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2" r:id="rId4"/>
  </p:sldMasterIdLst>
  <p:notesMasterIdLst>
    <p:notesMasterId r:id="rId63"/>
  </p:notesMasterIdLst>
  <p:sldIdLst>
    <p:sldId id="257" r:id="rId5"/>
    <p:sldId id="266" r:id="rId6"/>
    <p:sldId id="267" r:id="rId7"/>
    <p:sldId id="338" r:id="rId8"/>
    <p:sldId id="339" r:id="rId9"/>
    <p:sldId id="349" r:id="rId10"/>
    <p:sldId id="340" r:id="rId11"/>
    <p:sldId id="519" r:id="rId12"/>
    <p:sldId id="520" r:id="rId13"/>
    <p:sldId id="566" r:id="rId14"/>
    <p:sldId id="521" r:id="rId15"/>
    <p:sldId id="563" r:id="rId16"/>
    <p:sldId id="530" r:id="rId17"/>
    <p:sldId id="531" r:id="rId18"/>
    <p:sldId id="532" r:id="rId19"/>
    <p:sldId id="522" r:id="rId20"/>
    <p:sldId id="523" r:id="rId21"/>
    <p:sldId id="524" r:id="rId22"/>
    <p:sldId id="561" r:id="rId23"/>
    <p:sldId id="525" r:id="rId24"/>
    <p:sldId id="526" r:id="rId25"/>
    <p:sldId id="527" r:id="rId26"/>
    <p:sldId id="528" r:id="rId27"/>
    <p:sldId id="529" r:id="rId28"/>
    <p:sldId id="533" r:id="rId29"/>
    <p:sldId id="341" r:id="rId30"/>
    <p:sldId id="534" r:id="rId31"/>
    <p:sldId id="535" r:id="rId32"/>
    <p:sldId id="536" r:id="rId33"/>
    <p:sldId id="537" r:id="rId34"/>
    <p:sldId id="539" r:id="rId35"/>
    <p:sldId id="562" r:id="rId36"/>
    <p:sldId id="540" r:id="rId37"/>
    <p:sldId id="541" r:id="rId38"/>
    <p:sldId id="542" r:id="rId39"/>
    <p:sldId id="543" r:id="rId40"/>
    <p:sldId id="544" r:id="rId41"/>
    <p:sldId id="553" r:id="rId42"/>
    <p:sldId id="554" r:id="rId43"/>
    <p:sldId id="555" r:id="rId44"/>
    <p:sldId id="556" r:id="rId45"/>
    <p:sldId id="557" r:id="rId46"/>
    <p:sldId id="558" r:id="rId47"/>
    <p:sldId id="545" r:id="rId48"/>
    <p:sldId id="546" r:id="rId49"/>
    <p:sldId id="547" r:id="rId50"/>
    <p:sldId id="548" r:id="rId51"/>
    <p:sldId id="549" r:id="rId52"/>
    <p:sldId id="551" r:id="rId53"/>
    <p:sldId id="550" r:id="rId54"/>
    <p:sldId id="552" r:id="rId55"/>
    <p:sldId id="565" r:id="rId56"/>
    <p:sldId id="440" r:id="rId57"/>
    <p:sldId id="560" r:id="rId58"/>
    <p:sldId id="260" r:id="rId59"/>
    <p:sldId id="352" r:id="rId60"/>
    <p:sldId id="263" r:id="rId61"/>
    <p:sldId id="567"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Gordon" initials="KG" lastIdx="4" clrIdx="0">
    <p:extLst>
      <p:ext uri="{19B8F6BF-5375-455C-9EA6-DF929625EA0E}">
        <p15:presenceInfo xmlns:p15="http://schemas.microsoft.com/office/powerpoint/2012/main" userId="e6bb3cebef18fd4d" providerId="Windows Live"/>
      </p:ext>
    </p:extLst>
  </p:cmAuthor>
  <p:cmAuthor id="2" name="Deanna Okrent" initials="DO" lastIdx="1" clrIdx="1">
    <p:extLst>
      <p:ext uri="{19B8F6BF-5375-455C-9EA6-DF929625EA0E}">
        <p15:presenceInfo xmlns:p15="http://schemas.microsoft.com/office/powerpoint/2012/main" userId="8100b05989bf628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8A0225-1954-441D-AFF2-2EE61E08F979}" v="5" dt="2025-01-29T17:18:10.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53521" autoAdjust="0"/>
  </p:normalViewPr>
  <p:slideViewPr>
    <p:cSldViewPr snapToGrid="0">
      <p:cViewPr varScale="1">
        <p:scale>
          <a:sx n="43" d="100"/>
          <a:sy n="43" d="100"/>
        </p:scale>
        <p:origin x="184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_rels/data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54A3FC-8427-475D-AF4A-6764B3B9545B}"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AE2B9EF3-7E7E-4DEF-970F-CD311E32639B}">
      <dgm:prSet phldrT="[Text]"/>
      <dgm:spPr/>
      <dgm:t>
        <a:bodyPr/>
        <a:lstStyle/>
        <a:p>
          <a:r>
            <a:rPr lang="en-US" dirty="0"/>
            <a:t>The Office must have access at all times.</a:t>
          </a:r>
        </a:p>
      </dgm:t>
    </dgm:pt>
    <dgm:pt modelId="{154BC755-33F7-4562-B6D7-F464E10C44E8}" type="parTrans" cxnId="{EAF6FB35-26FF-43DE-BFF9-91EBF7838C3F}">
      <dgm:prSet/>
      <dgm:spPr/>
      <dgm:t>
        <a:bodyPr/>
        <a:lstStyle/>
        <a:p>
          <a:endParaRPr lang="en-US"/>
        </a:p>
      </dgm:t>
    </dgm:pt>
    <dgm:pt modelId="{921E3E4C-92AC-415E-8219-640125C0A392}" type="sibTrans" cxnId="{EAF6FB35-26FF-43DE-BFF9-91EBF7838C3F}">
      <dgm:prSet/>
      <dgm:spPr/>
      <dgm:t>
        <a:bodyPr/>
        <a:lstStyle/>
        <a:p>
          <a:endParaRPr lang="en-US"/>
        </a:p>
      </dgm:t>
    </dgm:pt>
    <dgm:pt modelId="{B08F5437-C7E4-405E-8807-473595914B5E}">
      <dgm:prSet phldrT="[Text]"/>
      <dgm:spPr/>
      <dgm:t>
        <a:bodyPr/>
        <a:lstStyle/>
        <a:p>
          <a:r>
            <a:rPr lang="en-US" dirty="0"/>
            <a:t>You must follow state and federal requirements </a:t>
          </a:r>
          <a:r>
            <a:rPr lang="en-US" dirty="0">
              <a:solidFill>
                <a:srgbClr val="002060"/>
              </a:solidFill>
            </a:rPr>
            <a:t>regarding disclosure</a:t>
          </a:r>
          <a:r>
            <a:rPr lang="en-US" dirty="0"/>
            <a:t>.</a:t>
          </a:r>
        </a:p>
      </dgm:t>
    </dgm:pt>
    <dgm:pt modelId="{97722E07-31C8-442B-B142-C71841BDC61D}" type="parTrans" cxnId="{772DCB99-CA3A-4293-BC47-DF79FCD09549}">
      <dgm:prSet/>
      <dgm:spPr/>
      <dgm:t>
        <a:bodyPr/>
        <a:lstStyle/>
        <a:p>
          <a:endParaRPr lang="en-US"/>
        </a:p>
      </dgm:t>
    </dgm:pt>
    <dgm:pt modelId="{F9DC687C-C330-4A26-85A7-FA7333C5025D}" type="sibTrans" cxnId="{772DCB99-CA3A-4293-BC47-DF79FCD09549}">
      <dgm:prSet/>
      <dgm:spPr/>
      <dgm:t>
        <a:bodyPr/>
        <a:lstStyle/>
        <a:p>
          <a:endParaRPr lang="en-US"/>
        </a:p>
      </dgm:t>
    </dgm:pt>
    <dgm:pt modelId="{17D95399-FE1A-4A08-8E70-9F0336CD8C51}">
      <dgm:prSet/>
      <dgm:spPr/>
      <dgm:t>
        <a:bodyPr/>
        <a:lstStyle/>
        <a:p>
          <a:r>
            <a:rPr lang="en-US" dirty="0"/>
            <a:t>You must follow program policies and procedures for confidentiality and disclosure.</a:t>
          </a:r>
        </a:p>
      </dgm:t>
    </dgm:pt>
    <dgm:pt modelId="{8B6B458E-B849-4DD9-9C55-3273DA19D4C2}" type="parTrans" cxnId="{D6043E6C-D962-463F-ABE2-88154FE96D95}">
      <dgm:prSet/>
      <dgm:spPr/>
      <dgm:t>
        <a:bodyPr/>
        <a:lstStyle/>
        <a:p>
          <a:endParaRPr lang="en-US"/>
        </a:p>
      </dgm:t>
    </dgm:pt>
    <dgm:pt modelId="{5EC45491-4DB7-40AA-8C19-85688473E71A}" type="sibTrans" cxnId="{D6043E6C-D962-463F-ABE2-88154FE96D95}">
      <dgm:prSet/>
      <dgm:spPr/>
      <dgm:t>
        <a:bodyPr/>
        <a:lstStyle/>
        <a:p>
          <a:endParaRPr lang="en-US"/>
        </a:p>
      </dgm:t>
    </dgm:pt>
    <dgm:pt modelId="{E521C319-F402-4CD2-9A24-E29CA456F9A9}" type="pres">
      <dgm:prSet presAssocID="{9E54A3FC-8427-475D-AF4A-6764B3B9545B}" presName="linear" presStyleCnt="0">
        <dgm:presLayoutVars>
          <dgm:dir/>
          <dgm:animLvl val="lvl"/>
          <dgm:resizeHandles val="exact"/>
        </dgm:presLayoutVars>
      </dgm:prSet>
      <dgm:spPr/>
    </dgm:pt>
    <dgm:pt modelId="{654FEB8E-933E-4CC2-852A-B2F6F6784DC5}" type="pres">
      <dgm:prSet presAssocID="{AE2B9EF3-7E7E-4DEF-970F-CD311E32639B}" presName="parentLin" presStyleCnt="0"/>
      <dgm:spPr/>
    </dgm:pt>
    <dgm:pt modelId="{E5808533-C0B4-4251-830B-A41E68981C42}" type="pres">
      <dgm:prSet presAssocID="{AE2B9EF3-7E7E-4DEF-970F-CD311E32639B}" presName="parentLeftMargin" presStyleLbl="node1" presStyleIdx="0" presStyleCnt="3"/>
      <dgm:spPr/>
    </dgm:pt>
    <dgm:pt modelId="{CF69EC77-069F-4F01-85EA-6980772EC519}" type="pres">
      <dgm:prSet presAssocID="{AE2B9EF3-7E7E-4DEF-970F-CD311E32639B}" presName="parentText" presStyleLbl="node1" presStyleIdx="0" presStyleCnt="3">
        <dgm:presLayoutVars>
          <dgm:chMax val="0"/>
          <dgm:bulletEnabled val="1"/>
        </dgm:presLayoutVars>
      </dgm:prSet>
      <dgm:spPr/>
    </dgm:pt>
    <dgm:pt modelId="{5213A6BA-8CAA-40ED-B986-F83EBB4EECB8}" type="pres">
      <dgm:prSet presAssocID="{AE2B9EF3-7E7E-4DEF-970F-CD311E32639B}" presName="negativeSpace" presStyleCnt="0"/>
      <dgm:spPr/>
    </dgm:pt>
    <dgm:pt modelId="{67463293-4F71-4C5C-BDAC-04A5F78D2164}" type="pres">
      <dgm:prSet presAssocID="{AE2B9EF3-7E7E-4DEF-970F-CD311E32639B}" presName="childText" presStyleLbl="conFgAcc1" presStyleIdx="0" presStyleCnt="3">
        <dgm:presLayoutVars>
          <dgm:bulletEnabled val="1"/>
        </dgm:presLayoutVars>
      </dgm:prSet>
      <dgm:spPr/>
    </dgm:pt>
    <dgm:pt modelId="{DC4AA7B4-380C-4125-9712-CB9489C42CF3}" type="pres">
      <dgm:prSet presAssocID="{921E3E4C-92AC-415E-8219-640125C0A392}" presName="spaceBetweenRectangles" presStyleCnt="0"/>
      <dgm:spPr/>
    </dgm:pt>
    <dgm:pt modelId="{C74AA661-C046-49DD-81D5-C1C4148079FE}" type="pres">
      <dgm:prSet presAssocID="{B08F5437-C7E4-405E-8807-473595914B5E}" presName="parentLin" presStyleCnt="0"/>
      <dgm:spPr/>
    </dgm:pt>
    <dgm:pt modelId="{43DBED40-EE04-42E3-B819-06F87F103756}" type="pres">
      <dgm:prSet presAssocID="{B08F5437-C7E4-405E-8807-473595914B5E}" presName="parentLeftMargin" presStyleLbl="node1" presStyleIdx="0" presStyleCnt="3"/>
      <dgm:spPr/>
    </dgm:pt>
    <dgm:pt modelId="{757C0D07-B945-4E06-93F8-66C6C7A9FE9C}" type="pres">
      <dgm:prSet presAssocID="{B08F5437-C7E4-405E-8807-473595914B5E}" presName="parentText" presStyleLbl="node1" presStyleIdx="1" presStyleCnt="3">
        <dgm:presLayoutVars>
          <dgm:chMax val="0"/>
          <dgm:bulletEnabled val="1"/>
        </dgm:presLayoutVars>
      </dgm:prSet>
      <dgm:spPr/>
    </dgm:pt>
    <dgm:pt modelId="{BDE9CB42-AD7F-4938-A1EC-F91F0D044441}" type="pres">
      <dgm:prSet presAssocID="{B08F5437-C7E4-405E-8807-473595914B5E}" presName="negativeSpace" presStyleCnt="0"/>
      <dgm:spPr/>
    </dgm:pt>
    <dgm:pt modelId="{C674D567-18A6-4EE4-BFE3-D8FB8BAA45FA}" type="pres">
      <dgm:prSet presAssocID="{B08F5437-C7E4-405E-8807-473595914B5E}" presName="childText" presStyleLbl="conFgAcc1" presStyleIdx="1" presStyleCnt="3">
        <dgm:presLayoutVars>
          <dgm:bulletEnabled val="1"/>
        </dgm:presLayoutVars>
      </dgm:prSet>
      <dgm:spPr/>
    </dgm:pt>
    <dgm:pt modelId="{FDDAF566-F51D-45A6-BAD4-D2A3E6BEFDB9}" type="pres">
      <dgm:prSet presAssocID="{F9DC687C-C330-4A26-85A7-FA7333C5025D}" presName="spaceBetweenRectangles" presStyleCnt="0"/>
      <dgm:spPr/>
    </dgm:pt>
    <dgm:pt modelId="{2732D84B-7149-424C-B73C-C4EBE3218991}" type="pres">
      <dgm:prSet presAssocID="{17D95399-FE1A-4A08-8E70-9F0336CD8C51}" presName="parentLin" presStyleCnt="0"/>
      <dgm:spPr/>
    </dgm:pt>
    <dgm:pt modelId="{8FAC09C6-DF96-4A45-8FDF-EC1C022336DA}" type="pres">
      <dgm:prSet presAssocID="{17D95399-FE1A-4A08-8E70-9F0336CD8C51}" presName="parentLeftMargin" presStyleLbl="node1" presStyleIdx="1" presStyleCnt="3"/>
      <dgm:spPr/>
    </dgm:pt>
    <dgm:pt modelId="{E2DF467F-B06E-437F-99CE-DFDED7C0F9C5}" type="pres">
      <dgm:prSet presAssocID="{17D95399-FE1A-4A08-8E70-9F0336CD8C51}" presName="parentText" presStyleLbl="node1" presStyleIdx="2" presStyleCnt="3">
        <dgm:presLayoutVars>
          <dgm:chMax val="0"/>
          <dgm:bulletEnabled val="1"/>
        </dgm:presLayoutVars>
      </dgm:prSet>
      <dgm:spPr/>
    </dgm:pt>
    <dgm:pt modelId="{53E3DB31-0F54-4114-B75F-FEF0CB2DC746}" type="pres">
      <dgm:prSet presAssocID="{17D95399-FE1A-4A08-8E70-9F0336CD8C51}" presName="negativeSpace" presStyleCnt="0"/>
      <dgm:spPr/>
    </dgm:pt>
    <dgm:pt modelId="{D8126A16-7BDC-4A66-8B78-65989162327D}" type="pres">
      <dgm:prSet presAssocID="{17D95399-FE1A-4A08-8E70-9F0336CD8C51}" presName="childText" presStyleLbl="conFgAcc1" presStyleIdx="2" presStyleCnt="3">
        <dgm:presLayoutVars>
          <dgm:bulletEnabled val="1"/>
        </dgm:presLayoutVars>
      </dgm:prSet>
      <dgm:spPr/>
    </dgm:pt>
  </dgm:ptLst>
  <dgm:cxnLst>
    <dgm:cxn modelId="{DC56191B-736C-47A8-8FC5-3C864A52202F}" type="presOf" srcId="{B08F5437-C7E4-405E-8807-473595914B5E}" destId="{43DBED40-EE04-42E3-B819-06F87F103756}" srcOrd="0" destOrd="0" presId="urn:microsoft.com/office/officeart/2005/8/layout/list1"/>
    <dgm:cxn modelId="{E4C23220-2F13-4FF4-A00F-AB6ABFC1D8A0}" type="presOf" srcId="{9E54A3FC-8427-475D-AF4A-6764B3B9545B}" destId="{E521C319-F402-4CD2-9A24-E29CA456F9A9}" srcOrd="0" destOrd="0" presId="urn:microsoft.com/office/officeart/2005/8/layout/list1"/>
    <dgm:cxn modelId="{7F403C28-1E5F-4B4A-BDB6-293988A36926}" type="presOf" srcId="{17D95399-FE1A-4A08-8E70-9F0336CD8C51}" destId="{8FAC09C6-DF96-4A45-8FDF-EC1C022336DA}" srcOrd="0" destOrd="0" presId="urn:microsoft.com/office/officeart/2005/8/layout/list1"/>
    <dgm:cxn modelId="{EAF6FB35-26FF-43DE-BFF9-91EBF7838C3F}" srcId="{9E54A3FC-8427-475D-AF4A-6764B3B9545B}" destId="{AE2B9EF3-7E7E-4DEF-970F-CD311E32639B}" srcOrd="0" destOrd="0" parTransId="{154BC755-33F7-4562-B6D7-F464E10C44E8}" sibTransId="{921E3E4C-92AC-415E-8219-640125C0A392}"/>
    <dgm:cxn modelId="{22B8EC5C-F41E-42C4-898D-EAFB38A1908D}" type="presOf" srcId="{17D95399-FE1A-4A08-8E70-9F0336CD8C51}" destId="{E2DF467F-B06E-437F-99CE-DFDED7C0F9C5}" srcOrd="1" destOrd="0" presId="urn:microsoft.com/office/officeart/2005/8/layout/list1"/>
    <dgm:cxn modelId="{D6043E6C-D962-463F-ABE2-88154FE96D95}" srcId="{9E54A3FC-8427-475D-AF4A-6764B3B9545B}" destId="{17D95399-FE1A-4A08-8E70-9F0336CD8C51}" srcOrd="2" destOrd="0" parTransId="{8B6B458E-B849-4DD9-9C55-3273DA19D4C2}" sibTransId="{5EC45491-4DB7-40AA-8C19-85688473E71A}"/>
    <dgm:cxn modelId="{2D15A46C-452A-4F24-B91F-E98E69EF2149}" type="presOf" srcId="{AE2B9EF3-7E7E-4DEF-970F-CD311E32639B}" destId="{E5808533-C0B4-4251-830B-A41E68981C42}" srcOrd="0" destOrd="0" presId="urn:microsoft.com/office/officeart/2005/8/layout/list1"/>
    <dgm:cxn modelId="{7D7C9492-1902-4C37-85A0-09628809AE6B}" type="presOf" srcId="{AE2B9EF3-7E7E-4DEF-970F-CD311E32639B}" destId="{CF69EC77-069F-4F01-85EA-6980772EC519}" srcOrd="1" destOrd="0" presId="urn:microsoft.com/office/officeart/2005/8/layout/list1"/>
    <dgm:cxn modelId="{772DCB99-CA3A-4293-BC47-DF79FCD09549}" srcId="{9E54A3FC-8427-475D-AF4A-6764B3B9545B}" destId="{B08F5437-C7E4-405E-8807-473595914B5E}" srcOrd="1" destOrd="0" parTransId="{97722E07-31C8-442B-B142-C71841BDC61D}" sibTransId="{F9DC687C-C330-4A26-85A7-FA7333C5025D}"/>
    <dgm:cxn modelId="{8254FFF6-5514-49CF-AE7D-FC5C9B9096E0}" type="presOf" srcId="{B08F5437-C7E4-405E-8807-473595914B5E}" destId="{757C0D07-B945-4E06-93F8-66C6C7A9FE9C}" srcOrd="1" destOrd="0" presId="urn:microsoft.com/office/officeart/2005/8/layout/list1"/>
    <dgm:cxn modelId="{EA0DB41B-26C9-484B-ABD9-33863102E45D}" type="presParOf" srcId="{E521C319-F402-4CD2-9A24-E29CA456F9A9}" destId="{654FEB8E-933E-4CC2-852A-B2F6F6784DC5}" srcOrd="0" destOrd="0" presId="urn:microsoft.com/office/officeart/2005/8/layout/list1"/>
    <dgm:cxn modelId="{986A9A9D-1AD5-407E-A209-50E6075EC0E4}" type="presParOf" srcId="{654FEB8E-933E-4CC2-852A-B2F6F6784DC5}" destId="{E5808533-C0B4-4251-830B-A41E68981C42}" srcOrd="0" destOrd="0" presId="urn:microsoft.com/office/officeart/2005/8/layout/list1"/>
    <dgm:cxn modelId="{E20D4488-C48C-49F9-8B13-AF6F6F5E4217}" type="presParOf" srcId="{654FEB8E-933E-4CC2-852A-B2F6F6784DC5}" destId="{CF69EC77-069F-4F01-85EA-6980772EC519}" srcOrd="1" destOrd="0" presId="urn:microsoft.com/office/officeart/2005/8/layout/list1"/>
    <dgm:cxn modelId="{C7B208D1-36C6-4D12-B8FB-D4A53F26051A}" type="presParOf" srcId="{E521C319-F402-4CD2-9A24-E29CA456F9A9}" destId="{5213A6BA-8CAA-40ED-B986-F83EBB4EECB8}" srcOrd="1" destOrd="0" presId="urn:microsoft.com/office/officeart/2005/8/layout/list1"/>
    <dgm:cxn modelId="{C278BC0B-0273-4410-A82E-B22B895F85EC}" type="presParOf" srcId="{E521C319-F402-4CD2-9A24-E29CA456F9A9}" destId="{67463293-4F71-4C5C-BDAC-04A5F78D2164}" srcOrd="2" destOrd="0" presId="urn:microsoft.com/office/officeart/2005/8/layout/list1"/>
    <dgm:cxn modelId="{75A6E120-5A4E-4BEF-962F-56A26374003D}" type="presParOf" srcId="{E521C319-F402-4CD2-9A24-E29CA456F9A9}" destId="{DC4AA7B4-380C-4125-9712-CB9489C42CF3}" srcOrd="3" destOrd="0" presId="urn:microsoft.com/office/officeart/2005/8/layout/list1"/>
    <dgm:cxn modelId="{401AD55A-6065-48D2-A96E-21D7FFEABECC}" type="presParOf" srcId="{E521C319-F402-4CD2-9A24-E29CA456F9A9}" destId="{C74AA661-C046-49DD-81D5-C1C4148079FE}" srcOrd="4" destOrd="0" presId="urn:microsoft.com/office/officeart/2005/8/layout/list1"/>
    <dgm:cxn modelId="{CA691035-6293-4A4C-A928-AAE1BE91FE2A}" type="presParOf" srcId="{C74AA661-C046-49DD-81D5-C1C4148079FE}" destId="{43DBED40-EE04-42E3-B819-06F87F103756}" srcOrd="0" destOrd="0" presId="urn:microsoft.com/office/officeart/2005/8/layout/list1"/>
    <dgm:cxn modelId="{06B8378D-8F3D-4105-82A1-71BE0634A3D6}" type="presParOf" srcId="{C74AA661-C046-49DD-81D5-C1C4148079FE}" destId="{757C0D07-B945-4E06-93F8-66C6C7A9FE9C}" srcOrd="1" destOrd="0" presId="urn:microsoft.com/office/officeart/2005/8/layout/list1"/>
    <dgm:cxn modelId="{EE10B28A-0DAA-48CC-AA74-2CBC4820461E}" type="presParOf" srcId="{E521C319-F402-4CD2-9A24-E29CA456F9A9}" destId="{BDE9CB42-AD7F-4938-A1EC-F91F0D044441}" srcOrd="5" destOrd="0" presId="urn:microsoft.com/office/officeart/2005/8/layout/list1"/>
    <dgm:cxn modelId="{7F3CC217-06D7-4CDC-AD61-A76E5B83F13D}" type="presParOf" srcId="{E521C319-F402-4CD2-9A24-E29CA456F9A9}" destId="{C674D567-18A6-4EE4-BFE3-D8FB8BAA45FA}" srcOrd="6" destOrd="0" presId="urn:microsoft.com/office/officeart/2005/8/layout/list1"/>
    <dgm:cxn modelId="{5AEF343D-B462-42E0-B686-0C3A6A30E415}" type="presParOf" srcId="{E521C319-F402-4CD2-9A24-E29CA456F9A9}" destId="{FDDAF566-F51D-45A6-BAD4-D2A3E6BEFDB9}" srcOrd="7" destOrd="0" presId="urn:microsoft.com/office/officeart/2005/8/layout/list1"/>
    <dgm:cxn modelId="{8E923FFA-4BC8-4D69-94D3-DB08B82F9A91}" type="presParOf" srcId="{E521C319-F402-4CD2-9A24-E29CA456F9A9}" destId="{2732D84B-7149-424C-B73C-C4EBE3218991}" srcOrd="8" destOrd="0" presId="urn:microsoft.com/office/officeart/2005/8/layout/list1"/>
    <dgm:cxn modelId="{2BB144CD-26A1-4BBB-8FB8-2925CAE00D3C}" type="presParOf" srcId="{2732D84B-7149-424C-B73C-C4EBE3218991}" destId="{8FAC09C6-DF96-4A45-8FDF-EC1C022336DA}" srcOrd="0" destOrd="0" presId="urn:microsoft.com/office/officeart/2005/8/layout/list1"/>
    <dgm:cxn modelId="{99AECAA0-112B-45D7-967F-121B3917D925}" type="presParOf" srcId="{2732D84B-7149-424C-B73C-C4EBE3218991}" destId="{E2DF467F-B06E-437F-99CE-DFDED7C0F9C5}" srcOrd="1" destOrd="0" presId="urn:microsoft.com/office/officeart/2005/8/layout/list1"/>
    <dgm:cxn modelId="{79A91B5F-E3D0-4479-BF1E-DD6CA0E042E5}" type="presParOf" srcId="{E521C319-F402-4CD2-9A24-E29CA456F9A9}" destId="{53E3DB31-0F54-4114-B75F-FEF0CB2DC746}" srcOrd="9" destOrd="0" presId="urn:microsoft.com/office/officeart/2005/8/layout/list1"/>
    <dgm:cxn modelId="{9B4655E3-0C1E-42AD-8E21-1A4BEF7A4372}" type="presParOf" srcId="{E521C319-F402-4CD2-9A24-E29CA456F9A9}" destId="{D8126A16-7BDC-4A66-8B78-65989162327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4F9483-803D-44BF-B529-267D28723140}" type="doc">
      <dgm:prSet loTypeId="urn:microsoft.com/office/officeart/2005/8/layout/lProcess2" loCatId="list" qsTypeId="urn:microsoft.com/office/officeart/2005/8/quickstyle/simple1" qsCatId="simple" csTypeId="urn:microsoft.com/office/officeart/2005/8/colors/accent0_2" csCatId="mainScheme" phldr="1"/>
      <dgm:spPr/>
    </dgm:pt>
    <dgm:pt modelId="{F0D1EFFF-15D6-43D1-846E-CBEE0B703A27}">
      <dgm:prSet phldrT="[Text]"/>
      <dgm:spPr/>
      <dgm:t>
        <a:bodyPr/>
        <a:lstStyle/>
        <a:p>
          <a:r>
            <a:rPr lang="en-US" dirty="0"/>
            <a:t>Who</a:t>
          </a:r>
        </a:p>
      </dgm:t>
    </dgm:pt>
    <dgm:pt modelId="{06C69EAB-B4D3-4233-B6BC-9C826AF3514D}" type="parTrans" cxnId="{8D41B330-63D1-4539-AD41-6FE9BC666838}">
      <dgm:prSet/>
      <dgm:spPr/>
      <dgm:t>
        <a:bodyPr/>
        <a:lstStyle/>
        <a:p>
          <a:endParaRPr lang="en-US"/>
        </a:p>
      </dgm:t>
    </dgm:pt>
    <dgm:pt modelId="{6F554637-AE94-48D4-A519-3F0ADA50BE34}" type="sibTrans" cxnId="{8D41B330-63D1-4539-AD41-6FE9BC666838}">
      <dgm:prSet/>
      <dgm:spPr/>
      <dgm:t>
        <a:bodyPr/>
        <a:lstStyle/>
        <a:p>
          <a:endParaRPr lang="en-US"/>
        </a:p>
      </dgm:t>
    </dgm:pt>
    <dgm:pt modelId="{AC1D07F9-897B-4D72-9234-47CBB7B54430}">
      <dgm:prSet phldrT="[Text]"/>
      <dgm:spPr/>
      <dgm:t>
        <a:bodyPr/>
        <a:lstStyle/>
        <a:p>
          <a:r>
            <a:rPr lang="en-US" dirty="0"/>
            <a:t>When</a:t>
          </a:r>
        </a:p>
      </dgm:t>
    </dgm:pt>
    <dgm:pt modelId="{6D7D5578-D68B-4D49-BD62-D69F2E716F19}" type="parTrans" cxnId="{729050F7-27B7-4542-A9B0-24286B9ADFE3}">
      <dgm:prSet/>
      <dgm:spPr/>
      <dgm:t>
        <a:bodyPr/>
        <a:lstStyle/>
        <a:p>
          <a:endParaRPr lang="en-US"/>
        </a:p>
      </dgm:t>
    </dgm:pt>
    <dgm:pt modelId="{91243CD0-E86A-4B03-9299-451649950B16}" type="sibTrans" cxnId="{729050F7-27B7-4542-A9B0-24286B9ADFE3}">
      <dgm:prSet/>
      <dgm:spPr/>
      <dgm:t>
        <a:bodyPr/>
        <a:lstStyle/>
        <a:p>
          <a:endParaRPr lang="en-US"/>
        </a:p>
      </dgm:t>
    </dgm:pt>
    <dgm:pt modelId="{0F066532-C8B9-42C3-8948-F17AE106CF6D}">
      <dgm:prSet phldrT="[Text]"/>
      <dgm:spPr/>
      <dgm:t>
        <a:bodyPr/>
        <a:lstStyle/>
        <a:p>
          <a:r>
            <a:rPr lang="en-US" dirty="0"/>
            <a:t>Why</a:t>
          </a:r>
        </a:p>
      </dgm:t>
    </dgm:pt>
    <dgm:pt modelId="{3D934E6E-1585-43A9-8936-51A25AC98D5E}" type="parTrans" cxnId="{A7F5709B-07C8-43DF-9B82-DA0FB7C3D93D}">
      <dgm:prSet/>
      <dgm:spPr/>
      <dgm:t>
        <a:bodyPr/>
        <a:lstStyle/>
        <a:p>
          <a:endParaRPr lang="en-US"/>
        </a:p>
      </dgm:t>
    </dgm:pt>
    <dgm:pt modelId="{12C6667A-A188-4EC7-8518-0020839C9028}" type="sibTrans" cxnId="{A7F5709B-07C8-43DF-9B82-DA0FB7C3D93D}">
      <dgm:prSet/>
      <dgm:spPr/>
      <dgm:t>
        <a:bodyPr/>
        <a:lstStyle/>
        <a:p>
          <a:endParaRPr lang="en-US"/>
        </a:p>
      </dgm:t>
    </dgm:pt>
    <dgm:pt modelId="{0A682A8C-0AC8-43C1-BB4D-00713ABA9138}">
      <dgm:prSet/>
      <dgm:spPr/>
      <dgm:t>
        <a:bodyPr/>
        <a:lstStyle/>
        <a:p>
          <a:r>
            <a:rPr lang="en-US" dirty="0"/>
            <a:t>What</a:t>
          </a:r>
        </a:p>
      </dgm:t>
    </dgm:pt>
    <dgm:pt modelId="{08470454-5114-4977-9A1C-844B8CF4240F}" type="parTrans" cxnId="{FBB0813C-F1B7-495B-AD84-09305FB3F8DE}">
      <dgm:prSet/>
      <dgm:spPr/>
      <dgm:t>
        <a:bodyPr/>
        <a:lstStyle/>
        <a:p>
          <a:endParaRPr lang="en-US"/>
        </a:p>
      </dgm:t>
    </dgm:pt>
    <dgm:pt modelId="{44B4C018-3C1D-469D-A5BB-658985084D8F}" type="sibTrans" cxnId="{FBB0813C-F1B7-495B-AD84-09305FB3F8DE}">
      <dgm:prSet/>
      <dgm:spPr/>
      <dgm:t>
        <a:bodyPr/>
        <a:lstStyle/>
        <a:p>
          <a:endParaRPr lang="en-US"/>
        </a:p>
      </dgm:t>
    </dgm:pt>
    <dgm:pt modelId="{7F1EAE5F-C73E-4858-BF19-40CFE54AA465}">
      <dgm:prSet/>
      <dgm:spPr/>
      <dgm:t>
        <a:bodyPr/>
        <a:lstStyle/>
        <a:p>
          <a:r>
            <a:rPr lang="en-US" dirty="0"/>
            <a:t>Where</a:t>
          </a:r>
        </a:p>
      </dgm:t>
    </dgm:pt>
    <dgm:pt modelId="{EFF6CC15-33D9-48B9-BF87-0050C37D361B}" type="parTrans" cxnId="{FFB35D35-0453-4BDB-99A2-1D01EA0E99C6}">
      <dgm:prSet/>
      <dgm:spPr/>
      <dgm:t>
        <a:bodyPr/>
        <a:lstStyle/>
        <a:p>
          <a:endParaRPr lang="en-US"/>
        </a:p>
      </dgm:t>
    </dgm:pt>
    <dgm:pt modelId="{91FB2517-542E-445F-B3C9-95EDD041E79C}" type="sibTrans" cxnId="{FFB35D35-0453-4BDB-99A2-1D01EA0E99C6}">
      <dgm:prSet/>
      <dgm:spPr/>
      <dgm:t>
        <a:bodyPr/>
        <a:lstStyle/>
        <a:p>
          <a:endParaRPr lang="en-US"/>
        </a:p>
      </dgm:t>
    </dgm:pt>
    <dgm:pt modelId="{B33F0D63-1AB8-4769-98CA-B70EE290BDAA}">
      <dgm:prSet phldrT="[Text]"/>
      <dgm:spPr/>
      <dgm:t>
        <a:bodyPr/>
        <a:lstStyle/>
        <a:p>
          <a:r>
            <a:rPr lang="en-US" dirty="0"/>
            <a:t>Names</a:t>
          </a:r>
        </a:p>
      </dgm:t>
    </dgm:pt>
    <dgm:pt modelId="{A991A524-FFB6-4609-8BEA-B5508082F5CF}" type="parTrans" cxnId="{2D1E7E1C-510E-4A13-98CA-C8B35BC6D37B}">
      <dgm:prSet/>
      <dgm:spPr/>
      <dgm:t>
        <a:bodyPr/>
        <a:lstStyle/>
        <a:p>
          <a:endParaRPr lang="en-US"/>
        </a:p>
      </dgm:t>
    </dgm:pt>
    <dgm:pt modelId="{39690EBF-0A1A-475B-85AD-79C203691E70}" type="sibTrans" cxnId="{2D1E7E1C-510E-4A13-98CA-C8B35BC6D37B}">
      <dgm:prSet/>
      <dgm:spPr/>
      <dgm:t>
        <a:bodyPr/>
        <a:lstStyle/>
        <a:p>
          <a:endParaRPr lang="en-US"/>
        </a:p>
      </dgm:t>
    </dgm:pt>
    <dgm:pt modelId="{BBD5283E-7E39-4F4C-9B73-B961E8E8FF34}">
      <dgm:prSet phldrT="[Text]"/>
      <dgm:spPr/>
      <dgm:t>
        <a:bodyPr/>
        <a:lstStyle/>
        <a:p>
          <a:r>
            <a:rPr lang="en-US" dirty="0"/>
            <a:t>Titles</a:t>
          </a:r>
        </a:p>
      </dgm:t>
    </dgm:pt>
    <dgm:pt modelId="{42A536DF-56D0-4E3E-8BCB-E9A875B50726}" type="parTrans" cxnId="{92F430ED-0599-4CDD-ABB4-7BD477A61F47}">
      <dgm:prSet/>
      <dgm:spPr/>
      <dgm:t>
        <a:bodyPr/>
        <a:lstStyle/>
        <a:p>
          <a:endParaRPr lang="en-US"/>
        </a:p>
      </dgm:t>
    </dgm:pt>
    <dgm:pt modelId="{E4233C82-1B2B-4E52-BCCC-628881C7BADC}" type="sibTrans" cxnId="{92F430ED-0599-4CDD-ABB4-7BD477A61F47}">
      <dgm:prSet/>
      <dgm:spPr/>
      <dgm:t>
        <a:bodyPr/>
        <a:lstStyle/>
        <a:p>
          <a:endParaRPr lang="en-US"/>
        </a:p>
      </dgm:t>
    </dgm:pt>
    <dgm:pt modelId="{01F042CF-6DA6-4953-A3AA-830877E9BD7E}">
      <dgm:prSet phldrT="[Text]"/>
      <dgm:spPr/>
      <dgm:t>
        <a:bodyPr/>
        <a:lstStyle/>
        <a:p>
          <a:r>
            <a:rPr lang="en-US" dirty="0"/>
            <a:t>Relationship to resident</a:t>
          </a:r>
        </a:p>
      </dgm:t>
    </dgm:pt>
    <dgm:pt modelId="{78ADDE07-6ABD-4280-A81E-B0C234AE6254}" type="parTrans" cxnId="{FA34EC41-E5FF-43DF-93DF-26888D698F5E}">
      <dgm:prSet/>
      <dgm:spPr/>
      <dgm:t>
        <a:bodyPr/>
        <a:lstStyle/>
        <a:p>
          <a:endParaRPr lang="en-US"/>
        </a:p>
      </dgm:t>
    </dgm:pt>
    <dgm:pt modelId="{491691B3-38EA-4C0E-9C34-AFCD8191C7B7}" type="sibTrans" cxnId="{FA34EC41-E5FF-43DF-93DF-26888D698F5E}">
      <dgm:prSet/>
      <dgm:spPr/>
      <dgm:t>
        <a:bodyPr/>
        <a:lstStyle/>
        <a:p>
          <a:endParaRPr lang="en-US"/>
        </a:p>
      </dgm:t>
    </dgm:pt>
    <dgm:pt modelId="{80D7A554-4F94-4F34-9A06-C193F5F35E80}">
      <dgm:prSet/>
      <dgm:spPr/>
      <dgm:t>
        <a:bodyPr/>
        <a:lstStyle/>
        <a:p>
          <a:r>
            <a:rPr lang="en-US" dirty="0"/>
            <a:t>The complaint</a:t>
          </a:r>
        </a:p>
      </dgm:t>
    </dgm:pt>
    <dgm:pt modelId="{BE1EB93F-E5E0-4F54-B58F-0C9A0C8C8BAA}" type="parTrans" cxnId="{CFCC0513-75A3-4184-95CC-AF83D16934AF}">
      <dgm:prSet/>
      <dgm:spPr/>
      <dgm:t>
        <a:bodyPr/>
        <a:lstStyle/>
        <a:p>
          <a:endParaRPr lang="en-US"/>
        </a:p>
      </dgm:t>
    </dgm:pt>
    <dgm:pt modelId="{34356210-3790-4CEF-A423-4C696788006D}" type="sibTrans" cxnId="{CFCC0513-75A3-4184-95CC-AF83D16934AF}">
      <dgm:prSet/>
      <dgm:spPr/>
      <dgm:t>
        <a:bodyPr/>
        <a:lstStyle/>
        <a:p>
          <a:endParaRPr lang="en-US"/>
        </a:p>
      </dgm:t>
    </dgm:pt>
    <dgm:pt modelId="{497093B1-0D1A-4A18-BB06-0101D4DF25A1}">
      <dgm:prSet/>
      <dgm:spPr/>
      <dgm:t>
        <a:bodyPr/>
        <a:lstStyle/>
        <a:p>
          <a:r>
            <a:rPr lang="en-US" dirty="0"/>
            <a:t>Information obtained</a:t>
          </a:r>
        </a:p>
      </dgm:t>
    </dgm:pt>
    <dgm:pt modelId="{90519D70-E08A-481A-8B43-E5E1059A84E9}" type="parTrans" cxnId="{8A623586-23CE-4172-8C1E-29709832BCE9}">
      <dgm:prSet/>
      <dgm:spPr/>
      <dgm:t>
        <a:bodyPr/>
        <a:lstStyle/>
        <a:p>
          <a:endParaRPr lang="en-US"/>
        </a:p>
      </dgm:t>
    </dgm:pt>
    <dgm:pt modelId="{9CBFBFBE-B0A5-4B1C-89B8-95E96DD2AE04}" type="sibTrans" cxnId="{8A623586-23CE-4172-8C1E-29709832BCE9}">
      <dgm:prSet/>
      <dgm:spPr/>
      <dgm:t>
        <a:bodyPr/>
        <a:lstStyle/>
        <a:p>
          <a:endParaRPr lang="en-US"/>
        </a:p>
      </dgm:t>
    </dgm:pt>
    <dgm:pt modelId="{424148EC-A164-4429-8CCC-863FDA262DD3}">
      <dgm:prSet phldrT="[Text]"/>
      <dgm:spPr/>
      <dgm:t>
        <a:bodyPr/>
        <a:lstStyle/>
        <a:p>
          <a:r>
            <a:rPr lang="en-US" dirty="0"/>
            <a:t>Dates</a:t>
          </a:r>
        </a:p>
      </dgm:t>
    </dgm:pt>
    <dgm:pt modelId="{4BE3DBCF-1650-4598-AB10-7055B62ED757}" type="parTrans" cxnId="{F7888F56-EEEC-425D-9AB5-D48360248D65}">
      <dgm:prSet/>
      <dgm:spPr/>
      <dgm:t>
        <a:bodyPr/>
        <a:lstStyle/>
        <a:p>
          <a:endParaRPr lang="en-US"/>
        </a:p>
      </dgm:t>
    </dgm:pt>
    <dgm:pt modelId="{08BD0C9D-FF1E-420B-B260-9DEE1C5ED0AF}" type="sibTrans" cxnId="{F7888F56-EEEC-425D-9AB5-D48360248D65}">
      <dgm:prSet/>
      <dgm:spPr/>
      <dgm:t>
        <a:bodyPr/>
        <a:lstStyle/>
        <a:p>
          <a:endParaRPr lang="en-US"/>
        </a:p>
      </dgm:t>
    </dgm:pt>
    <dgm:pt modelId="{35313F0B-29C2-41B7-9803-800679E56ACC}">
      <dgm:prSet phldrT="[Text]"/>
      <dgm:spPr/>
      <dgm:t>
        <a:bodyPr/>
        <a:lstStyle/>
        <a:p>
          <a:r>
            <a:rPr lang="en-US" dirty="0"/>
            <a:t>Times</a:t>
          </a:r>
        </a:p>
      </dgm:t>
    </dgm:pt>
    <dgm:pt modelId="{C6A6463F-7D24-4F83-90DA-367053D1E7C4}" type="parTrans" cxnId="{B0AD9A09-38CB-46A4-934C-2FDB06FC56F9}">
      <dgm:prSet/>
      <dgm:spPr/>
      <dgm:t>
        <a:bodyPr/>
        <a:lstStyle/>
        <a:p>
          <a:endParaRPr lang="en-US"/>
        </a:p>
      </dgm:t>
    </dgm:pt>
    <dgm:pt modelId="{3BEF0831-C702-4A0E-8C6A-6AB101690BA6}" type="sibTrans" cxnId="{B0AD9A09-38CB-46A4-934C-2FDB06FC56F9}">
      <dgm:prSet/>
      <dgm:spPr/>
      <dgm:t>
        <a:bodyPr/>
        <a:lstStyle/>
        <a:p>
          <a:endParaRPr lang="en-US"/>
        </a:p>
      </dgm:t>
    </dgm:pt>
    <dgm:pt modelId="{C4D02A15-2B4F-4B4D-9CA4-1E6D9165656D}">
      <dgm:prSet/>
      <dgm:spPr/>
      <dgm:t>
        <a:bodyPr/>
        <a:lstStyle/>
        <a:p>
          <a:r>
            <a:rPr lang="en-US" dirty="0"/>
            <a:t>Location of the occurrence(s)</a:t>
          </a:r>
        </a:p>
      </dgm:t>
    </dgm:pt>
    <dgm:pt modelId="{74A6DBB9-27BB-4D52-806D-87CF3A2E2DF4}" type="parTrans" cxnId="{0C0F03B1-1B3F-4643-A9D0-50AD5475419C}">
      <dgm:prSet/>
      <dgm:spPr/>
      <dgm:t>
        <a:bodyPr/>
        <a:lstStyle/>
        <a:p>
          <a:endParaRPr lang="en-US"/>
        </a:p>
      </dgm:t>
    </dgm:pt>
    <dgm:pt modelId="{A7C45EBD-A5E7-4EAA-A566-70D6B5B631B8}" type="sibTrans" cxnId="{0C0F03B1-1B3F-4643-A9D0-50AD5475419C}">
      <dgm:prSet/>
      <dgm:spPr/>
      <dgm:t>
        <a:bodyPr/>
        <a:lstStyle/>
        <a:p>
          <a:endParaRPr lang="en-US"/>
        </a:p>
      </dgm:t>
    </dgm:pt>
    <dgm:pt modelId="{C1E12685-73EE-402E-AE82-3EC559E2A462}">
      <dgm:prSet phldrT="[Text]"/>
      <dgm:spPr/>
      <dgm:t>
        <a:bodyPr/>
        <a:lstStyle/>
        <a:p>
          <a:r>
            <a:rPr lang="en-US" dirty="0"/>
            <a:t>Root cause</a:t>
          </a:r>
        </a:p>
      </dgm:t>
    </dgm:pt>
    <dgm:pt modelId="{29D53B90-8960-4E99-929E-8D495010727D}" type="parTrans" cxnId="{A9D8073B-6DB3-4C99-A149-6AC6852C50E6}">
      <dgm:prSet/>
      <dgm:spPr/>
      <dgm:t>
        <a:bodyPr/>
        <a:lstStyle/>
        <a:p>
          <a:endParaRPr lang="en-US"/>
        </a:p>
      </dgm:t>
    </dgm:pt>
    <dgm:pt modelId="{1032438F-C21C-4AB2-AB8F-4410E54E8838}" type="sibTrans" cxnId="{A9D8073B-6DB3-4C99-A149-6AC6852C50E6}">
      <dgm:prSet/>
      <dgm:spPr/>
      <dgm:t>
        <a:bodyPr/>
        <a:lstStyle/>
        <a:p>
          <a:endParaRPr lang="en-US"/>
        </a:p>
      </dgm:t>
    </dgm:pt>
    <dgm:pt modelId="{E2B51DDC-E3AC-44AD-9766-C98A2BD4C086}" type="pres">
      <dgm:prSet presAssocID="{2D4F9483-803D-44BF-B529-267D28723140}" presName="theList" presStyleCnt="0">
        <dgm:presLayoutVars>
          <dgm:dir/>
          <dgm:animLvl val="lvl"/>
          <dgm:resizeHandles val="exact"/>
        </dgm:presLayoutVars>
      </dgm:prSet>
      <dgm:spPr/>
    </dgm:pt>
    <dgm:pt modelId="{5B91CB39-D175-4AB1-B7AC-25A922A45688}" type="pres">
      <dgm:prSet presAssocID="{F0D1EFFF-15D6-43D1-846E-CBEE0B703A27}" presName="compNode" presStyleCnt="0"/>
      <dgm:spPr/>
    </dgm:pt>
    <dgm:pt modelId="{BA1FF5ED-0A59-458C-917E-1D92BB0C9872}" type="pres">
      <dgm:prSet presAssocID="{F0D1EFFF-15D6-43D1-846E-CBEE0B703A27}" presName="aNode" presStyleLbl="bgShp" presStyleIdx="0" presStyleCnt="5"/>
      <dgm:spPr/>
    </dgm:pt>
    <dgm:pt modelId="{4C87B242-4B04-41E1-97C5-C31F7FDFC8B4}" type="pres">
      <dgm:prSet presAssocID="{F0D1EFFF-15D6-43D1-846E-CBEE0B703A27}" presName="textNode" presStyleLbl="bgShp" presStyleIdx="0" presStyleCnt="5"/>
      <dgm:spPr/>
    </dgm:pt>
    <dgm:pt modelId="{350E1E5A-A284-4259-8F42-C56500C6059A}" type="pres">
      <dgm:prSet presAssocID="{F0D1EFFF-15D6-43D1-846E-CBEE0B703A27}" presName="compChildNode" presStyleCnt="0"/>
      <dgm:spPr/>
    </dgm:pt>
    <dgm:pt modelId="{AEE34346-6374-42C8-8066-4E82460BFA69}" type="pres">
      <dgm:prSet presAssocID="{F0D1EFFF-15D6-43D1-846E-CBEE0B703A27}" presName="theInnerList" presStyleCnt="0"/>
      <dgm:spPr/>
    </dgm:pt>
    <dgm:pt modelId="{52AB9A1C-3884-40FB-844F-0F2A976F8B76}" type="pres">
      <dgm:prSet presAssocID="{B33F0D63-1AB8-4769-98CA-B70EE290BDAA}" presName="childNode" presStyleLbl="node1" presStyleIdx="0" presStyleCnt="9">
        <dgm:presLayoutVars>
          <dgm:bulletEnabled val="1"/>
        </dgm:presLayoutVars>
      </dgm:prSet>
      <dgm:spPr/>
    </dgm:pt>
    <dgm:pt modelId="{858A6860-B25A-47AC-AC91-CDD71D5C71C4}" type="pres">
      <dgm:prSet presAssocID="{B33F0D63-1AB8-4769-98CA-B70EE290BDAA}" presName="aSpace2" presStyleCnt="0"/>
      <dgm:spPr/>
    </dgm:pt>
    <dgm:pt modelId="{85F5C32A-A1A5-4FD1-9817-261A74757B45}" type="pres">
      <dgm:prSet presAssocID="{BBD5283E-7E39-4F4C-9B73-B961E8E8FF34}" presName="childNode" presStyleLbl="node1" presStyleIdx="1" presStyleCnt="9">
        <dgm:presLayoutVars>
          <dgm:bulletEnabled val="1"/>
        </dgm:presLayoutVars>
      </dgm:prSet>
      <dgm:spPr/>
    </dgm:pt>
    <dgm:pt modelId="{2843B3BC-0799-4A92-8FC1-E9007CB6CBEC}" type="pres">
      <dgm:prSet presAssocID="{BBD5283E-7E39-4F4C-9B73-B961E8E8FF34}" presName="aSpace2" presStyleCnt="0"/>
      <dgm:spPr/>
    </dgm:pt>
    <dgm:pt modelId="{C3128570-3680-48D8-8867-FD6BF0D55DD2}" type="pres">
      <dgm:prSet presAssocID="{01F042CF-6DA6-4953-A3AA-830877E9BD7E}" presName="childNode" presStyleLbl="node1" presStyleIdx="2" presStyleCnt="9">
        <dgm:presLayoutVars>
          <dgm:bulletEnabled val="1"/>
        </dgm:presLayoutVars>
      </dgm:prSet>
      <dgm:spPr/>
    </dgm:pt>
    <dgm:pt modelId="{0163ECB0-7FF4-4DB3-9979-35CD8BC7C379}" type="pres">
      <dgm:prSet presAssocID="{F0D1EFFF-15D6-43D1-846E-CBEE0B703A27}" presName="aSpace" presStyleCnt="0"/>
      <dgm:spPr/>
    </dgm:pt>
    <dgm:pt modelId="{A933D69F-F090-4337-B178-C7486296074B}" type="pres">
      <dgm:prSet presAssocID="{0A682A8C-0AC8-43C1-BB4D-00713ABA9138}" presName="compNode" presStyleCnt="0"/>
      <dgm:spPr/>
    </dgm:pt>
    <dgm:pt modelId="{ABA502E3-AD0F-4A70-8943-D9C2DCB1169B}" type="pres">
      <dgm:prSet presAssocID="{0A682A8C-0AC8-43C1-BB4D-00713ABA9138}" presName="aNode" presStyleLbl="bgShp" presStyleIdx="1" presStyleCnt="5"/>
      <dgm:spPr/>
    </dgm:pt>
    <dgm:pt modelId="{2C624010-553E-41D7-8F5E-CF8DD23BBA02}" type="pres">
      <dgm:prSet presAssocID="{0A682A8C-0AC8-43C1-BB4D-00713ABA9138}" presName="textNode" presStyleLbl="bgShp" presStyleIdx="1" presStyleCnt="5"/>
      <dgm:spPr/>
    </dgm:pt>
    <dgm:pt modelId="{CEE435B1-B26E-4E2D-9E18-74976058BCDD}" type="pres">
      <dgm:prSet presAssocID="{0A682A8C-0AC8-43C1-BB4D-00713ABA9138}" presName="compChildNode" presStyleCnt="0"/>
      <dgm:spPr/>
    </dgm:pt>
    <dgm:pt modelId="{D1DB2050-45CF-4813-A13B-B42EF1107CF5}" type="pres">
      <dgm:prSet presAssocID="{0A682A8C-0AC8-43C1-BB4D-00713ABA9138}" presName="theInnerList" presStyleCnt="0"/>
      <dgm:spPr/>
    </dgm:pt>
    <dgm:pt modelId="{4117FC20-EB51-4D7A-9F83-58D014C2B2B5}" type="pres">
      <dgm:prSet presAssocID="{80D7A554-4F94-4F34-9A06-C193F5F35E80}" presName="childNode" presStyleLbl="node1" presStyleIdx="3" presStyleCnt="9">
        <dgm:presLayoutVars>
          <dgm:bulletEnabled val="1"/>
        </dgm:presLayoutVars>
      </dgm:prSet>
      <dgm:spPr/>
    </dgm:pt>
    <dgm:pt modelId="{F94A5AD2-2C88-4B30-AC94-982F6A7A9B56}" type="pres">
      <dgm:prSet presAssocID="{80D7A554-4F94-4F34-9A06-C193F5F35E80}" presName="aSpace2" presStyleCnt="0"/>
      <dgm:spPr/>
    </dgm:pt>
    <dgm:pt modelId="{0A3F10FF-0631-46D6-95CA-18AB0F872F19}" type="pres">
      <dgm:prSet presAssocID="{497093B1-0D1A-4A18-BB06-0101D4DF25A1}" presName="childNode" presStyleLbl="node1" presStyleIdx="4" presStyleCnt="9">
        <dgm:presLayoutVars>
          <dgm:bulletEnabled val="1"/>
        </dgm:presLayoutVars>
      </dgm:prSet>
      <dgm:spPr/>
    </dgm:pt>
    <dgm:pt modelId="{CE2A5075-BD8A-4089-ABE0-1EA84F5A6DDD}" type="pres">
      <dgm:prSet presAssocID="{0A682A8C-0AC8-43C1-BB4D-00713ABA9138}" presName="aSpace" presStyleCnt="0"/>
      <dgm:spPr/>
    </dgm:pt>
    <dgm:pt modelId="{970A8057-0716-43A5-9FAA-22B85CF4E733}" type="pres">
      <dgm:prSet presAssocID="{7F1EAE5F-C73E-4858-BF19-40CFE54AA465}" presName="compNode" presStyleCnt="0"/>
      <dgm:spPr/>
    </dgm:pt>
    <dgm:pt modelId="{C4C0E746-9AE0-4545-931C-3A4B0748830A}" type="pres">
      <dgm:prSet presAssocID="{7F1EAE5F-C73E-4858-BF19-40CFE54AA465}" presName="aNode" presStyleLbl="bgShp" presStyleIdx="2" presStyleCnt="5"/>
      <dgm:spPr/>
    </dgm:pt>
    <dgm:pt modelId="{BBDE76BF-02DD-4E25-85DA-72755AD0C310}" type="pres">
      <dgm:prSet presAssocID="{7F1EAE5F-C73E-4858-BF19-40CFE54AA465}" presName="textNode" presStyleLbl="bgShp" presStyleIdx="2" presStyleCnt="5"/>
      <dgm:spPr/>
    </dgm:pt>
    <dgm:pt modelId="{89C3D44B-57A9-4D68-80C2-63B537C3A4EE}" type="pres">
      <dgm:prSet presAssocID="{7F1EAE5F-C73E-4858-BF19-40CFE54AA465}" presName="compChildNode" presStyleCnt="0"/>
      <dgm:spPr/>
    </dgm:pt>
    <dgm:pt modelId="{1D226AE9-F2CB-463D-B043-F463D8AC05A0}" type="pres">
      <dgm:prSet presAssocID="{7F1EAE5F-C73E-4858-BF19-40CFE54AA465}" presName="theInnerList" presStyleCnt="0"/>
      <dgm:spPr/>
    </dgm:pt>
    <dgm:pt modelId="{B990E132-0010-443E-A036-3CCE7B33E865}" type="pres">
      <dgm:prSet presAssocID="{C4D02A15-2B4F-4B4D-9CA4-1E6D9165656D}" presName="childNode" presStyleLbl="node1" presStyleIdx="5" presStyleCnt="9">
        <dgm:presLayoutVars>
          <dgm:bulletEnabled val="1"/>
        </dgm:presLayoutVars>
      </dgm:prSet>
      <dgm:spPr/>
    </dgm:pt>
    <dgm:pt modelId="{5444640F-21DB-4DE9-B061-CC1E1274542E}" type="pres">
      <dgm:prSet presAssocID="{7F1EAE5F-C73E-4858-BF19-40CFE54AA465}" presName="aSpace" presStyleCnt="0"/>
      <dgm:spPr/>
    </dgm:pt>
    <dgm:pt modelId="{42753D0F-0324-4FDA-94C3-454620222CCE}" type="pres">
      <dgm:prSet presAssocID="{AC1D07F9-897B-4D72-9234-47CBB7B54430}" presName="compNode" presStyleCnt="0"/>
      <dgm:spPr/>
    </dgm:pt>
    <dgm:pt modelId="{B3F617CA-3221-4185-A9A1-23B2EAAB8414}" type="pres">
      <dgm:prSet presAssocID="{AC1D07F9-897B-4D72-9234-47CBB7B54430}" presName="aNode" presStyleLbl="bgShp" presStyleIdx="3" presStyleCnt="5"/>
      <dgm:spPr/>
    </dgm:pt>
    <dgm:pt modelId="{46F6BDEC-0BB7-4C8D-8523-4A1D27488AB6}" type="pres">
      <dgm:prSet presAssocID="{AC1D07F9-897B-4D72-9234-47CBB7B54430}" presName="textNode" presStyleLbl="bgShp" presStyleIdx="3" presStyleCnt="5"/>
      <dgm:spPr/>
    </dgm:pt>
    <dgm:pt modelId="{42C3C41E-B192-45B1-A873-DBA96FC274A3}" type="pres">
      <dgm:prSet presAssocID="{AC1D07F9-897B-4D72-9234-47CBB7B54430}" presName="compChildNode" presStyleCnt="0"/>
      <dgm:spPr/>
    </dgm:pt>
    <dgm:pt modelId="{6D75DC93-FE8C-4CAB-817C-FB882BA03E5C}" type="pres">
      <dgm:prSet presAssocID="{AC1D07F9-897B-4D72-9234-47CBB7B54430}" presName="theInnerList" presStyleCnt="0"/>
      <dgm:spPr/>
    </dgm:pt>
    <dgm:pt modelId="{00F8C3E1-FD26-4290-A6EC-998BF11057FE}" type="pres">
      <dgm:prSet presAssocID="{424148EC-A164-4429-8CCC-863FDA262DD3}" presName="childNode" presStyleLbl="node1" presStyleIdx="6" presStyleCnt="9">
        <dgm:presLayoutVars>
          <dgm:bulletEnabled val="1"/>
        </dgm:presLayoutVars>
      </dgm:prSet>
      <dgm:spPr/>
    </dgm:pt>
    <dgm:pt modelId="{B499B9A1-FDFA-4359-9C12-B85D60764590}" type="pres">
      <dgm:prSet presAssocID="{424148EC-A164-4429-8CCC-863FDA262DD3}" presName="aSpace2" presStyleCnt="0"/>
      <dgm:spPr/>
    </dgm:pt>
    <dgm:pt modelId="{755EEF06-632E-445E-8946-129A801A4E16}" type="pres">
      <dgm:prSet presAssocID="{35313F0B-29C2-41B7-9803-800679E56ACC}" presName="childNode" presStyleLbl="node1" presStyleIdx="7" presStyleCnt="9">
        <dgm:presLayoutVars>
          <dgm:bulletEnabled val="1"/>
        </dgm:presLayoutVars>
      </dgm:prSet>
      <dgm:spPr/>
    </dgm:pt>
    <dgm:pt modelId="{13586289-FC17-4700-B7C7-CD96E6DCAE5E}" type="pres">
      <dgm:prSet presAssocID="{AC1D07F9-897B-4D72-9234-47CBB7B54430}" presName="aSpace" presStyleCnt="0"/>
      <dgm:spPr/>
    </dgm:pt>
    <dgm:pt modelId="{1BD06D12-CEC1-4CFD-B0AE-2D263941F0C0}" type="pres">
      <dgm:prSet presAssocID="{0F066532-C8B9-42C3-8948-F17AE106CF6D}" presName="compNode" presStyleCnt="0"/>
      <dgm:spPr/>
    </dgm:pt>
    <dgm:pt modelId="{3BCA1D3B-CDD8-4C66-BE35-E2E561E5C445}" type="pres">
      <dgm:prSet presAssocID="{0F066532-C8B9-42C3-8948-F17AE106CF6D}" presName="aNode" presStyleLbl="bgShp" presStyleIdx="4" presStyleCnt="5"/>
      <dgm:spPr/>
    </dgm:pt>
    <dgm:pt modelId="{275F52D6-BEB7-4363-AA73-B55DDD881DE8}" type="pres">
      <dgm:prSet presAssocID="{0F066532-C8B9-42C3-8948-F17AE106CF6D}" presName="textNode" presStyleLbl="bgShp" presStyleIdx="4" presStyleCnt="5"/>
      <dgm:spPr/>
    </dgm:pt>
    <dgm:pt modelId="{272D807D-01F1-410E-8DE5-A8D1EB8155AD}" type="pres">
      <dgm:prSet presAssocID="{0F066532-C8B9-42C3-8948-F17AE106CF6D}" presName="compChildNode" presStyleCnt="0"/>
      <dgm:spPr/>
    </dgm:pt>
    <dgm:pt modelId="{3CD46590-4EE6-477C-ADE3-AACBEC6FBC58}" type="pres">
      <dgm:prSet presAssocID="{0F066532-C8B9-42C3-8948-F17AE106CF6D}" presName="theInnerList" presStyleCnt="0"/>
      <dgm:spPr/>
    </dgm:pt>
    <dgm:pt modelId="{C8FF9A08-39D3-4F27-811E-B3890519CE61}" type="pres">
      <dgm:prSet presAssocID="{C1E12685-73EE-402E-AE82-3EC559E2A462}" presName="childNode" presStyleLbl="node1" presStyleIdx="8" presStyleCnt="9">
        <dgm:presLayoutVars>
          <dgm:bulletEnabled val="1"/>
        </dgm:presLayoutVars>
      </dgm:prSet>
      <dgm:spPr/>
    </dgm:pt>
  </dgm:ptLst>
  <dgm:cxnLst>
    <dgm:cxn modelId="{B0AD9A09-38CB-46A4-934C-2FDB06FC56F9}" srcId="{AC1D07F9-897B-4D72-9234-47CBB7B54430}" destId="{35313F0B-29C2-41B7-9803-800679E56ACC}" srcOrd="1" destOrd="0" parTransId="{C6A6463F-7D24-4F83-90DA-367053D1E7C4}" sibTransId="{3BEF0831-C702-4A0E-8C6A-6AB101690BA6}"/>
    <dgm:cxn modelId="{7C1C2A0D-7F0F-4734-A5A7-AF2493DE0DD8}" type="presOf" srcId="{0F066532-C8B9-42C3-8948-F17AE106CF6D}" destId="{275F52D6-BEB7-4363-AA73-B55DDD881DE8}" srcOrd="1" destOrd="0" presId="urn:microsoft.com/office/officeart/2005/8/layout/lProcess2"/>
    <dgm:cxn modelId="{01DA8F0E-F61D-4F65-9542-6A7283BC85A7}" type="presOf" srcId="{01F042CF-6DA6-4953-A3AA-830877E9BD7E}" destId="{C3128570-3680-48D8-8867-FD6BF0D55DD2}" srcOrd="0" destOrd="0" presId="urn:microsoft.com/office/officeart/2005/8/layout/lProcess2"/>
    <dgm:cxn modelId="{24D24B10-F354-4BFC-BC40-3A447AB960F2}" type="presOf" srcId="{7F1EAE5F-C73E-4858-BF19-40CFE54AA465}" destId="{BBDE76BF-02DD-4E25-85DA-72755AD0C310}" srcOrd="1" destOrd="0" presId="urn:microsoft.com/office/officeart/2005/8/layout/lProcess2"/>
    <dgm:cxn modelId="{CFCC0513-75A3-4184-95CC-AF83D16934AF}" srcId="{0A682A8C-0AC8-43C1-BB4D-00713ABA9138}" destId="{80D7A554-4F94-4F34-9A06-C193F5F35E80}" srcOrd="0" destOrd="0" parTransId="{BE1EB93F-E5E0-4F54-B58F-0C9A0C8C8BAA}" sibTransId="{34356210-3790-4CEF-A423-4C696788006D}"/>
    <dgm:cxn modelId="{2D1E7E1C-510E-4A13-98CA-C8B35BC6D37B}" srcId="{F0D1EFFF-15D6-43D1-846E-CBEE0B703A27}" destId="{B33F0D63-1AB8-4769-98CA-B70EE290BDAA}" srcOrd="0" destOrd="0" parTransId="{A991A524-FFB6-4609-8BEA-B5508082F5CF}" sibTransId="{39690EBF-0A1A-475B-85AD-79C203691E70}"/>
    <dgm:cxn modelId="{71EC5128-D2FC-4E23-B4C6-E58DBB346D30}" type="presOf" srcId="{C1E12685-73EE-402E-AE82-3EC559E2A462}" destId="{C8FF9A08-39D3-4F27-811E-B3890519CE61}" srcOrd="0" destOrd="0" presId="urn:microsoft.com/office/officeart/2005/8/layout/lProcess2"/>
    <dgm:cxn modelId="{F1B42C2A-B5AB-4A06-A2C5-91DD51607DDA}" type="presOf" srcId="{BBD5283E-7E39-4F4C-9B73-B961E8E8FF34}" destId="{85F5C32A-A1A5-4FD1-9817-261A74757B45}" srcOrd="0" destOrd="0" presId="urn:microsoft.com/office/officeart/2005/8/layout/lProcess2"/>
    <dgm:cxn modelId="{8D41B330-63D1-4539-AD41-6FE9BC666838}" srcId="{2D4F9483-803D-44BF-B529-267D28723140}" destId="{F0D1EFFF-15D6-43D1-846E-CBEE0B703A27}" srcOrd="0" destOrd="0" parTransId="{06C69EAB-B4D3-4233-B6BC-9C826AF3514D}" sibTransId="{6F554637-AE94-48D4-A519-3F0ADA50BE34}"/>
    <dgm:cxn modelId="{E7BA7132-B2EC-4ADE-87F9-6D0D21DC0946}" type="presOf" srcId="{0A682A8C-0AC8-43C1-BB4D-00713ABA9138}" destId="{2C624010-553E-41D7-8F5E-CF8DD23BBA02}" srcOrd="1" destOrd="0" presId="urn:microsoft.com/office/officeart/2005/8/layout/lProcess2"/>
    <dgm:cxn modelId="{FFB35D35-0453-4BDB-99A2-1D01EA0E99C6}" srcId="{2D4F9483-803D-44BF-B529-267D28723140}" destId="{7F1EAE5F-C73E-4858-BF19-40CFE54AA465}" srcOrd="2" destOrd="0" parTransId="{EFF6CC15-33D9-48B9-BF87-0050C37D361B}" sibTransId="{91FB2517-542E-445F-B3C9-95EDD041E79C}"/>
    <dgm:cxn modelId="{A9D8073B-6DB3-4C99-A149-6AC6852C50E6}" srcId="{0F066532-C8B9-42C3-8948-F17AE106CF6D}" destId="{C1E12685-73EE-402E-AE82-3EC559E2A462}" srcOrd="0" destOrd="0" parTransId="{29D53B90-8960-4E99-929E-8D495010727D}" sibTransId="{1032438F-C21C-4AB2-AB8F-4410E54E8838}"/>
    <dgm:cxn modelId="{8270A63B-E674-4219-90AF-00268C3C3709}" type="presOf" srcId="{B33F0D63-1AB8-4769-98CA-B70EE290BDAA}" destId="{52AB9A1C-3884-40FB-844F-0F2A976F8B76}" srcOrd="0" destOrd="0" presId="urn:microsoft.com/office/officeart/2005/8/layout/lProcess2"/>
    <dgm:cxn modelId="{FBB0813C-F1B7-495B-AD84-09305FB3F8DE}" srcId="{2D4F9483-803D-44BF-B529-267D28723140}" destId="{0A682A8C-0AC8-43C1-BB4D-00713ABA9138}" srcOrd="1" destOrd="0" parTransId="{08470454-5114-4977-9A1C-844B8CF4240F}" sibTransId="{44B4C018-3C1D-469D-A5BB-658985084D8F}"/>
    <dgm:cxn modelId="{FA34EC41-E5FF-43DF-93DF-26888D698F5E}" srcId="{F0D1EFFF-15D6-43D1-846E-CBEE0B703A27}" destId="{01F042CF-6DA6-4953-A3AA-830877E9BD7E}" srcOrd="2" destOrd="0" parTransId="{78ADDE07-6ABD-4280-A81E-B0C234AE6254}" sibTransId="{491691B3-38EA-4C0E-9C34-AFCD8191C7B7}"/>
    <dgm:cxn modelId="{F7888F56-EEEC-425D-9AB5-D48360248D65}" srcId="{AC1D07F9-897B-4D72-9234-47CBB7B54430}" destId="{424148EC-A164-4429-8CCC-863FDA262DD3}" srcOrd="0" destOrd="0" parTransId="{4BE3DBCF-1650-4598-AB10-7055B62ED757}" sibTransId="{08BD0C9D-FF1E-420B-B260-9DEE1C5ED0AF}"/>
    <dgm:cxn modelId="{AC6C9D56-3C3D-4098-9ECA-6F552F68CBA5}" type="presOf" srcId="{F0D1EFFF-15D6-43D1-846E-CBEE0B703A27}" destId="{BA1FF5ED-0A59-458C-917E-1D92BB0C9872}" srcOrd="0" destOrd="0" presId="urn:microsoft.com/office/officeart/2005/8/layout/lProcess2"/>
    <dgm:cxn modelId="{89BFF159-CB0B-455E-BEA6-B44D2E4E5088}" type="presOf" srcId="{424148EC-A164-4429-8CCC-863FDA262DD3}" destId="{00F8C3E1-FD26-4290-A6EC-998BF11057FE}" srcOrd="0" destOrd="0" presId="urn:microsoft.com/office/officeart/2005/8/layout/lProcess2"/>
    <dgm:cxn modelId="{19BCFD7A-A7C6-4334-A221-450AAA285EA2}" type="presOf" srcId="{F0D1EFFF-15D6-43D1-846E-CBEE0B703A27}" destId="{4C87B242-4B04-41E1-97C5-C31F7FDFC8B4}" srcOrd="1" destOrd="0" presId="urn:microsoft.com/office/officeart/2005/8/layout/lProcess2"/>
    <dgm:cxn modelId="{09A8F284-E272-4D36-8E63-6FF96B7E4E88}" type="presOf" srcId="{AC1D07F9-897B-4D72-9234-47CBB7B54430}" destId="{B3F617CA-3221-4185-A9A1-23B2EAAB8414}" srcOrd="0" destOrd="0" presId="urn:microsoft.com/office/officeart/2005/8/layout/lProcess2"/>
    <dgm:cxn modelId="{8A623586-23CE-4172-8C1E-29709832BCE9}" srcId="{0A682A8C-0AC8-43C1-BB4D-00713ABA9138}" destId="{497093B1-0D1A-4A18-BB06-0101D4DF25A1}" srcOrd="1" destOrd="0" parTransId="{90519D70-E08A-481A-8B43-E5E1059A84E9}" sibTransId="{9CBFBFBE-B0A5-4B1C-89B8-95E96DD2AE04}"/>
    <dgm:cxn modelId="{3051D88D-74CB-4C65-A18C-8591A3A25F75}" type="presOf" srcId="{AC1D07F9-897B-4D72-9234-47CBB7B54430}" destId="{46F6BDEC-0BB7-4C8D-8523-4A1D27488AB6}" srcOrd="1" destOrd="0" presId="urn:microsoft.com/office/officeart/2005/8/layout/lProcess2"/>
    <dgm:cxn modelId="{A7F5709B-07C8-43DF-9B82-DA0FB7C3D93D}" srcId="{2D4F9483-803D-44BF-B529-267D28723140}" destId="{0F066532-C8B9-42C3-8948-F17AE106CF6D}" srcOrd="4" destOrd="0" parTransId="{3D934E6E-1585-43A9-8936-51A25AC98D5E}" sibTransId="{12C6667A-A188-4EC7-8518-0020839C9028}"/>
    <dgm:cxn modelId="{FCCD7C9B-3987-4777-82B0-7DCB8FD8D935}" type="presOf" srcId="{35313F0B-29C2-41B7-9803-800679E56ACC}" destId="{755EEF06-632E-445E-8946-129A801A4E16}" srcOrd="0" destOrd="0" presId="urn:microsoft.com/office/officeart/2005/8/layout/lProcess2"/>
    <dgm:cxn modelId="{0C0F03B1-1B3F-4643-A9D0-50AD5475419C}" srcId="{7F1EAE5F-C73E-4858-BF19-40CFE54AA465}" destId="{C4D02A15-2B4F-4B4D-9CA4-1E6D9165656D}" srcOrd="0" destOrd="0" parTransId="{74A6DBB9-27BB-4D52-806D-87CF3A2E2DF4}" sibTransId="{A7C45EBD-A5E7-4EAA-A566-70D6B5B631B8}"/>
    <dgm:cxn modelId="{17FD57C4-5D8B-4801-9C78-7ABC6961BA69}" type="presOf" srcId="{C4D02A15-2B4F-4B4D-9CA4-1E6D9165656D}" destId="{B990E132-0010-443E-A036-3CCE7B33E865}" srcOrd="0" destOrd="0" presId="urn:microsoft.com/office/officeart/2005/8/layout/lProcess2"/>
    <dgm:cxn modelId="{58B9FDD3-CA2D-4520-8B6B-74814CCD5871}" type="presOf" srcId="{497093B1-0D1A-4A18-BB06-0101D4DF25A1}" destId="{0A3F10FF-0631-46D6-95CA-18AB0F872F19}" srcOrd="0" destOrd="0" presId="urn:microsoft.com/office/officeart/2005/8/layout/lProcess2"/>
    <dgm:cxn modelId="{5C618BD4-D028-466A-9A37-5E8F0C64E99C}" type="presOf" srcId="{2D4F9483-803D-44BF-B529-267D28723140}" destId="{E2B51DDC-E3AC-44AD-9766-C98A2BD4C086}" srcOrd="0" destOrd="0" presId="urn:microsoft.com/office/officeart/2005/8/layout/lProcess2"/>
    <dgm:cxn modelId="{221208E2-9EFE-4438-AF04-8251A7F1C960}" type="presOf" srcId="{7F1EAE5F-C73E-4858-BF19-40CFE54AA465}" destId="{C4C0E746-9AE0-4545-931C-3A4B0748830A}" srcOrd="0" destOrd="0" presId="urn:microsoft.com/office/officeart/2005/8/layout/lProcess2"/>
    <dgm:cxn modelId="{B6A503E5-EFAE-41BC-B867-4CF46FEC45E9}" type="presOf" srcId="{80D7A554-4F94-4F34-9A06-C193F5F35E80}" destId="{4117FC20-EB51-4D7A-9F83-58D014C2B2B5}" srcOrd="0" destOrd="0" presId="urn:microsoft.com/office/officeart/2005/8/layout/lProcess2"/>
    <dgm:cxn modelId="{92F430ED-0599-4CDD-ABB4-7BD477A61F47}" srcId="{F0D1EFFF-15D6-43D1-846E-CBEE0B703A27}" destId="{BBD5283E-7E39-4F4C-9B73-B961E8E8FF34}" srcOrd="1" destOrd="0" parTransId="{42A536DF-56D0-4E3E-8BCB-E9A875B50726}" sibTransId="{E4233C82-1B2B-4E52-BCCC-628881C7BADC}"/>
    <dgm:cxn modelId="{20189BF4-0B09-4F38-9487-25096F84561D}" type="presOf" srcId="{0A682A8C-0AC8-43C1-BB4D-00713ABA9138}" destId="{ABA502E3-AD0F-4A70-8943-D9C2DCB1169B}" srcOrd="0" destOrd="0" presId="urn:microsoft.com/office/officeart/2005/8/layout/lProcess2"/>
    <dgm:cxn modelId="{729050F7-27B7-4542-A9B0-24286B9ADFE3}" srcId="{2D4F9483-803D-44BF-B529-267D28723140}" destId="{AC1D07F9-897B-4D72-9234-47CBB7B54430}" srcOrd="3" destOrd="0" parTransId="{6D7D5578-D68B-4D49-BD62-D69F2E716F19}" sibTransId="{91243CD0-E86A-4B03-9299-451649950B16}"/>
    <dgm:cxn modelId="{410930FC-3DC2-4ADA-9D2D-EBD66E08F32F}" type="presOf" srcId="{0F066532-C8B9-42C3-8948-F17AE106CF6D}" destId="{3BCA1D3B-CDD8-4C66-BE35-E2E561E5C445}" srcOrd="0" destOrd="0" presId="urn:microsoft.com/office/officeart/2005/8/layout/lProcess2"/>
    <dgm:cxn modelId="{A3EC749E-B35D-445B-BB50-7AB41892C0BF}" type="presParOf" srcId="{E2B51DDC-E3AC-44AD-9766-C98A2BD4C086}" destId="{5B91CB39-D175-4AB1-B7AC-25A922A45688}" srcOrd="0" destOrd="0" presId="urn:microsoft.com/office/officeart/2005/8/layout/lProcess2"/>
    <dgm:cxn modelId="{2F966065-772C-4DBC-9BEF-42D452C60597}" type="presParOf" srcId="{5B91CB39-D175-4AB1-B7AC-25A922A45688}" destId="{BA1FF5ED-0A59-458C-917E-1D92BB0C9872}" srcOrd="0" destOrd="0" presId="urn:microsoft.com/office/officeart/2005/8/layout/lProcess2"/>
    <dgm:cxn modelId="{2D85EFF7-2B8C-4D13-8AFD-CA569EA0D6CE}" type="presParOf" srcId="{5B91CB39-D175-4AB1-B7AC-25A922A45688}" destId="{4C87B242-4B04-41E1-97C5-C31F7FDFC8B4}" srcOrd="1" destOrd="0" presId="urn:microsoft.com/office/officeart/2005/8/layout/lProcess2"/>
    <dgm:cxn modelId="{ACFA3559-E810-400F-8C49-152E9528B70B}" type="presParOf" srcId="{5B91CB39-D175-4AB1-B7AC-25A922A45688}" destId="{350E1E5A-A284-4259-8F42-C56500C6059A}" srcOrd="2" destOrd="0" presId="urn:microsoft.com/office/officeart/2005/8/layout/lProcess2"/>
    <dgm:cxn modelId="{6E4332F8-AF56-4C19-8F2F-3CD7764262B3}" type="presParOf" srcId="{350E1E5A-A284-4259-8F42-C56500C6059A}" destId="{AEE34346-6374-42C8-8066-4E82460BFA69}" srcOrd="0" destOrd="0" presId="urn:microsoft.com/office/officeart/2005/8/layout/lProcess2"/>
    <dgm:cxn modelId="{FE9739D8-B0D6-42B2-B1D1-A6F9C64EC02B}" type="presParOf" srcId="{AEE34346-6374-42C8-8066-4E82460BFA69}" destId="{52AB9A1C-3884-40FB-844F-0F2A976F8B76}" srcOrd="0" destOrd="0" presId="urn:microsoft.com/office/officeart/2005/8/layout/lProcess2"/>
    <dgm:cxn modelId="{A77841CA-BD5B-407B-AD53-22ED92E6DDE0}" type="presParOf" srcId="{AEE34346-6374-42C8-8066-4E82460BFA69}" destId="{858A6860-B25A-47AC-AC91-CDD71D5C71C4}" srcOrd="1" destOrd="0" presId="urn:microsoft.com/office/officeart/2005/8/layout/lProcess2"/>
    <dgm:cxn modelId="{6CDA2544-4BB8-4C5C-B8D8-DECA8618C0EE}" type="presParOf" srcId="{AEE34346-6374-42C8-8066-4E82460BFA69}" destId="{85F5C32A-A1A5-4FD1-9817-261A74757B45}" srcOrd="2" destOrd="0" presId="urn:microsoft.com/office/officeart/2005/8/layout/lProcess2"/>
    <dgm:cxn modelId="{F2456FE1-299B-42FF-A18B-C9D9135866D2}" type="presParOf" srcId="{AEE34346-6374-42C8-8066-4E82460BFA69}" destId="{2843B3BC-0799-4A92-8FC1-E9007CB6CBEC}" srcOrd="3" destOrd="0" presId="urn:microsoft.com/office/officeart/2005/8/layout/lProcess2"/>
    <dgm:cxn modelId="{ED1091A2-6C28-49CA-897E-22108EE7EA78}" type="presParOf" srcId="{AEE34346-6374-42C8-8066-4E82460BFA69}" destId="{C3128570-3680-48D8-8867-FD6BF0D55DD2}" srcOrd="4" destOrd="0" presId="urn:microsoft.com/office/officeart/2005/8/layout/lProcess2"/>
    <dgm:cxn modelId="{5836A29F-EC0E-4972-BA5F-041D33EE1D6E}" type="presParOf" srcId="{E2B51DDC-E3AC-44AD-9766-C98A2BD4C086}" destId="{0163ECB0-7FF4-4DB3-9979-35CD8BC7C379}" srcOrd="1" destOrd="0" presId="urn:microsoft.com/office/officeart/2005/8/layout/lProcess2"/>
    <dgm:cxn modelId="{F8085E0F-77F9-406E-8D92-0FAFF59A8FF8}" type="presParOf" srcId="{E2B51DDC-E3AC-44AD-9766-C98A2BD4C086}" destId="{A933D69F-F090-4337-B178-C7486296074B}" srcOrd="2" destOrd="0" presId="urn:microsoft.com/office/officeart/2005/8/layout/lProcess2"/>
    <dgm:cxn modelId="{526C3F95-9D58-4637-8769-54919936C2C9}" type="presParOf" srcId="{A933D69F-F090-4337-B178-C7486296074B}" destId="{ABA502E3-AD0F-4A70-8943-D9C2DCB1169B}" srcOrd="0" destOrd="0" presId="urn:microsoft.com/office/officeart/2005/8/layout/lProcess2"/>
    <dgm:cxn modelId="{AD6844CE-67D9-46E6-A18F-17E53B9B9401}" type="presParOf" srcId="{A933D69F-F090-4337-B178-C7486296074B}" destId="{2C624010-553E-41D7-8F5E-CF8DD23BBA02}" srcOrd="1" destOrd="0" presId="urn:microsoft.com/office/officeart/2005/8/layout/lProcess2"/>
    <dgm:cxn modelId="{69FF0473-48F7-4BA8-89F6-23F20CDFE967}" type="presParOf" srcId="{A933D69F-F090-4337-B178-C7486296074B}" destId="{CEE435B1-B26E-4E2D-9E18-74976058BCDD}" srcOrd="2" destOrd="0" presId="urn:microsoft.com/office/officeart/2005/8/layout/lProcess2"/>
    <dgm:cxn modelId="{527C7106-B1F4-4FBC-83AA-AAAA337E2A43}" type="presParOf" srcId="{CEE435B1-B26E-4E2D-9E18-74976058BCDD}" destId="{D1DB2050-45CF-4813-A13B-B42EF1107CF5}" srcOrd="0" destOrd="0" presId="urn:microsoft.com/office/officeart/2005/8/layout/lProcess2"/>
    <dgm:cxn modelId="{6291C5C5-C0E0-4224-BE14-2FEB5ABF6023}" type="presParOf" srcId="{D1DB2050-45CF-4813-A13B-B42EF1107CF5}" destId="{4117FC20-EB51-4D7A-9F83-58D014C2B2B5}" srcOrd="0" destOrd="0" presId="urn:microsoft.com/office/officeart/2005/8/layout/lProcess2"/>
    <dgm:cxn modelId="{BE5C0FF9-AB71-4F3C-8E82-FF2B6E9B31D9}" type="presParOf" srcId="{D1DB2050-45CF-4813-A13B-B42EF1107CF5}" destId="{F94A5AD2-2C88-4B30-AC94-982F6A7A9B56}" srcOrd="1" destOrd="0" presId="urn:microsoft.com/office/officeart/2005/8/layout/lProcess2"/>
    <dgm:cxn modelId="{0C6CCCAB-CF8E-4288-9464-C39CC59E91B4}" type="presParOf" srcId="{D1DB2050-45CF-4813-A13B-B42EF1107CF5}" destId="{0A3F10FF-0631-46D6-95CA-18AB0F872F19}" srcOrd="2" destOrd="0" presId="urn:microsoft.com/office/officeart/2005/8/layout/lProcess2"/>
    <dgm:cxn modelId="{FD514340-591A-42BC-96D8-09CE56071AF8}" type="presParOf" srcId="{E2B51DDC-E3AC-44AD-9766-C98A2BD4C086}" destId="{CE2A5075-BD8A-4089-ABE0-1EA84F5A6DDD}" srcOrd="3" destOrd="0" presId="urn:microsoft.com/office/officeart/2005/8/layout/lProcess2"/>
    <dgm:cxn modelId="{F23FCD34-6C17-40E7-8273-FE2B553331DB}" type="presParOf" srcId="{E2B51DDC-E3AC-44AD-9766-C98A2BD4C086}" destId="{970A8057-0716-43A5-9FAA-22B85CF4E733}" srcOrd="4" destOrd="0" presId="urn:microsoft.com/office/officeart/2005/8/layout/lProcess2"/>
    <dgm:cxn modelId="{DDA74211-13DF-4493-8FEC-3F43AE2E22DB}" type="presParOf" srcId="{970A8057-0716-43A5-9FAA-22B85CF4E733}" destId="{C4C0E746-9AE0-4545-931C-3A4B0748830A}" srcOrd="0" destOrd="0" presId="urn:microsoft.com/office/officeart/2005/8/layout/lProcess2"/>
    <dgm:cxn modelId="{C195FED1-42A0-4184-A5A5-B5B84279D676}" type="presParOf" srcId="{970A8057-0716-43A5-9FAA-22B85CF4E733}" destId="{BBDE76BF-02DD-4E25-85DA-72755AD0C310}" srcOrd="1" destOrd="0" presId="urn:microsoft.com/office/officeart/2005/8/layout/lProcess2"/>
    <dgm:cxn modelId="{5215D307-D674-44F6-9B30-A576DC719BE7}" type="presParOf" srcId="{970A8057-0716-43A5-9FAA-22B85CF4E733}" destId="{89C3D44B-57A9-4D68-80C2-63B537C3A4EE}" srcOrd="2" destOrd="0" presId="urn:microsoft.com/office/officeart/2005/8/layout/lProcess2"/>
    <dgm:cxn modelId="{122774FE-61FE-4B78-93C7-EA22200C6BDF}" type="presParOf" srcId="{89C3D44B-57A9-4D68-80C2-63B537C3A4EE}" destId="{1D226AE9-F2CB-463D-B043-F463D8AC05A0}" srcOrd="0" destOrd="0" presId="urn:microsoft.com/office/officeart/2005/8/layout/lProcess2"/>
    <dgm:cxn modelId="{CEAC8722-D3F3-4141-A5A8-2DAB1CA8FFE5}" type="presParOf" srcId="{1D226AE9-F2CB-463D-B043-F463D8AC05A0}" destId="{B990E132-0010-443E-A036-3CCE7B33E865}" srcOrd="0" destOrd="0" presId="urn:microsoft.com/office/officeart/2005/8/layout/lProcess2"/>
    <dgm:cxn modelId="{183EE9A9-990E-456F-82E9-ADC4BDC2E49A}" type="presParOf" srcId="{E2B51DDC-E3AC-44AD-9766-C98A2BD4C086}" destId="{5444640F-21DB-4DE9-B061-CC1E1274542E}" srcOrd="5" destOrd="0" presId="urn:microsoft.com/office/officeart/2005/8/layout/lProcess2"/>
    <dgm:cxn modelId="{C2387038-6E22-4DFD-B82E-240D3D20FC86}" type="presParOf" srcId="{E2B51DDC-E3AC-44AD-9766-C98A2BD4C086}" destId="{42753D0F-0324-4FDA-94C3-454620222CCE}" srcOrd="6" destOrd="0" presId="urn:microsoft.com/office/officeart/2005/8/layout/lProcess2"/>
    <dgm:cxn modelId="{771B73C2-E13C-43C8-962F-5DA12961C601}" type="presParOf" srcId="{42753D0F-0324-4FDA-94C3-454620222CCE}" destId="{B3F617CA-3221-4185-A9A1-23B2EAAB8414}" srcOrd="0" destOrd="0" presId="urn:microsoft.com/office/officeart/2005/8/layout/lProcess2"/>
    <dgm:cxn modelId="{8562FD34-4E1A-40CE-91C2-882301DC93DE}" type="presParOf" srcId="{42753D0F-0324-4FDA-94C3-454620222CCE}" destId="{46F6BDEC-0BB7-4C8D-8523-4A1D27488AB6}" srcOrd="1" destOrd="0" presId="urn:microsoft.com/office/officeart/2005/8/layout/lProcess2"/>
    <dgm:cxn modelId="{4D705D7E-47D3-4AAF-81F4-425CBC9EBFDD}" type="presParOf" srcId="{42753D0F-0324-4FDA-94C3-454620222CCE}" destId="{42C3C41E-B192-45B1-A873-DBA96FC274A3}" srcOrd="2" destOrd="0" presId="urn:microsoft.com/office/officeart/2005/8/layout/lProcess2"/>
    <dgm:cxn modelId="{3DF50C9B-F9B1-4E3C-991E-7CC278F8907E}" type="presParOf" srcId="{42C3C41E-B192-45B1-A873-DBA96FC274A3}" destId="{6D75DC93-FE8C-4CAB-817C-FB882BA03E5C}" srcOrd="0" destOrd="0" presId="urn:microsoft.com/office/officeart/2005/8/layout/lProcess2"/>
    <dgm:cxn modelId="{480CA9F5-401C-4627-8A23-AAB5C0744513}" type="presParOf" srcId="{6D75DC93-FE8C-4CAB-817C-FB882BA03E5C}" destId="{00F8C3E1-FD26-4290-A6EC-998BF11057FE}" srcOrd="0" destOrd="0" presId="urn:microsoft.com/office/officeart/2005/8/layout/lProcess2"/>
    <dgm:cxn modelId="{8912B6B1-8311-420B-80AB-44D4485E0883}" type="presParOf" srcId="{6D75DC93-FE8C-4CAB-817C-FB882BA03E5C}" destId="{B499B9A1-FDFA-4359-9C12-B85D60764590}" srcOrd="1" destOrd="0" presId="urn:microsoft.com/office/officeart/2005/8/layout/lProcess2"/>
    <dgm:cxn modelId="{89C964A1-42BC-430C-88DE-D09435A1FE8F}" type="presParOf" srcId="{6D75DC93-FE8C-4CAB-817C-FB882BA03E5C}" destId="{755EEF06-632E-445E-8946-129A801A4E16}" srcOrd="2" destOrd="0" presId="urn:microsoft.com/office/officeart/2005/8/layout/lProcess2"/>
    <dgm:cxn modelId="{D0291D89-8B97-454B-B663-B739ACFC2F8F}" type="presParOf" srcId="{E2B51DDC-E3AC-44AD-9766-C98A2BD4C086}" destId="{13586289-FC17-4700-B7C7-CD96E6DCAE5E}" srcOrd="7" destOrd="0" presId="urn:microsoft.com/office/officeart/2005/8/layout/lProcess2"/>
    <dgm:cxn modelId="{1BBE85A1-8E7E-4069-B9FC-2FF029902AA8}" type="presParOf" srcId="{E2B51DDC-E3AC-44AD-9766-C98A2BD4C086}" destId="{1BD06D12-CEC1-4CFD-B0AE-2D263941F0C0}" srcOrd="8" destOrd="0" presId="urn:microsoft.com/office/officeart/2005/8/layout/lProcess2"/>
    <dgm:cxn modelId="{49B2073A-E4C1-4CBD-A092-8AD44B1CBE00}" type="presParOf" srcId="{1BD06D12-CEC1-4CFD-B0AE-2D263941F0C0}" destId="{3BCA1D3B-CDD8-4C66-BE35-E2E561E5C445}" srcOrd="0" destOrd="0" presId="urn:microsoft.com/office/officeart/2005/8/layout/lProcess2"/>
    <dgm:cxn modelId="{39B1082D-13F0-4013-A2D0-DDAE659DF755}" type="presParOf" srcId="{1BD06D12-CEC1-4CFD-B0AE-2D263941F0C0}" destId="{275F52D6-BEB7-4363-AA73-B55DDD881DE8}" srcOrd="1" destOrd="0" presId="urn:microsoft.com/office/officeart/2005/8/layout/lProcess2"/>
    <dgm:cxn modelId="{A908D6D7-3E04-41AE-AAD6-061B97908A65}" type="presParOf" srcId="{1BD06D12-CEC1-4CFD-B0AE-2D263941F0C0}" destId="{272D807D-01F1-410E-8DE5-A8D1EB8155AD}" srcOrd="2" destOrd="0" presId="urn:microsoft.com/office/officeart/2005/8/layout/lProcess2"/>
    <dgm:cxn modelId="{C52CC6AC-00AA-447C-B95C-5104BE2E96B4}" type="presParOf" srcId="{272D807D-01F1-410E-8DE5-A8D1EB8155AD}" destId="{3CD46590-4EE6-477C-ADE3-AACBEC6FBC58}" srcOrd="0" destOrd="0" presId="urn:microsoft.com/office/officeart/2005/8/layout/lProcess2"/>
    <dgm:cxn modelId="{8E10FCAF-9264-4D39-AAB6-E412747D6136}" type="presParOf" srcId="{3CD46590-4EE6-477C-ADE3-AACBEC6FBC58}" destId="{C8FF9A08-39D3-4F27-811E-B3890519CE61}"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5D1BE66-673A-45E3-84EE-68E0D6323887}" type="doc">
      <dgm:prSet loTypeId="urn:microsoft.com/office/officeart/2008/layout/VerticalCurvedList" loCatId="list" qsTypeId="urn:microsoft.com/office/officeart/2005/8/quickstyle/simple1" qsCatId="simple" csTypeId="urn:microsoft.com/office/officeart/2005/8/colors/accent6_1" csCatId="accent6" phldr="1"/>
      <dgm:spPr/>
      <dgm:t>
        <a:bodyPr/>
        <a:lstStyle/>
        <a:p>
          <a:endParaRPr lang="en-US"/>
        </a:p>
      </dgm:t>
    </dgm:pt>
    <dgm:pt modelId="{A6EF9DF7-4E79-4B8E-A9D7-69AC90197557}">
      <dgm:prSet phldrT="[Text]"/>
      <dgm:spPr/>
      <dgm:t>
        <a:bodyPr/>
        <a:lstStyle/>
        <a:p>
          <a:r>
            <a:rPr lang="en-US" dirty="0"/>
            <a:t>Writing unnecessary information</a:t>
          </a:r>
        </a:p>
      </dgm:t>
    </dgm:pt>
    <dgm:pt modelId="{83AFF845-C4FC-4D35-BF22-B0870009B49C}" type="parTrans" cxnId="{06663660-E9AD-4AC3-9496-C14F6A09BE22}">
      <dgm:prSet/>
      <dgm:spPr/>
      <dgm:t>
        <a:bodyPr/>
        <a:lstStyle/>
        <a:p>
          <a:endParaRPr lang="en-US"/>
        </a:p>
      </dgm:t>
    </dgm:pt>
    <dgm:pt modelId="{28EFBF56-D10D-4288-84DA-818A8144F9AF}" type="sibTrans" cxnId="{06663660-E9AD-4AC3-9496-C14F6A09BE22}">
      <dgm:prSet/>
      <dgm:spPr/>
      <dgm:t>
        <a:bodyPr/>
        <a:lstStyle/>
        <a:p>
          <a:endParaRPr lang="en-US"/>
        </a:p>
      </dgm:t>
    </dgm:pt>
    <dgm:pt modelId="{D79CE8D6-D111-445A-87A1-0EA6ABE6CE91}">
      <dgm:prSet phldrT="[Text]"/>
      <dgm:spPr/>
      <dgm:t>
        <a:bodyPr/>
        <a:lstStyle/>
        <a:p>
          <a:r>
            <a:rPr lang="en-US" dirty="0"/>
            <a:t>Leaving out essential information</a:t>
          </a:r>
        </a:p>
      </dgm:t>
    </dgm:pt>
    <dgm:pt modelId="{AA3D5512-BC87-4A4D-8DCA-E6B467719CBA}" type="parTrans" cxnId="{D6A79850-ABE6-43F7-A8CE-893438452282}">
      <dgm:prSet/>
      <dgm:spPr/>
      <dgm:t>
        <a:bodyPr/>
        <a:lstStyle/>
        <a:p>
          <a:endParaRPr lang="en-US"/>
        </a:p>
      </dgm:t>
    </dgm:pt>
    <dgm:pt modelId="{95CFF333-5736-48DB-9926-09FBE2F1E8B3}" type="sibTrans" cxnId="{D6A79850-ABE6-43F7-A8CE-893438452282}">
      <dgm:prSet/>
      <dgm:spPr/>
      <dgm:t>
        <a:bodyPr/>
        <a:lstStyle/>
        <a:p>
          <a:endParaRPr lang="en-US"/>
        </a:p>
      </dgm:t>
    </dgm:pt>
    <dgm:pt modelId="{A7382D1C-4AEB-42C6-9F1A-EF1A18E6B79F}">
      <dgm:prSet phldrT="[Text]"/>
      <dgm:spPr/>
      <dgm:t>
        <a:bodyPr/>
        <a:lstStyle/>
        <a:p>
          <a:r>
            <a:rPr lang="en-US" dirty="0"/>
            <a:t>Using unclear or confusing language</a:t>
          </a:r>
        </a:p>
      </dgm:t>
    </dgm:pt>
    <dgm:pt modelId="{52D9CF6E-CED3-4C33-AF83-7BD2066A99C1}" type="parTrans" cxnId="{C43826DB-9291-43E6-85BA-69DDA9F1CDD3}">
      <dgm:prSet/>
      <dgm:spPr/>
      <dgm:t>
        <a:bodyPr/>
        <a:lstStyle/>
        <a:p>
          <a:endParaRPr lang="en-US"/>
        </a:p>
      </dgm:t>
    </dgm:pt>
    <dgm:pt modelId="{11B2DD35-0AB8-4E81-8C1E-9348E535C0A8}" type="sibTrans" cxnId="{C43826DB-9291-43E6-85BA-69DDA9F1CDD3}">
      <dgm:prSet/>
      <dgm:spPr/>
      <dgm:t>
        <a:bodyPr/>
        <a:lstStyle/>
        <a:p>
          <a:endParaRPr lang="en-US"/>
        </a:p>
      </dgm:t>
    </dgm:pt>
    <dgm:pt modelId="{5232BDB6-AFFA-4381-BD51-5A1DAAA72D9C}" type="pres">
      <dgm:prSet presAssocID="{55D1BE66-673A-45E3-84EE-68E0D6323887}" presName="Name0" presStyleCnt="0">
        <dgm:presLayoutVars>
          <dgm:chMax val="7"/>
          <dgm:chPref val="7"/>
          <dgm:dir/>
        </dgm:presLayoutVars>
      </dgm:prSet>
      <dgm:spPr/>
    </dgm:pt>
    <dgm:pt modelId="{E0E3EF86-959C-4D45-BF64-345604620930}" type="pres">
      <dgm:prSet presAssocID="{55D1BE66-673A-45E3-84EE-68E0D6323887}" presName="Name1" presStyleCnt="0"/>
      <dgm:spPr/>
    </dgm:pt>
    <dgm:pt modelId="{8C59E38A-843D-41BD-83D2-B702548BB503}" type="pres">
      <dgm:prSet presAssocID="{55D1BE66-673A-45E3-84EE-68E0D6323887}" presName="cycle" presStyleCnt="0"/>
      <dgm:spPr/>
    </dgm:pt>
    <dgm:pt modelId="{313D1FD3-7673-420C-BACA-31E5615A971A}" type="pres">
      <dgm:prSet presAssocID="{55D1BE66-673A-45E3-84EE-68E0D6323887}" presName="srcNode" presStyleLbl="node1" presStyleIdx="0" presStyleCnt="3"/>
      <dgm:spPr/>
    </dgm:pt>
    <dgm:pt modelId="{D036DF3C-9F47-4922-AEA6-F5FD569DEC31}" type="pres">
      <dgm:prSet presAssocID="{55D1BE66-673A-45E3-84EE-68E0D6323887}" presName="conn" presStyleLbl="parChTrans1D2" presStyleIdx="0" presStyleCnt="1"/>
      <dgm:spPr/>
    </dgm:pt>
    <dgm:pt modelId="{6E0B98B9-6322-4A57-ADF2-050E421519E0}" type="pres">
      <dgm:prSet presAssocID="{55D1BE66-673A-45E3-84EE-68E0D6323887}" presName="extraNode" presStyleLbl="node1" presStyleIdx="0" presStyleCnt="3"/>
      <dgm:spPr/>
    </dgm:pt>
    <dgm:pt modelId="{D74461FD-65AF-4C33-8114-DE6B3B295D2F}" type="pres">
      <dgm:prSet presAssocID="{55D1BE66-673A-45E3-84EE-68E0D6323887}" presName="dstNode" presStyleLbl="node1" presStyleIdx="0" presStyleCnt="3"/>
      <dgm:spPr/>
    </dgm:pt>
    <dgm:pt modelId="{7ECEADB9-63D2-44EE-AFD4-EB38BA3D194A}" type="pres">
      <dgm:prSet presAssocID="{A6EF9DF7-4E79-4B8E-A9D7-69AC90197557}" presName="text_1" presStyleLbl="node1" presStyleIdx="0" presStyleCnt="3">
        <dgm:presLayoutVars>
          <dgm:bulletEnabled val="1"/>
        </dgm:presLayoutVars>
      </dgm:prSet>
      <dgm:spPr/>
    </dgm:pt>
    <dgm:pt modelId="{38B135D1-3A6D-4206-9E75-AEBFB2110905}" type="pres">
      <dgm:prSet presAssocID="{A6EF9DF7-4E79-4B8E-A9D7-69AC90197557}" presName="accent_1" presStyleCnt="0"/>
      <dgm:spPr/>
    </dgm:pt>
    <dgm:pt modelId="{D8269CC8-E7E3-4064-9F3C-171554C18583}" type="pres">
      <dgm:prSet presAssocID="{A6EF9DF7-4E79-4B8E-A9D7-69AC90197557}" presName="accentRepeatNode" presStyleLbl="solidFgAcc1" presStyleIdx="0" presStyleCnt="3"/>
      <dgm:spPr/>
    </dgm:pt>
    <dgm:pt modelId="{2B485597-A753-4B40-A475-25F8E130E08B}" type="pres">
      <dgm:prSet presAssocID="{D79CE8D6-D111-445A-87A1-0EA6ABE6CE91}" presName="text_2" presStyleLbl="node1" presStyleIdx="1" presStyleCnt="3">
        <dgm:presLayoutVars>
          <dgm:bulletEnabled val="1"/>
        </dgm:presLayoutVars>
      </dgm:prSet>
      <dgm:spPr/>
    </dgm:pt>
    <dgm:pt modelId="{3A0F1C80-9B85-4448-B33B-56A08FEEA618}" type="pres">
      <dgm:prSet presAssocID="{D79CE8D6-D111-445A-87A1-0EA6ABE6CE91}" presName="accent_2" presStyleCnt="0"/>
      <dgm:spPr/>
    </dgm:pt>
    <dgm:pt modelId="{F4114483-A7E1-45BC-92CA-A9984DF81F04}" type="pres">
      <dgm:prSet presAssocID="{D79CE8D6-D111-445A-87A1-0EA6ABE6CE91}" presName="accentRepeatNode" presStyleLbl="solidFgAcc1" presStyleIdx="1" presStyleCnt="3"/>
      <dgm:spPr/>
    </dgm:pt>
    <dgm:pt modelId="{C2F85BA3-768B-4136-B63C-68464987E24F}" type="pres">
      <dgm:prSet presAssocID="{A7382D1C-4AEB-42C6-9F1A-EF1A18E6B79F}" presName="text_3" presStyleLbl="node1" presStyleIdx="2" presStyleCnt="3">
        <dgm:presLayoutVars>
          <dgm:bulletEnabled val="1"/>
        </dgm:presLayoutVars>
      </dgm:prSet>
      <dgm:spPr/>
    </dgm:pt>
    <dgm:pt modelId="{F7634DD3-92A4-40B4-8ABF-F6A47F323DF0}" type="pres">
      <dgm:prSet presAssocID="{A7382D1C-4AEB-42C6-9F1A-EF1A18E6B79F}" presName="accent_3" presStyleCnt="0"/>
      <dgm:spPr/>
    </dgm:pt>
    <dgm:pt modelId="{A8C0449C-A0F3-4F25-8570-DE6870F5C390}" type="pres">
      <dgm:prSet presAssocID="{A7382D1C-4AEB-42C6-9F1A-EF1A18E6B79F}" presName="accentRepeatNode" presStyleLbl="solidFgAcc1" presStyleIdx="2" presStyleCnt="3"/>
      <dgm:spPr/>
    </dgm:pt>
  </dgm:ptLst>
  <dgm:cxnLst>
    <dgm:cxn modelId="{06663660-E9AD-4AC3-9496-C14F6A09BE22}" srcId="{55D1BE66-673A-45E3-84EE-68E0D6323887}" destId="{A6EF9DF7-4E79-4B8E-A9D7-69AC90197557}" srcOrd="0" destOrd="0" parTransId="{83AFF845-C4FC-4D35-BF22-B0870009B49C}" sibTransId="{28EFBF56-D10D-4288-84DA-818A8144F9AF}"/>
    <dgm:cxn modelId="{D6A79850-ABE6-43F7-A8CE-893438452282}" srcId="{55D1BE66-673A-45E3-84EE-68E0D6323887}" destId="{D79CE8D6-D111-445A-87A1-0EA6ABE6CE91}" srcOrd="1" destOrd="0" parTransId="{AA3D5512-BC87-4A4D-8DCA-E6B467719CBA}" sibTransId="{95CFF333-5736-48DB-9926-09FBE2F1E8B3}"/>
    <dgm:cxn modelId="{D2C1D650-0DF1-4F30-A591-CC7F3DDDF669}" type="presOf" srcId="{55D1BE66-673A-45E3-84EE-68E0D6323887}" destId="{5232BDB6-AFFA-4381-BD51-5A1DAAA72D9C}" srcOrd="0" destOrd="0" presId="urn:microsoft.com/office/officeart/2008/layout/VerticalCurvedList"/>
    <dgm:cxn modelId="{61713574-9D3C-4A71-8357-EBF913B9D856}" type="presOf" srcId="{A7382D1C-4AEB-42C6-9F1A-EF1A18E6B79F}" destId="{C2F85BA3-768B-4136-B63C-68464987E24F}" srcOrd="0" destOrd="0" presId="urn:microsoft.com/office/officeart/2008/layout/VerticalCurvedList"/>
    <dgm:cxn modelId="{BE8437A9-DD23-4D9B-BC53-FBE6E6234E62}" type="presOf" srcId="{D79CE8D6-D111-445A-87A1-0EA6ABE6CE91}" destId="{2B485597-A753-4B40-A475-25F8E130E08B}" srcOrd="0" destOrd="0" presId="urn:microsoft.com/office/officeart/2008/layout/VerticalCurvedList"/>
    <dgm:cxn modelId="{194922CE-5AEB-4C3E-B53D-2F1B398876F4}" type="presOf" srcId="{A6EF9DF7-4E79-4B8E-A9D7-69AC90197557}" destId="{7ECEADB9-63D2-44EE-AFD4-EB38BA3D194A}" srcOrd="0" destOrd="0" presId="urn:microsoft.com/office/officeart/2008/layout/VerticalCurvedList"/>
    <dgm:cxn modelId="{AA45F3D8-0F56-46A3-A729-5E3FDEDC7DF8}" type="presOf" srcId="{28EFBF56-D10D-4288-84DA-818A8144F9AF}" destId="{D036DF3C-9F47-4922-AEA6-F5FD569DEC31}" srcOrd="0" destOrd="0" presId="urn:microsoft.com/office/officeart/2008/layout/VerticalCurvedList"/>
    <dgm:cxn modelId="{C43826DB-9291-43E6-85BA-69DDA9F1CDD3}" srcId="{55D1BE66-673A-45E3-84EE-68E0D6323887}" destId="{A7382D1C-4AEB-42C6-9F1A-EF1A18E6B79F}" srcOrd="2" destOrd="0" parTransId="{52D9CF6E-CED3-4C33-AF83-7BD2066A99C1}" sibTransId="{11B2DD35-0AB8-4E81-8C1E-9348E535C0A8}"/>
    <dgm:cxn modelId="{97665642-3C9C-4285-97FE-2CA66818B5A7}" type="presParOf" srcId="{5232BDB6-AFFA-4381-BD51-5A1DAAA72D9C}" destId="{E0E3EF86-959C-4D45-BF64-345604620930}" srcOrd="0" destOrd="0" presId="urn:microsoft.com/office/officeart/2008/layout/VerticalCurvedList"/>
    <dgm:cxn modelId="{B35B206F-B27D-4899-8624-E37702938552}" type="presParOf" srcId="{E0E3EF86-959C-4D45-BF64-345604620930}" destId="{8C59E38A-843D-41BD-83D2-B702548BB503}" srcOrd="0" destOrd="0" presId="urn:microsoft.com/office/officeart/2008/layout/VerticalCurvedList"/>
    <dgm:cxn modelId="{D7C0718E-3161-47F8-A251-33F64FB527B7}" type="presParOf" srcId="{8C59E38A-843D-41BD-83D2-B702548BB503}" destId="{313D1FD3-7673-420C-BACA-31E5615A971A}" srcOrd="0" destOrd="0" presId="urn:microsoft.com/office/officeart/2008/layout/VerticalCurvedList"/>
    <dgm:cxn modelId="{1AEC6B81-3BA9-4EFE-BA10-F4D0DC5D12B4}" type="presParOf" srcId="{8C59E38A-843D-41BD-83D2-B702548BB503}" destId="{D036DF3C-9F47-4922-AEA6-F5FD569DEC31}" srcOrd="1" destOrd="0" presId="urn:microsoft.com/office/officeart/2008/layout/VerticalCurvedList"/>
    <dgm:cxn modelId="{FE707D28-9198-4692-9049-25A4627854F2}" type="presParOf" srcId="{8C59E38A-843D-41BD-83D2-B702548BB503}" destId="{6E0B98B9-6322-4A57-ADF2-050E421519E0}" srcOrd="2" destOrd="0" presId="urn:microsoft.com/office/officeart/2008/layout/VerticalCurvedList"/>
    <dgm:cxn modelId="{E0D55A0B-CA36-436A-AE7C-EF477D2CF192}" type="presParOf" srcId="{8C59E38A-843D-41BD-83D2-B702548BB503}" destId="{D74461FD-65AF-4C33-8114-DE6B3B295D2F}" srcOrd="3" destOrd="0" presId="urn:microsoft.com/office/officeart/2008/layout/VerticalCurvedList"/>
    <dgm:cxn modelId="{1515E388-C270-4EAA-989E-EA0E899A6313}" type="presParOf" srcId="{E0E3EF86-959C-4D45-BF64-345604620930}" destId="{7ECEADB9-63D2-44EE-AFD4-EB38BA3D194A}" srcOrd="1" destOrd="0" presId="urn:microsoft.com/office/officeart/2008/layout/VerticalCurvedList"/>
    <dgm:cxn modelId="{67A6A2B5-3718-451E-B7B3-9DE65E22330F}" type="presParOf" srcId="{E0E3EF86-959C-4D45-BF64-345604620930}" destId="{38B135D1-3A6D-4206-9E75-AEBFB2110905}" srcOrd="2" destOrd="0" presId="urn:microsoft.com/office/officeart/2008/layout/VerticalCurvedList"/>
    <dgm:cxn modelId="{7C6AD31A-7A8E-47E7-A9F2-94B8F7B216B7}" type="presParOf" srcId="{38B135D1-3A6D-4206-9E75-AEBFB2110905}" destId="{D8269CC8-E7E3-4064-9F3C-171554C18583}" srcOrd="0" destOrd="0" presId="urn:microsoft.com/office/officeart/2008/layout/VerticalCurvedList"/>
    <dgm:cxn modelId="{2B41A3C5-8575-4718-80DE-546ABC25158E}" type="presParOf" srcId="{E0E3EF86-959C-4D45-BF64-345604620930}" destId="{2B485597-A753-4B40-A475-25F8E130E08B}" srcOrd="3" destOrd="0" presId="urn:microsoft.com/office/officeart/2008/layout/VerticalCurvedList"/>
    <dgm:cxn modelId="{3F33ABE2-FD55-483C-8410-C8426179E41F}" type="presParOf" srcId="{E0E3EF86-959C-4D45-BF64-345604620930}" destId="{3A0F1C80-9B85-4448-B33B-56A08FEEA618}" srcOrd="4" destOrd="0" presId="urn:microsoft.com/office/officeart/2008/layout/VerticalCurvedList"/>
    <dgm:cxn modelId="{E7C2B7DD-1C0A-475F-ACE9-C6235A4A29B4}" type="presParOf" srcId="{3A0F1C80-9B85-4448-B33B-56A08FEEA618}" destId="{F4114483-A7E1-45BC-92CA-A9984DF81F04}" srcOrd="0" destOrd="0" presId="urn:microsoft.com/office/officeart/2008/layout/VerticalCurvedList"/>
    <dgm:cxn modelId="{81E3648F-52F3-4A3B-8AE7-09692CCA4991}" type="presParOf" srcId="{E0E3EF86-959C-4D45-BF64-345604620930}" destId="{C2F85BA3-768B-4136-B63C-68464987E24F}" srcOrd="5" destOrd="0" presId="urn:microsoft.com/office/officeart/2008/layout/VerticalCurvedList"/>
    <dgm:cxn modelId="{4CA545BB-A700-4CFF-B61C-E572B818808B}" type="presParOf" srcId="{E0E3EF86-959C-4D45-BF64-345604620930}" destId="{F7634DD3-92A4-40B4-8ABF-F6A47F323DF0}" srcOrd="6" destOrd="0" presId="urn:microsoft.com/office/officeart/2008/layout/VerticalCurvedList"/>
    <dgm:cxn modelId="{EA2935E6-A03F-4335-BDFC-C204527E98EE}" type="presParOf" srcId="{F7634DD3-92A4-40B4-8ABF-F6A47F323DF0}" destId="{A8C0449C-A0F3-4F25-8570-DE6870F5C39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17885D-9CD3-4F50-9CC8-6BDC51AF4787}" type="doc">
      <dgm:prSet loTypeId="urn:microsoft.com/office/officeart/2005/8/layout/funnel1" loCatId="relationship" qsTypeId="urn:microsoft.com/office/officeart/2005/8/quickstyle/3d2" qsCatId="3D" csTypeId="urn:microsoft.com/office/officeart/2005/8/colors/colorful1#1" csCatId="colorful" phldr="1"/>
      <dgm:spPr/>
      <dgm:t>
        <a:bodyPr/>
        <a:lstStyle/>
        <a:p>
          <a:endParaRPr lang="en-US"/>
        </a:p>
      </dgm:t>
    </dgm:pt>
    <dgm:pt modelId="{273A8097-27B2-4622-9B33-D32303209249}">
      <dgm:prSet phldrT="[Text]" custT="1"/>
      <dgm:spPr>
        <a:xfrm>
          <a:off x="5322193" y="159407"/>
          <a:ext cx="2156511" cy="1922132"/>
        </a:xfrm>
        <a:prstGeom prst="ellipse">
          <a:avLst/>
        </a:prstGeom>
        <a:gradFill rotWithShape="0">
          <a:gsLst>
            <a:gs pos="0">
              <a:srgbClr val="8064A2">
                <a:hueOff val="0"/>
                <a:satOff val="0"/>
                <a:lumOff val="0"/>
                <a:alphaOff val="0"/>
                <a:tint val="100000"/>
                <a:shade val="100000"/>
                <a:satMod val="130000"/>
              </a:srgbClr>
            </a:gs>
            <a:gs pos="100000">
              <a:srgbClr val="8064A2">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buNone/>
          </a:pPr>
          <a:r>
            <a:rPr lang="en-US" sz="1800" dirty="0">
              <a:solidFill>
                <a:srgbClr val="000000"/>
              </a:solidFill>
              <a:latin typeface="Calibri"/>
              <a:ea typeface="+mn-ea"/>
              <a:cs typeface="+mn-cs"/>
            </a:rPr>
            <a:t>Program Activities</a:t>
          </a:r>
        </a:p>
      </dgm:t>
    </dgm:pt>
    <dgm:pt modelId="{DD323C14-590A-4E8F-8112-DAB771C7DD43}" type="parTrans" cxnId="{CF4F55FD-C453-4C16-A099-2E2BD8736706}">
      <dgm:prSet/>
      <dgm:spPr/>
      <dgm:t>
        <a:bodyPr/>
        <a:lstStyle/>
        <a:p>
          <a:endParaRPr lang="en-US"/>
        </a:p>
      </dgm:t>
    </dgm:pt>
    <dgm:pt modelId="{1281F402-13CB-4B64-9DBB-DE13C59091D7}" type="sibTrans" cxnId="{CF4F55FD-C453-4C16-A099-2E2BD8736706}">
      <dgm:prSet/>
      <dgm:spPr/>
      <dgm:t>
        <a:bodyPr/>
        <a:lstStyle/>
        <a:p>
          <a:endParaRPr lang="en-US"/>
        </a:p>
      </dgm:t>
    </dgm:pt>
    <dgm:pt modelId="{33D6DE9B-21C0-46FC-96E4-86AAC5C8173E}">
      <dgm:prSet phldrT="[Text]" custT="1"/>
      <dgm:spPr>
        <a:xfrm>
          <a:off x="3515841" y="652035"/>
          <a:ext cx="1936301" cy="1861165"/>
        </a:xfrm>
        <a:prstGeom prst="ellipse">
          <a:avLst/>
        </a:prstGeom>
        <a:gradFill rotWithShape="0">
          <a:gsLst>
            <a:gs pos="0">
              <a:srgbClr val="9BBB59">
                <a:hueOff val="0"/>
                <a:satOff val="0"/>
                <a:lumOff val="0"/>
                <a:alphaOff val="0"/>
                <a:tint val="100000"/>
                <a:shade val="100000"/>
                <a:satMod val="130000"/>
              </a:srgbClr>
            </a:gs>
            <a:gs pos="100000">
              <a:srgbClr val="9BBB59">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buNone/>
          </a:pPr>
          <a:r>
            <a:rPr lang="en-US" sz="1800" dirty="0">
              <a:solidFill>
                <a:srgbClr val="000000"/>
              </a:solidFill>
              <a:latin typeface="Calibri"/>
              <a:ea typeface="+mn-ea"/>
              <a:cs typeface="+mn-cs"/>
            </a:rPr>
            <a:t>Case/Complaint  Information</a:t>
          </a:r>
        </a:p>
      </dgm:t>
    </dgm:pt>
    <dgm:pt modelId="{1F2FB862-862F-40CB-BBD3-EF9A95B3BD21}" type="parTrans" cxnId="{90EB602F-2D3C-4B24-A02C-819B71BD7904}">
      <dgm:prSet/>
      <dgm:spPr/>
      <dgm:t>
        <a:bodyPr/>
        <a:lstStyle/>
        <a:p>
          <a:endParaRPr lang="en-US"/>
        </a:p>
      </dgm:t>
    </dgm:pt>
    <dgm:pt modelId="{3E5ED41E-12CC-439A-92C6-A04CF71A3D86}" type="sibTrans" cxnId="{90EB602F-2D3C-4B24-A02C-819B71BD7904}">
      <dgm:prSet/>
      <dgm:spPr/>
      <dgm:t>
        <a:bodyPr/>
        <a:lstStyle/>
        <a:p>
          <a:endParaRPr lang="en-US"/>
        </a:p>
      </dgm:t>
    </dgm:pt>
    <dgm:pt modelId="{D0975730-033D-4396-89CB-A8049364F1D9}">
      <dgm:prSet phldrT="[Text]" custT="1"/>
      <dgm:spPr>
        <a:xfrm>
          <a:off x="4943856" y="1761614"/>
          <a:ext cx="1371600" cy="1371600"/>
        </a:xfrm>
        <a:prstGeom prst="ellipse">
          <a:avLst/>
        </a:prstGeom>
        <a:gradFill rotWithShape="0">
          <a:gsLst>
            <a:gs pos="0">
              <a:srgbClr val="C0504D">
                <a:hueOff val="0"/>
                <a:satOff val="0"/>
                <a:lumOff val="0"/>
                <a:alphaOff val="0"/>
                <a:tint val="100000"/>
                <a:shade val="100000"/>
                <a:satMod val="130000"/>
              </a:srgbClr>
            </a:gs>
            <a:gs pos="100000">
              <a:srgbClr val="C0504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buNone/>
          </a:pPr>
          <a:r>
            <a:rPr lang="en-US" sz="1800" dirty="0">
              <a:solidFill>
                <a:srgbClr val="000000"/>
              </a:solidFill>
              <a:latin typeface="Calibri"/>
              <a:ea typeface="+mn-ea"/>
              <a:cs typeface="+mn-cs"/>
            </a:rPr>
            <a:t>Program Information</a:t>
          </a:r>
        </a:p>
      </dgm:t>
    </dgm:pt>
    <dgm:pt modelId="{55645E10-85F1-4883-8247-6AEF98D8DD99}" type="parTrans" cxnId="{B0231047-2571-4198-902B-B3ED254C3BA0}">
      <dgm:prSet/>
      <dgm:spPr/>
      <dgm:t>
        <a:bodyPr/>
        <a:lstStyle/>
        <a:p>
          <a:endParaRPr lang="en-US"/>
        </a:p>
      </dgm:t>
    </dgm:pt>
    <dgm:pt modelId="{E08B9822-17C1-4D45-B3EC-84316FF4B069}" type="sibTrans" cxnId="{B0231047-2571-4198-902B-B3ED254C3BA0}">
      <dgm:prSet/>
      <dgm:spPr/>
      <dgm:t>
        <a:bodyPr/>
        <a:lstStyle/>
        <a:p>
          <a:endParaRPr lang="en-US"/>
        </a:p>
      </dgm:t>
    </dgm:pt>
    <dgm:pt modelId="{6F62E428-29DD-4ED6-8101-9487115F1010}">
      <dgm:prSet phldrT="[Text]"/>
      <dgm:spPr>
        <a:xfrm>
          <a:off x="3657600" y="4024449"/>
          <a:ext cx="3657600" cy="914400"/>
        </a:xfrm>
        <a:prstGeom prst="rect">
          <a:avLst/>
        </a:prstGeom>
        <a:noFill/>
        <a:ln>
          <a:noFill/>
        </a:ln>
        <a:effectLst/>
      </dgm:spPr>
      <dgm:t>
        <a:bodyPr/>
        <a:lstStyle/>
        <a:p>
          <a:pPr>
            <a:buNone/>
          </a:pPr>
          <a:endParaRPr lang="en-US" dirty="0">
            <a:solidFill>
              <a:sysClr val="windowText" lastClr="000000">
                <a:hueOff val="0"/>
                <a:satOff val="0"/>
                <a:lumOff val="0"/>
                <a:alphaOff val="0"/>
              </a:sysClr>
            </a:solidFill>
            <a:latin typeface="Calibri"/>
            <a:ea typeface="+mn-ea"/>
            <a:cs typeface="+mn-cs"/>
          </a:endParaRPr>
        </a:p>
      </dgm:t>
    </dgm:pt>
    <dgm:pt modelId="{D3EE634C-A7A5-478E-89D7-EB46F40CA4D3}" type="parTrans" cxnId="{615F113C-852F-425F-9F42-E524581C2D0D}">
      <dgm:prSet/>
      <dgm:spPr/>
      <dgm:t>
        <a:bodyPr/>
        <a:lstStyle/>
        <a:p>
          <a:endParaRPr lang="en-US"/>
        </a:p>
      </dgm:t>
    </dgm:pt>
    <dgm:pt modelId="{06C34FD4-4197-44A5-BBCD-B9FFE2B9C98A}" type="sibTrans" cxnId="{615F113C-852F-425F-9F42-E524581C2D0D}">
      <dgm:prSet/>
      <dgm:spPr/>
      <dgm:t>
        <a:bodyPr/>
        <a:lstStyle/>
        <a:p>
          <a:endParaRPr lang="en-US"/>
        </a:p>
      </dgm:t>
    </dgm:pt>
    <dgm:pt modelId="{E666F454-F626-4289-8352-0E4331C3157B}">
      <dgm:prSet/>
      <dgm:spPr/>
      <dgm:t>
        <a:bodyPr/>
        <a:lstStyle/>
        <a:p>
          <a:endParaRPr lang="en-US"/>
        </a:p>
      </dgm:t>
    </dgm:pt>
    <dgm:pt modelId="{B14CF0CE-C65A-4ECA-88B7-10ACE11BEE72}" type="parTrans" cxnId="{93BACDE6-7CA2-443D-B45C-E8C0FC2767A8}">
      <dgm:prSet/>
      <dgm:spPr/>
      <dgm:t>
        <a:bodyPr/>
        <a:lstStyle/>
        <a:p>
          <a:endParaRPr lang="en-US"/>
        </a:p>
      </dgm:t>
    </dgm:pt>
    <dgm:pt modelId="{64008F83-3A6F-4700-8546-0CA4C928F810}" type="sibTrans" cxnId="{93BACDE6-7CA2-443D-B45C-E8C0FC2767A8}">
      <dgm:prSet/>
      <dgm:spPr/>
      <dgm:t>
        <a:bodyPr/>
        <a:lstStyle/>
        <a:p>
          <a:endParaRPr lang="en-US"/>
        </a:p>
      </dgm:t>
    </dgm:pt>
    <dgm:pt modelId="{564F36EE-D85D-4F17-B094-096A4C67CF76}" type="pres">
      <dgm:prSet presAssocID="{5E17885D-9CD3-4F50-9CC8-6BDC51AF4787}" presName="Name0" presStyleCnt="0">
        <dgm:presLayoutVars>
          <dgm:chMax val="4"/>
          <dgm:resizeHandles val="exact"/>
        </dgm:presLayoutVars>
      </dgm:prSet>
      <dgm:spPr/>
    </dgm:pt>
    <dgm:pt modelId="{0F8A336A-6197-42BB-BA5F-F78CE4EC13A1}" type="pres">
      <dgm:prSet presAssocID="{5E17885D-9CD3-4F50-9CC8-6BDC51AF4787}" presName="ellipse" presStyleLbl="trBgShp" presStyleIdx="0" presStyleCnt="1"/>
      <dgm:spPr>
        <a:xfrm>
          <a:off x="3514344" y="290649"/>
          <a:ext cx="3931920" cy="1365504"/>
        </a:xfrm>
        <a:prstGeom prst="ellipse">
          <a:avLst/>
        </a:prstGeom>
        <a:solidFill>
          <a:srgbClr val="4F81BD">
            <a:tint val="50000"/>
            <a:alpha val="40000"/>
            <a:hueOff val="0"/>
            <a:satOff val="0"/>
            <a:lumOff val="0"/>
            <a:alphaOff val="0"/>
          </a:srgbClr>
        </a:solidFill>
        <a:ln>
          <a:noFill/>
        </a:ln>
        <a:effectLst/>
        <a:sp3d z="-152400" prstMaterial="matte"/>
      </dgm:spPr>
    </dgm:pt>
    <dgm:pt modelId="{8ACD89AA-8C03-463A-9260-20E14CA8FEA9}" type="pres">
      <dgm:prSet presAssocID="{5E17885D-9CD3-4F50-9CC8-6BDC51AF4787}" presName="arrow1" presStyleLbl="fgShp" presStyleIdx="0" presStyleCnt="1"/>
      <dgm:spPr>
        <a:xfrm>
          <a:off x="5105400" y="3634305"/>
          <a:ext cx="762000" cy="487680"/>
        </a:xfrm>
        <a:prstGeom prst="downArrow">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ysClr val="window" lastClr="FFFFFF"/>
          </a:contourClr>
        </a:sp3d>
      </dgm:spPr>
    </dgm:pt>
    <dgm:pt modelId="{0F1B8442-D278-4115-AD0B-BD462566D3F8}" type="pres">
      <dgm:prSet presAssocID="{5E17885D-9CD3-4F50-9CC8-6BDC51AF4787}" presName="rectangle" presStyleLbl="revTx" presStyleIdx="0" presStyleCnt="1">
        <dgm:presLayoutVars>
          <dgm:bulletEnabled val="1"/>
        </dgm:presLayoutVars>
      </dgm:prSet>
      <dgm:spPr/>
    </dgm:pt>
    <dgm:pt modelId="{AAEC0B51-81D2-414F-989F-82BB0524740E}" type="pres">
      <dgm:prSet presAssocID="{33D6DE9B-21C0-46FC-96E4-86AAC5C8173E}" presName="item1" presStyleLbl="node1" presStyleIdx="0" presStyleCnt="3" custScaleX="120359" custScaleY="123952" custLinFactNeighborX="7306" custLinFactNeighborY="16874">
        <dgm:presLayoutVars>
          <dgm:bulletEnabled val="1"/>
        </dgm:presLayoutVars>
      </dgm:prSet>
      <dgm:spPr/>
    </dgm:pt>
    <dgm:pt modelId="{7E82774F-7700-42F0-895F-BFDFB882AAD6}" type="pres">
      <dgm:prSet presAssocID="{D0975730-033D-4396-89CB-A8049364F1D9}" presName="item2" presStyleLbl="node1" presStyleIdx="1" presStyleCnt="3" custScaleX="164945" custScaleY="156695" custLinFactNeighborX="-11972" custLinFactNeighborY="11972">
        <dgm:presLayoutVars>
          <dgm:bulletEnabled val="1"/>
        </dgm:presLayoutVars>
      </dgm:prSet>
      <dgm:spPr/>
    </dgm:pt>
    <dgm:pt modelId="{C16468D6-4D75-44BC-AC79-87FD2C086ACB}" type="pres">
      <dgm:prSet presAssocID="{6F62E428-29DD-4ED6-8101-9487115F1010}" presName="item3" presStyleLbl="node1" presStyleIdx="2" presStyleCnt="3" custScaleX="157226" custScaleY="140138" custLinFactNeighborX="25530" custLinFactNeighborY="2456">
        <dgm:presLayoutVars>
          <dgm:bulletEnabled val="1"/>
        </dgm:presLayoutVars>
      </dgm:prSet>
      <dgm:spPr/>
    </dgm:pt>
    <dgm:pt modelId="{500A0EA2-895B-4567-B009-D953FFDF4F6C}" type="pres">
      <dgm:prSet presAssocID="{5E17885D-9CD3-4F50-9CC8-6BDC51AF4787}" presName="funnel" presStyleLbl="trAlignAcc1" presStyleIdx="0" presStyleCnt="1" custScaleX="138538" custScaleY="110842" custLinFactNeighborX="2817" custLinFactNeighborY="7781"/>
      <dgm:spPr>
        <a:xfrm>
          <a:off x="2612654" y="251128"/>
          <a:ext cx="5911693" cy="3783879"/>
        </a:xfrm>
        <a:prstGeom prst="funnel">
          <a:avLst/>
        </a:prstGeom>
        <a:solidFill>
          <a:sysClr val="window" lastClr="FFFFFF">
            <a:alpha val="40000"/>
            <a:hueOff val="0"/>
            <a:satOff val="0"/>
            <a:lumOff val="0"/>
            <a:alphaOff val="0"/>
          </a:sysClr>
        </a:solidFill>
        <a:ln w="9525" cap="flat" cmpd="sng" algn="ctr">
          <a:solidFill>
            <a:srgbClr val="4F81B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35400"/>
        </a:sp3d>
      </dgm:spPr>
    </dgm:pt>
  </dgm:ptLst>
  <dgm:cxnLst>
    <dgm:cxn modelId="{C8E49806-0E0C-46CB-BFB5-FC36AA5F94AD}" type="presOf" srcId="{D0975730-033D-4396-89CB-A8049364F1D9}" destId="{AAEC0B51-81D2-414F-989F-82BB0524740E}" srcOrd="0" destOrd="0" presId="urn:microsoft.com/office/officeart/2005/8/layout/funnel1"/>
    <dgm:cxn modelId="{90EB602F-2D3C-4B24-A02C-819B71BD7904}" srcId="{5E17885D-9CD3-4F50-9CC8-6BDC51AF4787}" destId="{33D6DE9B-21C0-46FC-96E4-86AAC5C8173E}" srcOrd="1" destOrd="0" parTransId="{1F2FB862-862F-40CB-BBD3-EF9A95B3BD21}" sibTransId="{3E5ED41E-12CC-439A-92C6-A04CF71A3D86}"/>
    <dgm:cxn modelId="{615F113C-852F-425F-9F42-E524581C2D0D}" srcId="{5E17885D-9CD3-4F50-9CC8-6BDC51AF4787}" destId="{6F62E428-29DD-4ED6-8101-9487115F1010}" srcOrd="3" destOrd="0" parTransId="{D3EE634C-A7A5-478E-89D7-EB46F40CA4D3}" sibTransId="{06C34FD4-4197-44A5-BBCD-B9FFE2B9C98A}"/>
    <dgm:cxn modelId="{B0231047-2571-4198-902B-B3ED254C3BA0}" srcId="{5E17885D-9CD3-4F50-9CC8-6BDC51AF4787}" destId="{D0975730-033D-4396-89CB-A8049364F1D9}" srcOrd="2" destOrd="0" parTransId="{55645E10-85F1-4883-8247-6AEF98D8DD99}" sibTransId="{E08B9822-17C1-4D45-B3EC-84316FF4B069}"/>
    <dgm:cxn modelId="{22DF164D-6148-4120-A786-BA9AC9BA1AFA}" type="presOf" srcId="{5E17885D-9CD3-4F50-9CC8-6BDC51AF4787}" destId="{564F36EE-D85D-4F17-B094-096A4C67CF76}" srcOrd="0" destOrd="0" presId="urn:microsoft.com/office/officeart/2005/8/layout/funnel1"/>
    <dgm:cxn modelId="{57BCF67A-8D18-4DD2-AF24-5414BED9864F}" type="presOf" srcId="{33D6DE9B-21C0-46FC-96E4-86AAC5C8173E}" destId="{7E82774F-7700-42F0-895F-BFDFB882AAD6}" srcOrd="0" destOrd="0" presId="urn:microsoft.com/office/officeart/2005/8/layout/funnel1"/>
    <dgm:cxn modelId="{02DE82AB-318C-458A-8A2A-5174C5C8BC48}" type="presOf" srcId="{273A8097-27B2-4622-9B33-D32303209249}" destId="{C16468D6-4D75-44BC-AC79-87FD2C086ACB}" srcOrd="0" destOrd="0" presId="urn:microsoft.com/office/officeart/2005/8/layout/funnel1"/>
    <dgm:cxn modelId="{93BACDE6-7CA2-443D-B45C-E8C0FC2767A8}" srcId="{5E17885D-9CD3-4F50-9CC8-6BDC51AF4787}" destId="{E666F454-F626-4289-8352-0E4331C3157B}" srcOrd="4" destOrd="0" parTransId="{B14CF0CE-C65A-4ECA-88B7-10ACE11BEE72}" sibTransId="{64008F83-3A6F-4700-8546-0CA4C928F810}"/>
    <dgm:cxn modelId="{907D64EE-86E5-422F-9F44-E54E0E09E1B2}" type="presOf" srcId="{6F62E428-29DD-4ED6-8101-9487115F1010}" destId="{0F1B8442-D278-4115-AD0B-BD462566D3F8}" srcOrd="0" destOrd="0" presId="urn:microsoft.com/office/officeart/2005/8/layout/funnel1"/>
    <dgm:cxn modelId="{CF4F55FD-C453-4C16-A099-2E2BD8736706}" srcId="{5E17885D-9CD3-4F50-9CC8-6BDC51AF4787}" destId="{273A8097-27B2-4622-9B33-D32303209249}" srcOrd="0" destOrd="0" parTransId="{DD323C14-590A-4E8F-8112-DAB771C7DD43}" sibTransId="{1281F402-13CB-4B64-9DBB-DE13C59091D7}"/>
    <dgm:cxn modelId="{E39DAA80-B21C-4DD8-AF71-FBAEC41785D2}" type="presParOf" srcId="{564F36EE-D85D-4F17-B094-096A4C67CF76}" destId="{0F8A336A-6197-42BB-BA5F-F78CE4EC13A1}" srcOrd="0" destOrd="0" presId="urn:microsoft.com/office/officeart/2005/8/layout/funnel1"/>
    <dgm:cxn modelId="{2A6A0DF4-7907-4A91-B25F-1F6D46B78659}" type="presParOf" srcId="{564F36EE-D85D-4F17-B094-096A4C67CF76}" destId="{8ACD89AA-8C03-463A-9260-20E14CA8FEA9}" srcOrd="1" destOrd="0" presId="urn:microsoft.com/office/officeart/2005/8/layout/funnel1"/>
    <dgm:cxn modelId="{EB935B77-C3D6-455C-B8D3-60F1A543CCB8}" type="presParOf" srcId="{564F36EE-D85D-4F17-B094-096A4C67CF76}" destId="{0F1B8442-D278-4115-AD0B-BD462566D3F8}" srcOrd="2" destOrd="0" presId="urn:microsoft.com/office/officeart/2005/8/layout/funnel1"/>
    <dgm:cxn modelId="{E233DA89-2CEB-4E7B-8A23-B8D657645084}" type="presParOf" srcId="{564F36EE-D85D-4F17-B094-096A4C67CF76}" destId="{AAEC0B51-81D2-414F-989F-82BB0524740E}" srcOrd="3" destOrd="0" presId="urn:microsoft.com/office/officeart/2005/8/layout/funnel1"/>
    <dgm:cxn modelId="{7CF70EAC-25BC-46A5-A8C7-8E2F7C6D65BC}" type="presParOf" srcId="{564F36EE-D85D-4F17-B094-096A4C67CF76}" destId="{7E82774F-7700-42F0-895F-BFDFB882AAD6}" srcOrd="4" destOrd="0" presId="urn:microsoft.com/office/officeart/2005/8/layout/funnel1"/>
    <dgm:cxn modelId="{AA0C40AD-DFEA-4F94-9CC8-E313450C7AEB}" type="presParOf" srcId="{564F36EE-D85D-4F17-B094-096A4C67CF76}" destId="{C16468D6-4D75-44BC-AC79-87FD2C086ACB}" srcOrd="5" destOrd="0" presId="urn:microsoft.com/office/officeart/2005/8/layout/funnel1"/>
    <dgm:cxn modelId="{7FF923B8-1EA5-48FB-BBE6-1BB4DF5E2201}" type="presParOf" srcId="{564F36EE-D85D-4F17-B094-096A4C67CF76}" destId="{500A0EA2-895B-4567-B009-D953FFDF4F6C}"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527904-6A61-4F40-B62C-BFF010D2A279}" type="doc">
      <dgm:prSet loTypeId="urn:microsoft.com/office/officeart/2008/layout/LinedList" loCatId="list" qsTypeId="urn:microsoft.com/office/officeart/2005/8/quickstyle/simple1" qsCatId="simple" csTypeId="urn:microsoft.com/office/officeart/2005/8/colors/accent6_1" csCatId="accent6" phldr="1"/>
      <dgm:spPr/>
      <dgm:t>
        <a:bodyPr/>
        <a:lstStyle/>
        <a:p>
          <a:endParaRPr lang="en-US"/>
        </a:p>
      </dgm:t>
    </dgm:pt>
    <dgm:pt modelId="{E1866FC7-9CC2-4C3B-91A7-A9524755BCB1}">
      <dgm:prSet phldrT="[Text]"/>
      <dgm:spPr/>
      <dgm:t>
        <a:bodyPr/>
        <a:lstStyle/>
        <a:p>
          <a:r>
            <a:rPr lang="en-US" dirty="0"/>
            <a:t>Complaint</a:t>
          </a:r>
        </a:p>
      </dgm:t>
    </dgm:pt>
    <dgm:pt modelId="{19E01E9E-FAAD-4388-BF1D-72E56AD22A6D}" type="parTrans" cxnId="{6EE900AC-ADE8-48B5-9816-8BC6BBD1B834}">
      <dgm:prSet/>
      <dgm:spPr/>
      <dgm:t>
        <a:bodyPr/>
        <a:lstStyle/>
        <a:p>
          <a:endParaRPr lang="en-US"/>
        </a:p>
      </dgm:t>
    </dgm:pt>
    <dgm:pt modelId="{A945DD2C-4DA7-4AA4-B580-AE545C3C16CF}" type="sibTrans" cxnId="{6EE900AC-ADE8-48B5-9816-8BC6BBD1B834}">
      <dgm:prSet/>
      <dgm:spPr/>
      <dgm:t>
        <a:bodyPr/>
        <a:lstStyle/>
        <a:p>
          <a:endParaRPr lang="en-US"/>
        </a:p>
      </dgm:t>
    </dgm:pt>
    <dgm:pt modelId="{B8152C4A-F5CB-44A2-9073-79279FF65FFF}">
      <dgm:prSet phldrT="[Text]"/>
      <dgm:spPr/>
      <dgm:t>
        <a:bodyPr/>
        <a:lstStyle/>
        <a:p>
          <a:r>
            <a:rPr lang="en-US" dirty="0"/>
            <a:t>Complainant</a:t>
          </a:r>
        </a:p>
      </dgm:t>
    </dgm:pt>
    <dgm:pt modelId="{1A23D534-74F5-4F16-B48C-4E24758CB706}" type="parTrans" cxnId="{4C8189E0-013A-447F-BC9F-285420BCFC3E}">
      <dgm:prSet/>
      <dgm:spPr/>
      <dgm:t>
        <a:bodyPr/>
        <a:lstStyle/>
        <a:p>
          <a:endParaRPr lang="en-US"/>
        </a:p>
      </dgm:t>
    </dgm:pt>
    <dgm:pt modelId="{63E0DAE1-5ED5-45FB-9129-0017C4D259F8}" type="sibTrans" cxnId="{4C8189E0-013A-447F-BC9F-285420BCFC3E}">
      <dgm:prSet/>
      <dgm:spPr/>
      <dgm:t>
        <a:bodyPr/>
        <a:lstStyle/>
        <a:p>
          <a:endParaRPr lang="en-US"/>
        </a:p>
      </dgm:t>
    </dgm:pt>
    <dgm:pt modelId="{683E2E47-5AEF-44A8-99DB-80FC74D08EBB}">
      <dgm:prSet phldrT="[Text]"/>
      <dgm:spPr/>
      <dgm:t>
        <a:bodyPr/>
        <a:lstStyle/>
        <a:p>
          <a:r>
            <a:rPr lang="en-US" dirty="0"/>
            <a:t>Complaint Code</a:t>
          </a:r>
        </a:p>
      </dgm:t>
    </dgm:pt>
    <dgm:pt modelId="{AED4C2B5-12EF-4274-874C-09170E4CD91C}" type="parTrans" cxnId="{592B6069-7280-451B-B6F0-AA8D45EEDA25}">
      <dgm:prSet/>
      <dgm:spPr/>
      <dgm:t>
        <a:bodyPr/>
        <a:lstStyle/>
        <a:p>
          <a:endParaRPr lang="en-US"/>
        </a:p>
      </dgm:t>
    </dgm:pt>
    <dgm:pt modelId="{E986EC9C-DAF3-4AA2-A9A8-7A57E8D3E2E0}" type="sibTrans" cxnId="{592B6069-7280-451B-B6F0-AA8D45EEDA25}">
      <dgm:prSet/>
      <dgm:spPr/>
      <dgm:t>
        <a:bodyPr/>
        <a:lstStyle/>
        <a:p>
          <a:endParaRPr lang="en-US"/>
        </a:p>
      </dgm:t>
    </dgm:pt>
    <dgm:pt modelId="{41F8C75E-C895-47E9-A36A-2A4524BBDA36}">
      <dgm:prSet/>
      <dgm:spPr/>
      <dgm:t>
        <a:bodyPr/>
        <a:lstStyle/>
        <a:p>
          <a:r>
            <a:rPr lang="en-US" dirty="0"/>
            <a:t>Setting</a:t>
          </a:r>
        </a:p>
      </dgm:t>
    </dgm:pt>
    <dgm:pt modelId="{CDE22ADE-9CD7-4988-8483-E11A6545FE3A}" type="parTrans" cxnId="{5BF21C4D-5982-4D51-B670-9188BBA5A506}">
      <dgm:prSet/>
      <dgm:spPr/>
      <dgm:t>
        <a:bodyPr/>
        <a:lstStyle/>
        <a:p>
          <a:endParaRPr lang="en-US"/>
        </a:p>
      </dgm:t>
    </dgm:pt>
    <dgm:pt modelId="{E9C5171E-BE61-45E5-B7A9-7F4DDFE9FB23}" type="sibTrans" cxnId="{5BF21C4D-5982-4D51-B670-9188BBA5A506}">
      <dgm:prSet/>
      <dgm:spPr/>
      <dgm:t>
        <a:bodyPr/>
        <a:lstStyle/>
        <a:p>
          <a:endParaRPr lang="en-US"/>
        </a:p>
      </dgm:t>
    </dgm:pt>
    <dgm:pt modelId="{31789EF4-7E7C-40C8-A4CC-46A2F9946319}" type="pres">
      <dgm:prSet presAssocID="{07527904-6A61-4F40-B62C-BFF010D2A279}" presName="vert0" presStyleCnt="0">
        <dgm:presLayoutVars>
          <dgm:dir/>
          <dgm:animOne val="branch"/>
          <dgm:animLvl val="lvl"/>
        </dgm:presLayoutVars>
      </dgm:prSet>
      <dgm:spPr/>
    </dgm:pt>
    <dgm:pt modelId="{681D7F65-131F-428D-BBBF-C6450369DC0B}" type="pres">
      <dgm:prSet presAssocID="{E1866FC7-9CC2-4C3B-91A7-A9524755BCB1}" presName="thickLine" presStyleLbl="alignNode1" presStyleIdx="0" presStyleCnt="4"/>
      <dgm:spPr/>
    </dgm:pt>
    <dgm:pt modelId="{62386E0C-E9A1-4AD1-8261-7D281D535F24}" type="pres">
      <dgm:prSet presAssocID="{E1866FC7-9CC2-4C3B-91A7-A9524755BCB1}" presName="horz1" presStyleCnt="0"/>
      <dgm:spPr/>
    </dgm:pt>
    <dgm:pt modelId="{C3F2B658-6135-49F2-9312-3D9FE402DE94}" type="pres">
      <dgm:prSet presAssocID="{E1866FC7-9CC2-4C3B-91A7-A9524755BCB1}" presName="tx1" presStyleLbl="revTx" presStyleIdx="0" presStyleCnt="4"/>
      <dgm:spPr/>
    </dgm:pt>
    <dgm:pt modelId="{BF1FB16F-93EF-4E3B-A7A4-916C7E9BC2AC}" type="pres">
      <dgm:prSet presAssocID="{E1866FC7-9CC2-4C3B-91A7-A9524755BCB1}" presName="vert1" presStyleCnt="0"/>
      <dgm:spPr/>
    </dgm:pt>
    <dgm:pt modelId="{DCBB78B3-42C5-43FB-BEA7-B02D7D2D3FE9}" type="pres">
      <dgm:prSet presAssocID="{B8152C4A-F5CB-44A2-9073-79279FF65FFF}" presName="thickLine" presStyleLbl="alignNode1" presStyleIdx="1" presStyleCnt="4"/>
      <dgm:spPr/>
    </dgm:pt>
    <dgm:pt modelId="{E7909283-AB90-409D-BEF5-495B04C71FFC}" type="pres">
      <dgm:prSet presAssocID="{B8152C4A-F5CB-44A2-9073-79279FF65FFF}" presName="horz1" presStyleCnt="0"/>
      <dgm:spPr/>
    </dgm:pt>
    <dgm:pt modelId="{4519518E-6ADB-4091-A405-5038302559A3}" type="pres">
      <dgm:prSet presAssocID="{B8152C4A-F5CB-44A2-9073-79279FF65FFF}" presName="tx1" presStyleLbl="revTx" presStyleIdx="1" presStyleCnt="4"/>
      <dgm:spPr/>
    </dgm:pt>
    <dgm:pt modelId="{8800F658-589C-4BD9-BB20-D1A9DA72B8C7}" type="pres">
      <dgm:prSet presAssocID="{B8152C4A-F5CB-44A2-9073-79279FF65FFF}" presName="vert1" presStyleCnt="0"/>
      <dgm:spPr/>
    </dgm:pt>
    <dgm:pt modelId="{BA30C1A8-23B4-47F0-A0EC-F8732C83B66D}" type="pres">
      <dgm:prSet presAssocID="{683E2E47-5AEF-44A8-99DB-80FC74D08EBB}" presName="thickLine" presStyleLbl="alignNode1" presStyleIdx="2" presStyleCnt="4"/>
      <dgm:spPr/>
    </dgm:pt>
    <dgm:pt modelId="{EC389348-0E55-40BC-8A66-351997AC87F0}" type="pres">
      <dgm:prSet presAssocID="{683E2E47-5AEF-44A8-99DB-80FC74D08EBB}" presName="horz1" presStyleCnt="0"/>
      <dgm:spPr/>
    </dgm:pt>
    <dgm:pt modelId="{4494B847-8BB6-41DB-AE98-294C4D849A38}" type="pres">
      <dgm:prSet presAssocID="{683E2E47-5AEF-44A8-99DB-80FC74D08EBB}" presName="tx1" presStyleLbl="revTx" presStyleIdx="2" presStyleCnt="4"/>
      <dgm:spPr/>
    </dgm:pt>
    <dgm:pt modelId="{B1B9CA91-D09D-4C26-B522-FC259B9E6EAC}" type="pres">
      <dgm:prSet presAssocID="{683E2E47-5AEF-44A8-99DB-80FC74D08EBB}" presName="vert1" presStyleCnt="0"/>
      <dgm:spPr/>
    </dgm:pt>
    <dgm:pt modelId="{2EC7054A-8AA2-418D-BABB-02D4DE195AE6}" type="pres">
      <dgm:prSet presAssocID="{41F8C75E-C895-47E9-A36A-2A4524BBDA36}" presName="thickLine" presStyleLbl="alignNode1" presStyleIdx="3" presStyleCnt="4"/>
      <dgm:spPr/>
    </dgm:pt>
    <dgm:pt modelId="{232133F6-9EB4-41C1-AD99-778EC324CE11}" type="pres">
      <dgm:prSet presAssocID="{41F8C75E-C895-47E9-A36A-2A4524BBDA36}" presName="horz1" presStyleCnt="0"/>
      <dgm:spPr/>
    </dgm:pt>
    <dgm:pt modelId="{E017EDEA-C91D-4EAC-A44D-6B0A1D8084B0}" type="pres">
      <dgm:prSet presAssocID="{41F8C75E-C895-47E9-A36A-2A4524BBDA36}" presName="tx1" presStyleLbl="revTx" presStyleIdx="3" presStyleCnt="4"/>
      <dgm:spPr/>
    </dgm:pt>
    <dgm:pt modelId="{FCF957E6-E41B-41C4-A546-0F1C5EE25C71}" type="pres">
      <dgm:prSet presAssocID="{41F8C75E-C895-47E9-A36A-2A4524BBDA36}" presName="vert1" presStyleCnt="0"/>
      <dgm:spPr/>
    </dgm:pt>
  </dgm:ptLst>
  <dgm:cxnLst>
    <dgm:cxn modelId="{265D9B5F-95D0-4E76-8D1C-B6068F48C24D}" type="presOf" srcId="{41F8C75E-C895-47E9-A36A-2A4524BBDA36}" destId="{E017EDEA-C91D-4EAC-A44D-6B0A1D8084B0}" srcOrd="0" destOrd="0" presId="urn:microsoft.com/office/officeart/2008/layout/LinedList"/>
    <dgm:cxn modelId="{592B6069-7280-451B-B6F0-AA8D45EEDA25}" srcId="{07527904-6A61-4F40-B62C-BFF010D2A279}" destId="{683E2E47-5AEF-44A8-99DB-80FC74D08EBB}" srcOrd="2" destOrd="0" parTransId="{AED4C2B5-12EF-4274-874C-09170E4CD91C}" sibTransId="{E986EC9C-DAF3-4AA2-A9A8-7A57E8D3E2E0}"/>
    <dgm:cxn modelId="{5BF21C4D-5982-4D51-B670-9188BBA5A506}" srcId="{07527904-6A61-4F40-B62C-BFF010D2A279}" destId="{41F8C75E-C895-47E9-A36A-2A4524BBDA36}" srcOrd="3" destOrd="0" parTransId="{CDE22ADE-9CD7-4988-8483-E11A6545FE3A}" sibTransId="{E9C5171E-BE61-45E5-B7A9-7F4DDFE9FB23}"/>
    <dgm:cxn modelId="{39F4E56F-8F3E-4631-B780-2D03D56FA18D}" type="presOf" srcId="{683E2E47-5AEF-44A8-99DB-80FC74D08EBB}" destId="{4494B847-8BB6-41DB-AE98-294C4D849A38}" srcOrd="0" destOrd="0" presId="urn:microsoft.com/office/officeart/2008/layout/LinedList"/>
    <dgm:cxn modelId="{87B4AC8A-D11A-45AC-A2B4-775DADD04556}" type="presOf" srcId="{B8152C4A-F5CB-44A2-9073-79279FF65FFF}" destId="{4519518E-6ADB-4091-A405-5038302559A3}" srcOrd="0" destOrd="0" presId="urn:microsoft.com/office/officeart/2008/layout/LinedList"/>
    <dgm:cxn modelId="{02F77BA8-B967-4475-95C1-4FEEDE304A85}" type="presOf" srcId="{07527904-6A61-4F40-B62C-BFF010D2A279}" destId="{31789EF4-7E7C-40C8-A4CC-46A2F9946319}" srcOrd="0" destOrd="0" presId="urn:microsoft.com/office/officeart/2008/layout/LinedList"/>
    <dgm:cxn modelId="{6EE900AC-ADE8-48B5-9816-8BC6BBD1B834}" srcId="{07527904-6A61-4F40-B62C-BFF010D2A279}" destId="{E1866FC7-9CC2-4C3B-91A7-A9524755BCB1}" srcOrd="0" destOrd="0" parTransId="{19E01E9E-FAAD-4388-BF1D-72E56AD22A6D}" sibTransId="{A945DD2C-4DA7-4AA4-B580-AE545C3C16CF}"/>
    <dgm:cxn modelId="{4C8189E0-013A-447F-BC9F-285420BCFC3E}" srcId="{07527904-6A61-4F40-B62C-BFF010D2A279}" destId="{B8152C4A-F5CB-44A2-9073-79279FF65FFF}" srcOrd="1" destOrd="0" parTransId="{1A23D534-74F5-4F16-B48C-4E24758CB706}" sibTransId="{63E0DAE1-5ED5-45FB-9129-0017C4D259F8}"/>
    <dgm:cxn modelId="{5D7687F4-A602-45D5-809A-1EA665A6E80D}" type="presOf" srcId="{E1866FC7-9CC2-4C3B-91A7-A9524755BCB1}" destId="{C3F2B658-6135-49F2-9312-3D9FE402DE94}" srcOrd="0" destOrd="0" presId="urn:microsoft.com/office/officeart/2008/layout/LinedList"/>
    <dgm:cxn modelId="{60F60135-E708-4FCA-A47D-25F228AC01C9}" type="presParOf" srcId="{31789EF4-7E7C-40C8-A4CC-46A2F9946319}" destId="{681D7F65-131F-428D-BBBF-C6450369DC0B}" srcOrd="0" destOrd="0" presId="urn:microsoft.com/office/officeart/2008/layout/LinedList"/>
    <dgm:cxn modelId="{816A757F-BA56-4AAE-B223-F9A0CA4FC6DD}" type="presParOf" srcId="{31789EF4-7E7C-40C8-A4CC-46A2F9946319}" destId="{62386E0C-E9A1-4AD1-8261-7D281D535F24}" srcOrd="1" destOrd="0" presId="urn:microsoft.com/office/officeart/2008/layout/LinedList"/>
    <dgm:cxn modelId="{96FF5A21-F1E9-40A3-B017-3ED18435B0EA}" type="presParOf" srcId="{62386E0C-E9A1-4AD1-8261-7D281D535F24}" destId="{C3F2B658-6135-49F2-9312-3D9FE402DE94}" srcOrd="0" destOrd="0" presId="urn:microsoft.com/office/officeart/2008/layout/LinedList"/>
    <dgm:cxn modelId="{B3266771-78B5-403E-8978-D5A4945A30A8}" type="presParOf" srcId="{62386E0C-E9A1-4AD1-8261-7D281D535F24}" destId="{BF1FB16F-93EF-4E3B-A7A4-916C7E9BC2AC}" srcOrd="1" destOrd="0" presId="urn:microsoft.com/office/officeart/2008/layout/LinedList"/>
    <dgm:cxn modelId="{F8298036-71C6-402C-95F4-81071F0D14D8}" type="presParOf" srcId="{31789EF4-7E7C-40C8-A4CC-46A2F9946319}" destId="{DCBB78B3-42C5-43FB-BEA7-B02D7D2D3FE9}" srcOrd="2" destOrd="0" presId="urn:microsoft.com/office/officeart/2008/layout/LinedList"/>
    <dgm:cxn modelId="{A10892E2-788F-48BE-B92F-879D8FE9343A}" type="presParOf" srcId="{31789EF4-7E7C-40C8-A4CC-46A2F9946319}" destId="{E7909283-AB90-409D-BEF5-495B04C71FFC}" srcOrd="3" destOrd="0" presId="urn:microsoft.com/office/officeart/2008/layout/LinedList"/>
    <dgm:cxn modelId="{70124E7E-506A-4C48-B7F5-34F6F02E2FF7}" type="presParOf" srcId="{E7909283-AB90-409D-BEF5-495B04C71FFC}" destId="{4519518E-6ADB-4091-A405-5038302559A3}" srcOrd="0" destOrd="0" presId="urn:microsoft.com/office/officeart/2008/layout/LinedList"/>
    <dgm:cxn modelId="{8091ED23-745E-4438-B84B-8BA55310290A}" type="presParOf" srcId="{E7909283-AB90-409D-BEF5-495B04C71FFC}" destId="{8800F658-589C-4BD9-BB20-D1A9DA72B8C7}" srcOrd="1" destOrd="0" presId="urn:microsoft.com/office/officeart/2008/layout/LinedList"/>
    <dgm:cxn modelId="{2FA04979-876D-47C3-8417-0CDD5D4A57D3}" type="presParOf" srcId="{31789EF4-7E7C-40C8-A4CC-46A2F9946319}" destId="{BA30C1A8-23B4-47F0-A0EC-F8732C83B66D}" srcOrd="4" destOrd="0" presId="urn:microsoft.com/office/officeart/2008/layout/LinedList"/>
    <dgm:cxn modelId="{849AEF08-CFB3-4737-8F1D-6A1078393066}" type="presParOf" srcId="{31789EF4-7E7C-40C8-A4CC-46A2F9946319}" destId="{EC389348-0E55-40BC-8A66-351997AC87F0}" srcOrd="5" destOrd="0" presId="urn:microsoft.com/office/officeart/2008/layout/LinedList"/>
    <dgm:cxn modelId="{EE1FD67E-AAF1-467E-B069-0490F692CE55}" type="presParOf" srcId="{EC389348-0E55-40BC-8A66-351997AC87F0}" destId="{4494B847-8BB6-41DB-AE98-294C4D849A38}" srcOrd="0" destOrd="0" presId="urn:microsoft.com/office/officeart/2008/layout/LinedList"/>
    <dgm:cxn modelId="{9C33EAFF-C9C6-4D66-9C56-89821FBAA65C}" type="presParOf" srcId="{EC389348-0E55-40BC-8A66-351997AC87F0}" destId="{B1B9CA91-D09D-4C26-B522-FC259B9E6EAC}" srcOrd="1" destOrd="0" presId="urn:microsoft.com/office/officeart/2008/layout/LinedList"/>
    <dgm:cxn modelId="{70B2D41E-3DC1-4926-B337-ED01AE9398EA}" type="presParOf" srcId="{31789EF4-7E7C-40C8-A4CC-46A2F9946319}" destId="{2EC7054A-8AA2-418D-BABB-02D4DE195AE6}" srcOrd="6" destOrd="0" presId="urn:microsoft.com/office/officeart/2008/layout/LinedList"/>
    <dgm:cxn modelId="{BDAA6105-FCBC-4C84-AE56-64F109D268E1}" type="presParOf" srcId="{31789EF4-7E7C-40C8-A4CC-46A2F9946319}" destId="{232133F6-9EB4-41C1-AD99-778EC324CE11}" srcOrd="7" destOrd="0" presId="urn:microsoft.com/office/officeart/2008/layout/LinedList"/>
    <dgm:cxn modelId="{198D19B2-694B-4A1C-9E54-6B2076C5AD0D}" type="presParOf" srcId="{232133F6-9EB4-41C1-AD99-778EC324CE11}" destId="{E017EDEA-C91D-4EAC-A44D-6B0A1D8084B0}" srcOrd="0" destOrd="0" presId="urn:microsoft.com/office/officeart/2008/layout/LinedList"/>
    <dgm:cxn modelId="{D32E0EE6-5A91-4B42-B016-E083D0DEC857}" type="presParOf" srcId="{232133F6-9EB4-41C1-AD99-778EC324CE11}" destId="{FCF957E6-E41B-41C4-A546-0F1C5EE25C7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527904-6A61-4F40-B62C-BFF010D2A279}" type="doc">
      <dgm:prSet loTypeId="urn:microsoft.com/office/officeart/2008/layout/LinedList" loCatId="list" qsTypeId="urn:microsoft.com/office/officeart/2005/8/quickstyle/simple1" qsCatId="simple" csTypeId="urn:microsoft.com/office/officeart/2005/8/colors/accent6_1" csCatId="accent6" phldr="1"/>
      <dgm:spPr/>
      <dgm:t>
        <a:bodyPr/>
        <a:lstStyle/>
        <a:p>
          <a:endParaRPr lang="en-US"/>
        </a:p>
      </dgm:t>
    </dgm:pt>
    <dgm:pt modelId="{E1866FC7-9CC2-4C3B-91A7-A9524755BCB1}">
      <dgm:prSet phldrT="[Text]"/>
      <dgm:spPr/>
      <dgm:t>
        <a:bodyPr/>
        <a:lstStyle/>
        <a:p>
          <a:r>
            <a:rPr lang="en-US" dirty="0"/>
            <a:t>Verification</a:t>
          </a:r>
        </a:p>
      </dgm:t>
    </dgm:pt>
    <dgm:pt modelId="{19E01E9E-FAAD-4388-BF1D-72E56AD22A6D}" type="parTrans" cxnId="{6EE900AC-ADE8-48B5-9816-8BC6BBD1B834}">
      <dgm:prSet/>
      <dgm:spPr/>
      <dgm:t>
        <a:bodyPr/>
        <a:lstStyle/>
        <a:p>
          <a:endParaRPr lang="en-US"/>
        </a:p>
      </dgm:t>
    </dgm:pt>
    <dgm:pt modelId="{A945DD2C-4DA7-4AA4-B580-AE545C3C16CF}" type="sibTrans" cxnId="{6EE900AC-ADE8-48B5-9816-8BC6BBD1B834}">
      <dgm:prSet/>
      <dgm:spPr/>
      <dgm:t>
        <a:bodyPr/>
        <a:lstStyle/>
        <a:p>
          <a:endParaRPr lang="en-US"/>
        </a:p>
      </dgm:t>
    </dgm:pt>
    <dgm:pt modelId="{B8152C4A-F5CB-44A2-9073-79279FF65FFF}">
      <dgm:prSet phldrT="[Text]"/>
      <dgm:spPr/>
      <dgm:t>
        <a:bodyPr/>
        <a:lstStyle/>
        <a:p>
          <a:r>
            <a:rPr lang="en-US" dirty="0"/>
            <a:t>Referral</a:t>
          </a:r>
        </a:p>
      </dgm:t>
    </dgm:pt>
    <dgm:pt modelId="{1A23D534-74F5-4F16-B48C-4E24758CB706}" type="parTrans" cxnId="{4C8189E0-013A-447F-BC9F-285420BCFC3E}">
      <dgm:prSet/>
      <dgm:spPr/>
      <dgm:t>
        <a:bodyPr/>
        <a:lstStyle/>
        <a:p>
          <a:endParaRPr lang="en-US"/>
        </a:p>
      </dgm:t>
    </dgm:pt>
    <dgm:pt modelId="{63E0DAE1-5ED5-45FB-9129-0017C4D259F8}" type="sibTrans" cxnId="{4C8189E0-013A-447F-BC9F-285420BCFC3E}">
      <dgm:prSet/>
      <dgm:spPr/>
      <dgm:t>
        <a:bodyPr/>
        <a:lstStyle/>
        <a:p>
          <a:endParaRPr lang="en-US"/>
        </a:p>
      </dgm:t>
    </dgm:pt>
    <dgm:pt modelId="{683E2E47-5AEF-44A8-99DB-80FC74D08EBB}">
      <dgm:prSet phldrT="[Text]"/>
      <dgm:spPr/>
      <dgm:t>
        <a:bodyPr/>
        <a:lstStyle/>
        <a:p>
          <a:r>
            <a:rPr lang="en-US" dirty="0"/>
            <a:t>Disposition</a:t>
          </a:r>
        </a:p>
      </dgm:t>
    </dgm:pt>
    <dgm:pt modelId="{AED4C2B5-12EF-4274-874C-09170E4CD91C}" type="parTrans" cxnId="{592B6069-7280-451B-B6F0-AA8D45EEDA25}">
      <dgm:prSet/>
      <dgm:spPr/>
      <dgm:t>
        <a:bodyPr/>
        <a:lstStyle/>
        <a:p>
          <a:endParaRPr lang="en-US"/>
        </a:p>
      </dgm:t>
    </dgm:pt>
    <dgm:pt modelId="{E986EC9C-DAF3-4AA2-A9A8-7A57E8D3E2E0}" type="sibTrans" cxnId="{592B6069-7280-451B-B6F0-AA8D45EEDA25}">
      <dgm:prSet/>
      <dgm:spPr/>
      <dgm:t>
        <a:bodyPr/>
        <a:lstStyle/>
        <a:p>
          <a:endParaRPr lang="en-US"/>
        </a:p>
      </dgm:t>
    </dgm:pt>
    <dgm:pt modelId="{A5FD308D-DAAE-454E-941E-7C8138D7D14B}" type="pres">
      <dgm:prSet presAssocID="{07527904-6A61-4F40-B62C-BFF010D2A279}" presName="vert0" presStyleCnt="0">
        <dgm:presLayoutVars>
          <dgm:dir/>
          <dgm:animOne val="branch"/>
          <dgm:animLvl val="lvl"/>
        </dgm:presLayoutVars>
      </dgm:prSet>
      <dgm:spPr/>
    </dgm:pt>
    <dgm:pt modelId="{326354BC-28AF-4A7C-A8D9-4A6FB2F6AB1D}" type="pres">
      <dgm:prSet presAssocID="{E1866FC7-9CC2-4C3B-91A7-A9524755BCB1}" presName="thickLine" presStyleLbl="alignNode1" presStyleIdx="0" presStyleCnt="3"/>
      <dgm:spPr/>
    </dgm:pt>
    <dgm:pt modelId="{7853123A-65D5-42FD-9D59-6E59C5540BC5}" type="pres">
      <dgm:prSet presAssocID="{E1866FC7-9CC2-4C3B-91A7-A9524755BCB1}" presName="horz1" presStyleCnt="0"/>
      <dgm:spPr/>
    </dgm:pt>
    <dgm:pt modelId="{64EBDA2B-F639-4D9F-A84C-3888E6462644}" type="pres">
      <dgm:prSet presAssocID="{E1866FC7-9CC2-4C3B-91A7-A9524755BCB1}" presName="tx1" presStyleLbl="revTx" presStyleIdx="0" presStyleCnt="3"/>
      <dgm:spPr/>
    </dgm:pt>
    <dgm:pt modelId="{8EB7DC81-9953-46A9-878C-3F242CF4CD9F}" type="pres">
      <dgm:prSet presAssocID="{E1866FC7-9CC2-4C3B-91A7-A9524755BCB1}" presName="vert1" presStyleCnt="0"/>
      <dgm:spPr/>
    </dgm:pt>
    <dgm:pt modelId="{269BA4D9-372D-4DA8-BA51-46E71039C8C8}" type="pres">
      <dgm:prSet presAssocID="{B8152C4A-F5CB-44A2-9073-79279FF65FFF}" presName="thickLine" presStyleLbl="alignNode1" presStyleIdx="1" presStyleCnt="3"/>
      <dgm:spPr/>
    </dgm:pt>
    <dgm:pt modelId="{63B99DB2-6A11-432C-B8C2-748C7EF4183D}" type="pres">
      <dgm:prSet presAssocID="{B8152C4A-F5CB-44A2-9073-79279FF65FFF}" presName="horz1" presStyleCnt="0"/>
      <dgm:spPr/>
    </dgm:pt>
    <dgm:pt modelId="{1FC96065-E28F-48DB-B135-28AA3DD6CB5E}" type="pres">
      <dgm:prSet presAssocID="{B8152C4A-F5CB-44A2-9073-79279FF65FFF}" presName="tx1" presStyleLbl="revTx" presStyleIdx="1" presStyleCnt="3"/>
      <dgm:spPr/>
    </dgm:pt>
    <dgm:pt modelId="{5EA3857B-EE53-4ADD-B1EE-7DCD69EB7286}" type="pres">
      <dgm:prSet presAssocID="{B8152C4A-F5CB-44A2-9073-79279FF65FFF}" presName="vert1" presStyleCnt="0"/>
      <dgm:spPr/>
    </dgm:pt>
    <dgm:pt modelId="{27E05F69-F0B7-4EC3-AA7C-3D37244AF677}" type="pres">
      <dgm:prSet presAssocID="{683E2E47-5AEF-44A8-99DB-80FC74D08EBB}" presName="thickLine" presStyleLbl="alignNode1" presStyleIdx="2" presStyleCnt="3"/>
      <dgm:spPr/>
    </dgm:pt>
    <dgm:pt modelId="{CC1AF3F7-EB6D-40FB-9988-6AA8A0DFB98D}" type="pres">
      <dgm:prSet presAssocID="{683E2E47-5AEF-44A8-99DB-80FC74D08EBB}" presName="horz1" presStyleCnt="0"/>
      <dgm:spPr/>
    </dgm:pt>
    <dgm:pt modelId="{D7472692-0E7A-49F6-85D0-E79BB2EE0185}" type="pres">
      <dgm:prSet presAssocID="{683E2E47-5AEF-44A8-99DB-80FC74D08EBB}" presName="tx1" presStyleLbl="revTx" presStyleIdx="2" presStyleCnt="3"/>
      <dgm:spPr/>
    </dgm:pt>
    <dgm:pt modelId="{0FF522CC-CD29-4978-B740-5201D202FD96}" type="pres">
      <dgm:prSet presAssocID="{683E2E47-5AEF-44A8-99DB-80FC74D08EBB}" presName="vert1" presStyleCnt="0"/>
      <dgm:spPr/>
    </dgm:pt>
  </dgm:ptLst>
  <dgm:cxnLst>
    <dgm:cxn modelId="{EBC50744-680E-4025-BF01-AA22F7EF3EB9}" type="presOf" srcId="{E1866FC7-9CC2-4C3B-91A7-A9524755BCB1}" destId="{64EBDA2B-F639-4D9F-A84C-3888E6462644}" srcOrd="0" destOrd="0" presId="urn:microsoft.com/office/officeart/2008/layout/LinedList"/>
    <dgm:cxn modelId="{20647466-732D-4DF3-BE6C-745976D795E3}" type="presOf" srcId="{B8152C4A-F5CB-44A2-9073-79279FF65FFF}" destId="{1FC96065-E28F-48DB-B135-28AA3DD6CB5E}" srcOrd="0" destOrd="0" presId="urn:microsoft.com/office/officeart/2008/layout/LinedList"/>
    <dgm:cxn modelId="{84BB9666-5A42-497F-8DF6-E1758BDD7707}" type="presOf" srcId="{07527904-6A61-4F40-B62C-BFF010D2A279}" destId="{A5FD308D-DAAE-454E-941E-7C8138D7D14B}" srcOrd="0" destOrd="0" presId="urn:microsoft.com/office/officeart/2008/layout/LinedList"/>
    <dgm:cxn modelId="{592B6069-7280-451B-B6F0-AA8D45EEDA25}" srcId="{07527904-6A61-4F40-B62C-BFF010D2A279}" destId="{683E2E47-5AEF-44A8-99DB-80FC74D08EBB}" srcOrd="2" destOrd="0" parTransId="{AED4C2B5-12EF-4274-874C-09170E4CD91C}" sibTransId="{E986EC9C-DAF3-4AA2-A9A8-7A57E8D3E2E0}"/>
    <dgm:cxn modelId="{066476A7-83B0-40B6-A94F-B84BF155989A}" type="presOf" srcId="{683E2E47-5AEF-44A8-99DB-80FC74D08EBB}" destId="{D7472692-0E7A-49F6-85D0-E79BB2EE0185}" srcOrd="0" destOrd="0" presId="urn:microsoft.com/office/officeart/2008/layout/LinedList"/>
    <dgm:cxn modelId="{6EE900AC-ADE8-48B5-9816-8BC6BBD1B834}" srcId="{07527904-6A61-4F40-B62C-BFF010D2A279}" destId="{E1866FC7-9CC2-4C3B-91A7-A9524755BCB1}" srcOrd="0" destOrd="0" parTransId="{19E01E9E-FAAD-4388-BF1D-72E56AD22A6D}" sibTransId="{A945DD2C-4DA7-4AA4-B580-AE545C3C16CF}"/>
    <dgm:cxn modelId="{4C8189E0-013A-447F-BC9F-285420BCFC3E}" srcId="{07527904-6A61-4F40-B62C-BFF010D2A279}" destId="{B8152C4A-F5CB-44A2-9073-79279FF65FFF}" srcOrd="1" destOrd="0" parTransId="{1A23D534-74F5-4F16-B48C-4E24758CB706}" sibTransId="{63E0DAE1-5ED5-45FB-9129-0017C4D259F8}"/>
    <dgm:cxn modelId="{9A5B099D-C352-4F02-A21B-F86FC1CB074C}" type="presParOf" srcId="{A5FD308D-DAAE-454E-941E-7C8138D7D14B}" destId="{326354BC-28AF-4A7C-A8D9-4A6FB2F6AB1D}" srcOrd="0" destOrd="0" presId="urn:microsoft.com/office/officeart/2008/layout/LinedList"/>
    <dgm:cxn modelId="{B1752994-A7A9-4B08-8223-B6BD4E9CDDBA}" type="presParOf" srcId="{A5FD308D-DAAE-454E-941E-7C8138D7D14B}" destId="{7853123A-65D5-42FD-9D59-6E59C5540BC5}" srcOrd="1" destOrd="0" presId="urn:microsoft.com/office/officeart/2008/layout/LinedList"/>
    <dgm:cxn modelId="{9A117177-14CD-4903-B0BA-F16731259435}" type="presParOf" srcId="{7853123A-65D5-42FD-9D59-6E59C5540BC5}" destId="{64EBDA2B-F639-4D9F-A84C-3888E6462644}" srcOrd="0" destOrd="0" presId="urn:microsoft.com/office/officeart/2008/layout/LinedList"/>
    <dgm:cxn modelId="{80FACB07-4A09-4F43-8C6F-67D710CE25E4}" type="presParOf" srcId="{7853123A-65D5-42FD-9D59-6E59C5540BC5}" destId="{8EB7DC81-9953-46A9-878C-3F242CF4CD9F}" srcOrd="1" destOrd="0" presId="urn:microsoft.com/office/officeart/2008/layout/LinedList"/>
    <dgm:cxn modelId="{706F0DF3-DD06-4BDE-A03D-EB310D86E9A2}" type="presParOf" srcId="{A5FD308D-DAAE-454E-941E-7C8138D7D14B}" destId="{269BA4D9-372D-4DA8-BA51-46E71039C8C8}" srcOrd="2" destOrd="0" presId="urn:microsoft.com/office/officeart/2008/layout/LinedList"/>
    <dgm:cxn modelId="{5DE82085-B159-49B4-8B4D-5DFA0FF3698E}" type="presParOf" srcId="{A5FD308D-DAAE-454E-941E-7C8138D7D14B}" destId="{63B99DB2-6A11-432C-B8C2-748C7EF4183D}" srcOrd="3" destOrd="0" presId="urn:microsoft.com/office/officeart/2008/layout/LinedList"/>
    <dgm:cxn modelId="{137CD486-4772-43AE-9A2B-D5DDC0B53C0A}" type="presParOf" srcId="{63B99DB2-6A11-432C-B8C2-748C7EF4183D}" destId="{1FC96065-E28F-48DB-B135-28AA3DD6CB5E}" srcOrd="0" destOrd="0" presId="urn:microsoft.com/office/officeart/2008/layout/LinedList"/>
    <dgm:cxn modelId="{E20061E2-DFA7-44A9-ACCF-3839885AA345}" type="presParOf" srcId="{63B99DB2-6A11-432C-B8C2-748C7EF4183D}" destId="{5EA3857B-EE53-4ADD-B1EE-7DCD69EB7286}" srcOrd="1" destOrd="0" presId="urn:microsoft.com/office/officeart/2008/layout/LinedList"/>
    <dgm:cxn modelId="{7C6C61D4-1ACE-4531-A904-D31D58344AD5}" type="presParOf" srcId="{A5FD308D-DAAE-454E-941E-7C8138D7D14B}" destId="{27E05F69-F0B7-4EC3-AA7C-3D37244AF677}" srcOrd="4" destOrd="0" presId="urn:microsoft.com/office/officeart/2008/layout/LinedList"/>
    <dgm:cxn modelId="{7D7E1070-F910-408A-B824-FA7B5E0D5F8D}" type="presParOf" srcId="{A5FD308D-DAAE-454E-941E-7C8138D7D14B}" destId="{CC1AF3F7-EB6D-40FB-9988-6AA8A0DFB98D}" srcOrd="5" destOrd="0" presId="urn:microsoft.com/office/officeart/2008/layout/LinedList"/>
    <dgm:cxn modelId="{A9531A03-F74B-494E-BEC4-FB268AF14782}" type="presParOf" srcId="{CC1AF3F7-EB6D-40FB-9988-6AA8A0DFB98D}" destId="{D7472692-0E7A-49F6-85D0-E79BB2EE0185}" srcOrd="0" destOrd="0" presId="urn:microsoft.com/office/officeart/2008/layout/LinedList"/>
    <dgm:cxn modelId="{C10C8651-24BD-4AFB-89F4-21F72A3A2F45}" type="presParOf" srcId="{CC1AF3F7-EB6D-40FB-9988-6AA8A0DFB98D}" destId="{0FF522CC-CD29-4978-B740-5201D202FD9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02CBB8-74C7-4378-953B-1829BBE70E79}" type="doc">
      <dgm:prSet loTypeId="urn:microsoft.com/office/officeart/2005/8/layout/vList3" loCatId="list" qsTypeId="urn:microsoft.com/office/officeart/2005/8/quickstyle/simple1" qsCatId="simple" csTypeId="urn:microsoft.com/office/officeart/2005/8/colors/accent6_1" csCatId="accent6" phldr="1"/>
      <dgm:spPr/>
      <dgm:t>
        <a:bodyPr/>
        <a:lstStyle/>
        <a:p>
          <a:endParaRPr lang="en-US"/>
        </a:p>
      </dgm:t>
    </dgm:pt>
    <dgm:pt modelId="{D0AD0FA9-9D49-4563-BA74-DB7F02C0BDD3}">
      <dgm:prSet phldrT="[Text]"/>
      <dgm:spPr/>
      <dgm:t>
        <a:bodyPr/>
        <a:lstStyle/>
        <a:p>
          <a:r>
            <a:rPr lang="en-US" dirty="0"/>
            <a:t>Complaint verification</a:t>
          </a:r>
        </a:p>
      </dgm:t>
    </dgm:pt>
    <dgm:pt modelId="{BBEC1969-5790-4C03-AEFA-3701CA45685E}" type="parTrans" cxnId="{EC54F476-1B34-43F0-9860-071DB066D776}">
      <dgm:prSet/>
      <dgm:spPr/>
      <dgm:t>
        <a:bodyPr/>
        <a:lstStyle/>
        <a:p>
          <a:endParaRPr lang="en-US"/>
        </a:p>
      </dgm:t>
    </dgm:pt>
    <dgm:pt modelId="{BB5DB912-2F42-4130-AC93-041585A612AB}" type="sibTrans" cxnId="{EC54F476-1B34-43F0-9860-071DB066D776}">
      <dgm:prSet/>
      <dgm:spPr/>
      <dgm:t>
        <a:bodyPr/>
        <a:lstStyle/>
        <a:p>
          <a:endParaRPr lang="en-US"/>
        </a:p>
      </dgm:t>
    </dgm:pt>
    <dgm:pt modelId="{37065E34-AD3B-49CF-A8FC-A99C0A942906}">
      <dgm:prSet phldrT="[Text]"/>
      <dgm:spPr/>
      <dgm:t>
        <a:bodyPr/>
        <a:lstStyle/>
        <a:p>
          <a:r>
            <a:rPr lang="en-US" dirty="0"/>
            <a:t>Referral agency code</a:t>
          </a:r>
        </a:p>
      </dgm:t>
    </dgm:pt>
    <dgm:pt modelId="{F3E0D8B8-E72E-4A65-BBD7-AF0336F7D503}" type="parTrans" cxnId="{5B013ED7-AD36-43CF-93C8-70837216CD31}">
      <dgm:prSet/>
      <dgm:spPr/>
      <dgm:t>
        <a:bodyPr/>
        <a:lstStyle/>
        <a:p>
          <a:endParaRPr lang="en-US"/>
        </a:p>
      </dgm:t>
    </dgm:pt>
    <dgm:pt modelId="{B417D1B3-8C6E-4CF0-BBEB-28522EECE6FB}" type="sibTrans" cxnId="{5B013ED7-AD36-43CF-93C8-70837216CD31}">
      <dgm:prSet/>
      <dgm:spPr/>
      <dgm:t>
        <a:bodyPr/>
        <a:lstStyle/>
        <a:p>
          <a:endParaRPr lang="en-US"/>
        </a:p>
      </dgm:t>
    </dgm:pt>
    <dgm:pt modelId="{5326F983-13C9-4E62-B180-CB2272FE6FA8}">
      <dgm:prSet phldrT="[Text]"/>
      <dgm:spPr/>
      <dgm:t>
        <a:bodyPr/>
        <a:lstStyle/>
        <a:p>
          <a:r>
            <a:rPr lang="en-US" dirty="0"/>
            <a:t>Disposition code</a:t>
          </a:r>
        </a:p>
      </dgm:t>
    </dgm:pt>
    <dgm:pt modelId="{073F9B8F-C37D-4E25-AF17-10364963F7D5}" type="parTrans" cxnId="{0D5121E1-2DB6-4A0E-86B8-65F8BE0ACEB3}">
      <dgm:prSet/>
      <dgm:spPr/>
      <dgm:t>
        <a:bodyPr/>
        <a:lstStyle/>
        <a:p>
          <a:endParaRPr lang="en-US"/>
        </a:p>
      </dgm:t>
    </dgm:pt>
    <dgm:pt modelId="{40064BD8-0D55-4B96-9086-8F1B1AC14BAE}" type="sibTrans" cxnId="{0D5121E1-2DB6-4A0E-86B8-65F8BE0ACEB3}">
      <dgm:prSet/>
      <dgm:spPr/>
      <dgm:t>
        <a:bodyPr/>
        <a:lstStyle/>
        <a:p>
          <a:endParaRPr lang="en-US"/>
        </a:p>
      </dgm:t>
    </dgm:pt>
    <dgm:pt modelId="{1B4F4790-791B-4C35-BD8B-D832843716BD}">
      <dgm:prSet/>
      <dgm:spPr/>
      <dgm:t>
        <a:bodyPr/>
        <a:lstStyle/>
        <a:p>
          <a:r>
            <a:rPr lang="en-US" dirty="0"/>
            <a:t>Closure date</a:t>
          </a:r>
        </a:p>
      </dgm:t>
    </dgm:pt>
    <dgm:pt modelId="{C4AF712A-CF4C-4B46-AAD1-C438A012869A}" type="parTrans" cxnId="{5E14D3BD-CD60-4F8B-8ABC-61AB9E9E4A23}">
      <dgm:prSet/>
      <dgm:spPr/>
      <dgm:t>
        <a:bodyPr/>
        <a:lstStyle/>
        <a:p>
          <a:endParaRPr lang="en-US"/>
        </a:p>
      </dgm:t>
    </dgm:pt>
    <dgm:pt modelId="{0ABE2746-4407-43B1-8ED9-D28C5D8329BE}" type="sibTrans" cxnId="{5E14D3BD-CD60-4F8B-8ABC-61AB9E9E4A23}">
      <dgm:prSet/>
      <dgm:spPr/>
      <dgm:t>
        <a:bodyPr/>
        <a:lstStyle/>
        <a:p>
          <a:endParaRPr lang="en-US"/>
        </a:p>
      </dgm:t>
    </dgm:pt>
    <dgm:pt modelId="{72BEA84E-184B-4932-8D8D-8917F5CB139C}">
      <dgm:prSet/>
      <dgm:spPr/>
      <dgm:t>
        <a:bodyPr/>
        <a:lstStyle/>
        <a:p>
          <a:r>
            <a:rPr lang="en-US" dirty="0"/>
            <a:t>All documentation is entered</a:t>
          </a:r>
        </a:p>
      </dgm:t>
    </dgm:pt>
    <dgm:pt modelId="{E61FC3D6-7255-4CA3-85AB-2131D99C28DA}" type="parTrans" cxnId="{EFE002E8-5F1C-4C98-BF2C-E4E3955F997E}">
      <dgm:prSet/>
      <dgm:spPr/>
      <dgm:t>
        <a:bodyPr/>
        <a:lstStyle/>
        <a:p>
          <a:endParaRPr lang="en-US"/>
        </a:p>
      </dgm:t>
    </dgm:pt>
    <dgm:pt modelId="{08AB60CE-01B9-4370-B1D9-2D77203A45D7}" type="sibTrans" cxnId="{EFE002E8-5F1C-4C98-BF2C-E4E3955F997E}">
      <dgm:prSet/>
      <dgm:spPr/>
      <dgm:t>
        <a:bodyPr/>
        <a:lstStyle/>
        <a:p>
          <a:endParaRPr lang="en-US"/>
        </a:p>
      </dgm:t>
    </dgm:pt>
    <dgm:pt modelId="{B3299458-3B3D-42F6-BA41-9462F79B1950}" type="pres">
      <dgm:prSet presAssocID="{3602CBB8-74C7-4378-953B-1829BBE70E79}" presName="linearFlow" presStyleCnt="0">
        <dgm:presLayoutVars>
          <dgm:dir/>
          <dgm:resizeHandles val="exact"/>
        </dgm:presLayoutVars>
      </dgm:prSet>
      <dgm:spPr/>
    </dgm:pt>
    <dgm:pt modelId="{6E95A501-CA22-41C1-A351-38869833709B}" type="pres">
      <dgm:prSet presAssocID="{D0AD0FA9-9D49-4563-BA74-DB7F02C0BDD3}" presName="composite" presStyleCnt="0"/>
      <dgm:spPr/>
    </dgm:pt>
    <dgm:pt modelId="{FA58C966-BD49-4464-B37B-6C9C220A42A7}" type="pres">
      <dgm:prSet presAssocID="{D0AD0FA9-9D49-4563-BA74-DB7F02C0BDD3}" presName="imgShp"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2F7A3BEE-A335-4740-BA7F-2B8D731418AD}" type="pres">
      <dgm:prSet presAssocID="{D0AD0FA9-9D49-4563-BA74-DB7F02C0BDD3}" presName="txShp" presStyleLbl="node1" presStyleIdx="0" presStyleCnt="5">
        <dgm:presLayoutVars>
          <dgm:bulletEnabled val="1"/>
        </dgm:presLayoutVars>
      </dgm:prSet>
      <dgm:spPr/>
    </dgm:pt>
    <dgm:pt modelId="{4FD91956-FBED-48C8-BAC0-344BBC7B9BF8}" type="pres">
      <dgm:prSet presAssocID="{BB5DB912-2F42-4130-AC93-041585A612AB}" presName="spacing" presStyleCnt="0"/>
      <dgm:spPr/>
    </dgm:pt>
    <dgm:pt modelId="{A9E91DA0-A020-48AB-87F9-E4814C840D14}" type="pres">
      <dgm:prSet presAssocID="{37065E34-AD3B-49CF-A8FC-A99C0A942906}" presName="composite" presStyleCnt="0"/>
      <dgm:spPr/>
    </dgm:pt>
    <dgm:pt modelId="{4B513CCB-80F3-43BE-9BB1-21DCEBE7D166}" type="pres">
      <dgm:prSet presAssocID="{37065E34-AD3B-49CF-A8FC-A99C0A942906}" presName="imgShp" presStyleLbl="fgImgPlace1" presStyleIdx="1"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74B352C1-D853-421F-9DA1-CF6566616CFE}" type="pres">
      <dgm:prSet presAssocID="{37065E34-AD3B-49CF-A8FC-A99C0A942906}" presName="txShp" presStyleLbl="node1" presStyleIdx="1" presStyleCnt="5">
        <dgm:presLayoutVars>
          <dgm:bulletEnabled val="1"/>
        </dgm:presLayoutVars>
      </dgm:prSet>
      <dgm:spPr/>
    </dgm:pt>
    <dgm:pt modelId="{471C0FEE-9BBA-4A62-8AD1-CDED0146E4B2}" type="pres">
      <dgm:prSet presAssocID="{B417D1B3-8C6E-4CF0-BBEB-28522EECE6FB}" presName="spacing" presStyleCnt="0"/>
      <dgm:spPr/>
    </dgm:pt>
    <dgm:pt modelId="{D80E47FC-4207-4FB1-AFF6-90019513C87E}" type="pres">
      <dgm:prSet presAssocID="{5326F983-13C9-4E62-B180-CB2272FE6FA8}" presName="composite" presStyleCnt="0"/>
      <dgm:spPr/>
    </dgm:pt>
    <dgm:pt modelId="{C4522960-17D2-482A-8C04-1177AC77A1FD}" type="pres">
      <dgm:prSet presAssocID="{5326F983-13C9-4E62-B180-CB2272FE6FA8}" presName="imgShp" presStyleLbl="fgImgPlace1" presStyleIdx="2"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A25D39F-CDF4-4804-B244-1AE2B0C00484}" type="pres">
      <dgm:prSet presAssocID="{5326F983-13C9-4E62-B180-CB2272FE6FA8}" presName="txShp" presStyleLbl="node1" presStyleIdx="2" presStyleCnt="5">
        <dgm:presLayoutVars>
          <dgm:bulletEnabled val="1"/>
        </dgm:presLayoutVars>
      </dgm:prSet>
      <dgm:spPr/>
    </dgm:pt>
    <dgm:pt modelId="{4A5DB788-0D3C-4063-BEEE-E1EB1E2E7278}" type="pres">
      <dgm:prSet presAssocID="{40064BD8-0D55-4B96-9086-8F1B1AC14BAE}" presName="spacing" presStyleCnt="0"/>
      <dgm:spPr/>
    </dgm:pt>
    <dgm:pt modelId="{8407B9F1-385E-4B52-9934-C264AA900DAD}" type="pres">
      <dgm:prSet presAssocID="{1B4F4790-791B-4C35-BD8B-D832843716BD}" presName="composite" presStyleCnt="0"/>
      <dgm:spPr/>
    </dgm:pt>
    <dgm:pt modelId="{9C5A1FBF-5267-4557-B03A-9E53F8CC9386}" type="pres">
      <dgm:prSet presAssocID="{1B4F4790-791B-4C35-BD8B-D832843716BD}" presName="imgShp" presStyleLbl="fgImgPlace1" presStyleIdx="3"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D3E55B2D-F764-490D-930D-EE2CB162B5AB}" type="pres">
      <dgm:prSet presAssocID="{1B4F4790-791B-4C35-BD8B-D832843716BD}" presName="txShp" presStyleLbl="node1" presStyleIdx="3" presStyleCnt="5">
        <dgm:presLayoutVars>
          <dgm:bulletEnabled val="1"/>
        </dgm:presLayoutVars>
      </dgm:prSet>
      <dgm:spPr/>
    </dgm:pt>
    <dgm:pt modelId="{C8DFA94A-FB85-49F2-819F-8DBB5ABD5287}" type="pres">
      <dgm:prSet presAssocID="{0ABE2746-4407-43B1-8ED9-D28C5D8329BE}" presName="spacing" presStyleCnt="0"/>
      <dgm:spPr/>
    </dgm:pt>
    <dgm:pt modelId="{DB966DAE-604C-4019-A906-DF6A096461A7}" type="pres">
      <dgm:prSet presAssocID="{72BEA84E-184B-4932-8D8D-8917F5CB139C}" presName="composite" presStyleCnt="0"/>
      <dgm:spPr/>
    </dgm:pt>
    <dgm:pt modelId="{5903A70B-D888-423B-9218-C04B8E4E8175}" type="pres">
      <dgm:prSet presAssocID="{72BEA84E-184B-4932-8D8D-8917F5CB139C}" presName="imgShp" presStyleLbl="fgImgPlace1" presStyleIdx="4"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CF8981DC-193A-4E22-9616-44175F88381E}" type="pres">
      <dgm:prSet presAssocID="{72BEA84E-184B-4932-8D8D-8917F5CB139C}" presName="txShp" presStyleLbl="node1" presStyleIdx="4" presStyleCnt="5">
        <dgm:presLayoutVars>
          <dgm:bulletEnabled val="1"/>
        </dgm:presLayoutVars>
      </dgm:prSet>
      <dgm:spPr/>
    </dgm:pt>
  </dgm:ptLst>
  <dgm:cxnLst>
    <dgm:cxn modelId="{B9314006-96BB-4BF1-B6B4-B09A50FC8BF6}" type="presOf" srcId="{D0AD0FA9-9D49-4563-BA74-DB7F02C0BDD3}" destId="{2F7A3BEE-A335-4740-BA7F-2B8D731418AD}" srcOrd="0" destOrd="0" presId="urn:microsoft.com/office/officeart/2005/8/layout/vList3"/>
    <dgm:cxn modelId="{19F28169-2EB8-4F30-A7C1-0553C8396B1B}" type="presOf" srcId="{5326F983-13C9-4E62-B180-CB2272FE6FA8}" destId="{FA25D39F-CDF4-4804-B244-1AE2B0C00484}" srcOrd="0" destOrd="0" presId="urn:microsoft.com/office/officeart/2005/8/layout/vList3"/>
    <dgm:cxn modelId="{22FEF04B-B13B-43B4-A946-99B1335D7C3D}" type="presOf" srcId="{3602CBB8-74C7-4378-953B-1829BBE70E79}" destId="{B3299458-3B3D-42F6-BA41-9462F79B1950}" srcOrd="0" destOrd="0" presId="urn:microsoft.com/office/officeart/2005/8/layout/vList3"/>
    <dgm:cxn modelId="{B8ADAF74-0689-44B3-A15D-130A6D24E970}" type="presOf" srcId="{37065E34-AD3B-49CF-A8FC-A99C0A942906}" destId="{74B352C1-D853-421F-9DA1-CF6566616CFE}" srcOrd="0" destOrd="0" presId="urn:microsoft.com/office/officeart/2005/8/layout/vList3"/>
    <dgm:cxn modelId="{606A0156-855A-4DE0-A04F-EA7EAB869705}" type="presOf" srcId="{1B4F4790-791B-4C35-BD8B-D832843716BD}" destId="{D3E55B2D-F764-490D-930D-EE2CB162B5AB}" srcOrd="0" destOrd="0" presId="urn:microsoft.com/office/officeart/2005/8/layout/vList3"/>
    <dgm:cxn modelId="{EC54F476-1B34-43F0-9860-071DB066D776}" srcId="{3602CBB8-74C7-4378-953B-1829BBE70E79}" destId="{D0AD0FA9-9D49-4563-BA74-DB7F02C0BDD3}" srcOrd="0" destOrd="0" parTransId="{BBEC1969-5790-4C03-AEFA-3701CA45685E}" sibTransId="{BB5DB912-2F42-4130-AC93-041585A612AB}"/>
    <dgm:cxn modelId="{5E14D3BD-CD60-4F8B-8ABC-61AB9E9E4A23}" srcId="{3602CBB8-74C7-4378-953B-1829BBE70E79}" destId="{1B4F4790-791B-4C35-BD8B-D832843716BD}" srcOrd="3" destOrd="0" parTransId="{C4AF712A-CF4C-4B46-AAD1-C438A012869A}" sibTransId="{0ABE2746-4407-43B1-8ED9-D28C5D8329BE}"/>
    <dgm:cxn modelId="{2C906DC6-8EB0-4A0F-8D24-4BCF7B4BF39B}" type="presOf" srcId="{72BEA84E-184B-4932-8D8D-8917F5CB139C}" destId="{CF8981DC-193A-4E22-9616-44175F88381E}" srcOrd="0" destOrd="0" presId="urn:microsoft.com/office/officeart/2005/8/layout/vList3"/>
    <dgm:cxn modelId="{5B013ED7-AD36-43CF-93C8-70837216CD31}" srcId="{3602CBB8-74C7-4378-953B-1829BBE70E79}" destId="{37065E34-AD3B-49CF-A8FC-A99C0A942906}" srcOrd="1" destOrd="0" parTransId="{F3E0D8B8-E72E-4A65-BBD7-AF0336F7D503}" sibTransId="{B417D1B3-8C6E-4CF0-BBEB-28522EECE6FB}"/>
    <dgm:cxn modelId="{0D5121E1-2DB6-4A0E-86B8-65F8BE0ACEB3}" srcId="{3602CBB8-74C7-4378-953B-1829BBE70E79}" destId="{5326F983-13C9-4E62-B180-CB2272FE6FA8}" srcOrd="2" destOrd="0" parTransId="{073F9B8F-C37D-4E25-AF17-10364963F7D5}" sibTransId="{40064BD8-0D55-4B96-9086-8F1B1AC14BAE}"/>
    <dgm:cxn modelId="{EFE002E8-5F1C-4C98-BF2C-E4E3955F997E}" srcId="{3602CBB8-74C7-4378-953B-1829BBE70E79}" destId="{72BEA84E-184B-4932-8D8D-8917F5CB139C}" srcOrd="4" destOrd="0" parTransId="{E61FC3D6-7255-4CA3-85AB-2131D99C28DA}" sibTransId="{08AB60CE-01B9-4370-B1D9-2D77203A45D7}"/>
    <dgm:cxn modelId="{C68CEF25-66D6-4AB9-AFA1-6E93469A5A72}" type="presParOf" srcId="{B3299458-3B3D-42F6-BA41-9462F79B1950}" destId="{6E95A501-CA22-41C1-A351-38869833709B}" srcOrd="0" destOrd="0" presId="urn:microsoft.com/office/officeart/2005/8/layout/vList3"/>
    <dgm:cxn modelId="{CA099388-315D-4C15-8BDF-ABA8DE448455}" type="presParOf" srcId="{6E95A501-CA22-41C1-A351-38869833709B}" destId="{FA58C966-BD49-4464-B37B-6C9C220A42A7}" srcOrd="0" destOrd="0" presId="urn:microsoft.com/office/officeart/2005/8/layout/vList3"/>
    <dgm:cxn modelId="{EDA84866-EC32-42B6-A97F-9A9262BD40A6}" type="presParOf" srcId="{6E95A501-CA22-41C1-A351-38869833709B}" destId="{2F7A3BEE-A335-4740-BA7F-2B8D731418AD}" srcOrd="1" destOrd="0" presId="urn:microsoft.com/office/officeart/2005/8/layout/vList3"/>
    <dgm:cxn modelId="{DC64D70E-4991-4935-9498-A1CEB6B77AAD}" type="presParOf" srcId="{B3299458-3B3D-42F6-BA41-9462F79B1950}" destId="{4FD91956-FBED-48C8-BAC0-344BBC7B9BF8}" srcOrd="1" destOrd="0" presId="urn:microsoft.com/office/officeart/2005/8/layout/vList3"/>
    <dgm:cxn modelId="{F1350225-1E26-4F58-9FAC-83A192507839}" type="presParOf" srcId="{B3299458-3B3D-42F6-BA41-9462F79B1950}" destId="{A9E91DA0-A020-48AB-87F9-E4814C840D14}" srcOrd="2" destOrd="0" presId="urn:microsoft.com/office/officeart/2005/8/layout/vList3"/>
    <dgm:cxn modelId="{5267B381-3276-4930-A76F-637578C6D584}" type="presParOf" srcId="{A9E91DA0-A020-48AB-87F9-E4814C840D14}" destId="{4B513CCB-80F3-43BE-9BB1-21DCEBE7D166}" srcOrd="0" destOrd="0" presId="urn:microsoft.com/office/officeart/2005/8/layout/vList3"/>
    <dgm:cxn modelId="{0EB0A851-1386-45C8-A2E6-5EF09DD513AD}" type="presParOf" srcId="{A9E91DA0-A020-48AB-87F9-E4814C840D14}" destId="{74B352C1-D853-421F-9DA1-CF6566616CFE}" srcOrd="1" destOrd="0" presId="urn:microsoft.com/office/officeart/2005/8/layout/vList3"/>
    <dgm:cxn modelId="{9F792A4C-220C-4E52-A91E-62DC53097221}" type="presParOf" srcId="{B3299458-3B3D-42F6-BA41-9462F79B1950}" destId="{471C0FEE-9BBA-4A62-8AD1-CDED0146E4B2}" srcOrd="3" destOrd="0" presId="urn:microsoft.com/office/officeart/2005/8/layout/vList3"/>
    <dgm:cxn modelId="{57D67304-FB6E-42EE-9CB2-A289D4319F27}" type="presParOf" srcId="{B3299458-3B3D-42F6-BA41-9462F79B1950}" destId="{D80E47FC-4207-4FB1-AFF6-90019513C87E}" srcOrd="4" destOrd="0" presId="urn:microsoft.com/office/officeart/2005/8/layout/vList3"/>
    <dgm:cxn modelId="{3BDDD619-8005-4AAF-B4BF-A1048B9D721C}" type="presParOf" srcId="{D80E47FC-4207-4FB1-AFF6-90019513C87E}" destId="{C4522960-17D2-482A-8C04-1177AC77A1FD}" srcOrd="0" destOrd="0" presId="urn:microsoft.com/office/officeart/2005/8/layout/vList3"/>
    <dgm:cxn modelId="{25FDAEC1-D8D0-4090-A166-FE09EDD09983}" type="presParOf" srcId="{D80E47FC-4207-4FB1-AFF6-90019513C87E}" destId="{FA25D39F-CDF4-4804-B244-1AE2B0C00484}" srcOrd="1" destOrd="0" presId="urn:microsoft.com/office/officeart/2005/8/layout/vList3"/>
    <dgm:cxn modelId="{A05CB29C-E35D-49D1-B5C0-A9BAE3A31E39}" type="presParOf" srcId="{B3299458-3B3D-42F6-BA41-9462F79B1950}" destId="{4A5DB788-0D3C-4063-BEEE-E1EB1E2E7278}" srcOrd="5" destOrd="0" presId="urn:microsoft.com/office/officeart/2005/8/layout/vList3"/>
    <dgm:cxn modelId="{4C0A87DE-FFDE-496E-AE35-2BFA1C669122}" type="presParOf" srcId="{B3299458-3B3D-42F6-BA41-9462F79B1950}" destId="{8407B9F1-385E-4B52-9934-C264AA900DAD}" srcOrd="6" destOrd="0" presId="urn:microsoft.com/office/officeart/2005/8/layout/vList3"/>
    <dgm:cxn modelId="{980C1AC7-D69E-4DEB-BF5A-943A1C08FD18}" type="presParOf" srcId="{8407B9F1-385E-4B52-9934-C264AA900DAD}" destId="{9C5A1FBF-5267-4557-B03A-9E53F8CC9386}" srcOrd="0" destOrd="0" presId="urn:microsoft.com/office/officeart/2005/8/layout/vList3"/>
    <dgm:cxn modelId="{56675F4B-EEEE-4092-8619-585C532279FA}" type="presParOf" srcId="{8407B9F1-385E-4B52-9934-C264AA900DAD}" destId="{D3E55B2D-F764-490D-930D-EE2CB162B5AB}" srcOrd="1" destOrd="0" presId="urn:microsoft.com/office/officeart/2005/8/layout/vList3"/>
    <dgm:cxn modelId="{06EA8EDC-0398-4C19-B844-F0E7D9B645B0}" type="presParOf" srcId="{B3299458-3B3D-42F6-BA41-9462F79B1950}" destId="{C8DFA94A-FB85-49F2-819F-8DBB5ABD5287}" srcOrd="7" destOrd="0" presId="urn:microsoft.com/office/officeart/2005/8/layout/vList3"/>
    <dgm:cxn modelId="{BB8F2BA9-9E25-4C5F-90B6-2018C800C74B}" type="presParOf" srcId="{B3299458-3B3D-42F6-BA41-9462F79B1950}" destId="{DB966DAE-604C-4019-A906-DF6A096461A7}" srcOrd="8" destOrd="0" presId="urn:microsoft.com/office/officeart/2005/8/layout/vList3"/>
    <dgm:cxn modelId="{EB6ABB78-8B0B-4FEF-B27C-915EA5B8F7DF}" type="presParOf" srcId="{DB966DAE-604C-4019-A906-DF6A096461A7}" destId="{5903A70B-D888-423B-9218-C04B8E4E8175}" srcOrd="0" destOrd="0" presId="urn:microsoft.com/office/officeart/2005/8/layout/vList3"/>
    <dgm:cxn modelId="{6E04A851-9D81-4990-B958-4D77518371DE}" type="presParOf" srcId="{DB966DAE-604C-4019-A906-DF6A096461A7}" destId="{CF8981DC-193A-4E22-9616-44175F88381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C5C970-6742-4DB3-958E-CB97771533E3}" type="doc">
      <dgm:prSet loTypeId="urn:diagrams.loki3.com/BracketList" loCatId="list" qsTypeId="urn:microsoft.com/office/officeart/2005/8/quickstyle/simple1" qsCatId="simple" csTypeId="urn:microsoft.com/office/officeart/2005/8/colors/accent4_1" csCatId="accent4" phldr="1"/>
      <dgm:spPr/>
      <dgm:t>
        <a:bodyPr/>
        <a:lstStyle/>
        <a:p>
          <a:endParaRPr lang="en-US"/>
        </a:p>
      </dgm:t>
    </dgm:pt>
    <dgm:pt modelId="{82745F64-D542-4063-9354-3C569DFD894D}">
      <dgm:prSet phldrT="[Text]" custT="1"/>
      <dgm:spPr/>
      <dgm:t>
        <a:bodyPr/>
        <a:lstStyle/>
        <a:p>
          <a:r>
            <a:rPr lang="en-US" sz="3200" b="1" dirty="0"/>
            <a:t>Provides a factual accounting</a:t>
          </a:r>
        </a:p>
      </dgm:t>
    </dgm:pt>
    <dgm:pt modelId="{B3163C9F-0947-4657-A710-74D60F3A6E56}" type="parTrans" cxnId="{4C3DCCB4-A882-4CD5-A1C1-CC36C32C80F3}">
      <dgm:prSet/>
      <dgm:spPr/>
      <dgm:t>
        <a:bodyPr/>
        <a:lstStyle/>
        <a:p>
          <a:endParaRPr lang="en-US"/>
        </a:p>
      </dgm:t>
    </dgm:pt>
    <dgm:pt modelId="{049A12C4-6FF9-497E-A9BC-45CB12AEB06C}" type="sibTrans" cxnId="{4C3DCCB4-A882-4CD5-A1C1-CC36C32C80F3}">
      <dgm:prSet/>
      <dgm:spPr/>
      <dgm:t>
        <a:bodyPr/>
        <a:lstStyle/>
        <a:p>
          <a:endParaRPr lang="en-US"/>
        </a:p>
      </dgm:t>
    </dgm:pt>
    <dgm:pt modelId="{09FCFF9E-2E38-47C2-9510-B8E09F8237DA}">
      <dgm:prSet phldrT="[Text]" custT="1"/>
      <dgm:spPr/>
      <dgm:t>
        <a:bodyPr/>
        <a:lstStyle/>
        <a:p>
          <a:r>
            <a:rPr lang="en-US" sz="3200" dirty="0"/>
            <a:t>Shows interactions and observations in a clear and factual manner</a:t>
          </a:r>
        </a:p>
      </dgm:t>
    </dgm:pt>
    <dgm:pt modelId="{F98DAE0B-A2F4-42FD-877D-F3954BE56095}" type="parTrans" cxnId="{9F840C2A-8964-4240-8A28-60C01A17D366}">
      <dgm:prSet/>
      <dgm:spPr/>
      <dgm:t>
        <a:bodyPr/>
        <a:lstStyle/>
        <a:p>
          <a:endParaRPr lang="en-US"/>
        </a:p>
      </dgm:t>
    </dgm:pt>
    <dgm:pt modelId="{02D10AB6-369C-4347-BAEA-06070A870151}" type="sibTrans" cxnId="{9F840C2A-8964-4240-8A28-60C01A17D366}">
      <dgm:prSet/>
      <dgm:spPr/>
      <dgm:t>
        <a:bodyPr/>
        <a:lstStyle/>
        <a:p>
          <a:endParaRPr lang="en-US"/>
        </a:p>
      </dgm:t>
    </dgm:pt>
    <dgm:pt modelId="{7FAF7C90-106E-4BA4-88E0-DBCD8801E17B}">
      <dgm:prSet phldrT="[Text]" custT="1"/>
      <dgm:spPr/>
      <dgm:t>
        <a:bodyPr/>
        <a:lstStyle/>
        <a:p>
          <a:r>
            <a:rPr lang="en-US" sz="3200" dirty="0"/>
            <a:t>Does not include impressions, emotions, and preconceived ideas</a:t>
          </a:r>
        </a:p>
      </dgm:t>
    </dgm:pt>
    <dgm:pt modelId="{32FE8846-78A2-432D-9DAB-65A579E3D985}" type="parTrans" cxnId="{9B3D478F-6D6C-49A8-A8C2-54CF03EF1E67}">
      <dgm:prSet/>
      <dgm:spPr/>
      <dgm:t>
        <a:bodyPr/>
        <a:lstStyle/>
        <a:p>
          <a:endParaRPr lang="en-US"/>
        </a:p>
      </dgm:t>
    </dgm:pt>
    <dgm:pt modelId="{10F8DF0D-2D85-4F6F-813F-CFC653B5F344}" type="sibTrans" cxnId="{9B3D478F-6D6C-49A8-A8C2-54CF03EF1E67}">
      <dgm:prSet/>
      <dgm:spPr/>
      <dgm:t>
        <a:bodyPr/>
        <a:lstStyle/>
        <a:p>
          <a:endParaRPr lang="en-US"/>
        </a:p>
      </dgm:t>
    </dgm:pt>
    <dgm:pt modelId="{553E5FE2-1FDF-49EE-AA15-CE151CD4015F}">
      <dgm:prSet phldrT="[Text]" custT="1"/>
      <dgm:spPr/>
      <dgm:t>
        <a:bodyPr/>
        <a:lstStyle/>
        <a:p>
          <a:r>
            <a:rPr lang="en-US" sz="3200" dirty="0"/>
            <a:t>Enables a representative to pick up where another left off</a:t>
          </a:r>
        </a:p>
      </dgm:t>
    </dgm:pt>
    <dgm:pt modelId="{2975E90E-4FD0-426F-8BAB-22DFE7D46410}" type="parTrans" cxnId="{FC5B613E-14AC-43C3-9A69-35476853CF9A}">
      <dgm:prSet/>
      <dgm:spPr/>
      <dgm:t>
        <a:bodyPr/>
        <a:lstStyle/>
        <a:p>
          <a:endParaRPr lang="en-US"/>
        </a:p>
      </dgm:t>
    </dgm:pt>
    <dgm:pt modelId="{C32E8FB6-3D12-4B40-A05E-5940D879201C}" type="sibTrans" cxnId="{FC5B613E-14AC-43C3-9A69-35476853CF9A}">
      <dgm:prSet/>
      <dgm:spPr/>
      <dgm:t>
        <a:bodyPr/>
        <a:lstStyle/>
        <a:p>
          <a:endParaRPr lang="en-US"/>
        </a:p>
      </dgm:t>
    </dgm:pt>
    <dgm:pt modelId="{33399F97-645A-4C91-B6A9-12BBDAF7335C}" type="pres">
      <dgm:prSet presAssocID="{E6C5C970-6742-4DB3-958E-CB97771533E3}" presName="Name0" presStyleCnt="0">
        <dgm:presLayoutVars>
          <dgm:dir/>
          <dgm:animLvl val="lvl"/>
          <dgm:resizeHandles val="exact"/>
        </dgm:presLayoutVars>
      </dgm:prSet>
      <dgm:spPr/>
    </dgm:pt>
    <dgm:pt modelId="{97FB9A03-2286-45DF-BBAC-AF424BF1B81F}" type="pres">
      <dgm:prSet presAssocID="{82745F64-D542-4063-9354-3C569DFD894D}" presName="linNode" presStyleCnt="0"/>
      <dgm:spPr/>
    </dgm:pt>
    <dgm:pt modelId="{5B4C9905-C39A-49A1-AFD8-EDF64312C9FE}" type="pres">
      <dgm:prSet presAssocID="{82745F64-D542-4063-9354-3C569DFD894D}" presName="parTx" presStyleLbl="revTx" presStyleIdx="0" presStyleCnt="1" custScaleX="94753">
        <dgm:presLayoutVars>
          <dgm:chMax val="1"/>
          <dgm:bulletEnabled val="1"/>
        </dgm:presLayoutVars>
      </dgm:prSet>
      <dgm:spPr/>
    </dgm:pt>
    <dgm:pt modelId="{3CD25C85-BC1E-420A-A3DD-1828EF2A3DE5}" type="pres">
      <dgm:prSet presAssocID="{82745F64-D542-4063-9354-3C569DFD894D}" presName="bracket" presStyleLbl="parChTrans1D1" presStyleIdx="0" presStyleCnt="1"/>
      <dgm:spPr/>
    </dgm:pt>
    <dgm:pt modelId="{3C6E59A5-29D1-44D9-995A-34D26AA216D8}" type="pres">
      <dgm:prSet presAssocID="{82745F64-D542-4063-9354-3C569DFD894D}" presName="spH" presStyleCnt="0"/>
      <dgm:spPr/>
    </dgm:pt>
    <dgm:pt modelId="{9D707A46-9DC4-46EA-92F4-207DA5169E98}" type="pres">
      <dgm:prSet presAssocID="{82745F64-D542-4063-9354-3C569DFD894D}" presName="desTx" presStyleLbl="node1" presStyleIdx="0" presStyleCnt="1" custScaleX="103588" custScaleY="123150">
        <dgm:presLayoutVars>
          <dgm:bulletEnabled val="1"/>
        </dgm:presLayoutVars>
      </dgm:prSet>
      <dgm:spPr/>
    </dgm:pt>
  </dgm:ptLst>
  <dgm:cxnLst>
    <dgm:cxn modelId="{E68CD517-0E61-4E47-80CC-E637BB41C77E}" type="presOf" srcId="{09FCFF9E-2E38-47C2-9510-B8E09F8237DA}" destId="{9D707A46-9DC4-46EA-92F4-207DA5169E98}" srcOrd="0" destOrd="0" presId="urn:diagrams.loki3.com/BracketList"/>
    <dgm:cxn modelId="{9F840C2A-8964-4240-8A28-60C01A17D366}" srcId="{82745F64-D542-4063-9354-3C569DFD894D}" destId="{09FCFF9E-2E38-47C2-9510-B8E09F8237DA}" srcOrd="0" destOrd="0" parTransId="{F98DAE0B-A2F4-42FD-877D-F3954BE56095}" sibTransId="{02D10AB6-369C-4347-BAEA-06070A870151}"/>
    <dgm:cxn modelId="{52455237-68BE-4FD3-8442-6F6FDF678F2D}" type="presOf" srcId="{82745F64-D542-4063-9354-3C569DFD894D}" destId="{5B4C9905-C39A-49A1-AFD8-EDF64312C9FE}" srcOrd="0" destOrd="0" presId="urn:diagrams.loki3.com/BracketList"/>
    <dgm:cxn modelId="{FC5B613E-14AC-43C3-9A69-35476853CF9A}" srcId="{82745F64-D542-4063-9354-3C569DFD894D}" destId="{553E5FE2-1FDF-49EE-AA15-CE151CD4015F}" srcOrd="2" destOrd="0" parTransId="{2975E90E-4FD0-426F-8BAB-22DFE7D46410}" sibTransId="{C32E8FB6-3D12-4B40-A05E-5940D879201C}"/>
    <dgm:cxn modelId="{65156455-53BB-4E3B-84AC-ECE5224E0EB1}" type="presOf" srcId="{7FAF7C90-106E-4BA4-88E0-DBCD8801E17B}" destId="{9D707A46-9DC4-46EA-92F4-207DA5169E98}" srcOrd="0" destOrd="1" presId="urn:diagrams.loki3.com/BracketList"/>
    <dgm:cxn modelId="{58566A84-F0A1-4832-BF9C-2A4692C38A0C}" type="presOf" srcId="{E6C5C970-6742-4DB3-958E-CB97771533E3}" destId="{33399F97-645A-4C91-B6A9-12BBDAF7335C}" srcOrd="0" destOrd="0" presId="urn:diagrams.loki3.com/BracketList"/>
    <dgm:cxn modelId="{9B3D478F-6D6C-49A8-A8C2-54CF03EF1E67}" srcId="{82745F64-D542-4063-9354-3C569DFD894D}" destId="{7FAF7C90-106E-4BA4-88E0-DBCD8801E17B}" srcOrd="1" destOrd="0" parTransId="{32FE8846-78A2-432D-9DAB-65A579E3D985}" sibTransId="{10F8DF0D-2D85-4F6F-813F-CFC653B5F344}"/>
    <dgm:cxn modelId="{4C3DCCB4-A882-4CD5-A1C1-CC36C32C80F3}" srcId="{E6C5C970-6742-4DB3-958E-CB97771533E3}" destId="{82745F64-D542-4063-9354-3C569DFD894D}" srcOrd="0" destOrd="0" parTransId="{B3163C9F-0947-4657-A710-74D60F3A6E56}" sibTransId="{049A12C4-6FF9-497E-A9BC-45CB12AEB06C}"/>
    <dgm:cxn modelId="{65C626F1-C260-4FA9-926F-52DEEDBD6674}" type="presOf" srcId="{553E5FE2-1FDF-49EE-AA15-CE151CD4015F}" destId="{9D707A46-9DC4-46EA-92F4-207DA5169E98}" srcOrd="0" destOrd="2" presId="urn:diagrams.loki3.com/BracketList"/>
    <dgm:cxn modelId="{46A174B1-8BE2-4D96-8CD2-519EB5868849}" type="presParOf" srcId="{33399F97-645A-4C91-B6A9-12BBDAF7335C}" destId="{97FB9A03-2286-45DF-BBAC-AF424BF1B81F}" srcOrd="0" destOrd="0" presId="urn:diagrams.loki3.com/BracketList"/>
    <dgm:cxn modelId="{194E4E58-C5BF-4B34-BFA7-A56BBB26BFA6}" type="presParOf" srcId="{97FB9A03-2286-45DF-BBAC-AF424BF1B81F}" destId="{5B4C9905-C39A-49A1-AFD8-EDF64312C9FE}" srcOrd="0" destOrd="0" presId="urn:diagrams.loki3.com/BracketList"/>
    <dgm:cxn modelId="{FEC2194E-7B20-49FC-B532-8DD7F4F26DCC}" type="presParOf" srcId="{97FB9A03-2286-45DF-BBAC-AF424BF1B81F}" destId="{3CD25C85-BC1E-420A-A3DD-1828EF2A3DE5}" srcOrd="1" destOrd="0" presId="urn:diagrams.loki3.com/BracketList"/>
    <dgm:cxn modelId="{CEBD99AA-B45F-4312-AB68-17B6C08F0B76}" type="presParOf" srcId="{97FB9A03-2286-45DF-BBAC-AF424BF1B81F}" destId="{3C6E59A5-29D1-44D9-995A-34D26AA216D8}" srcOrd="2" destOrd="0" presId="urn:diagrams.loki3.com/BracketList"/>
    <dgm:cxn modelId="{A4EB4634-4B6F-4A1D-B1AC-2B6577091A73}" type="presParOf" srcId="{97FB9A03-2286-45DF-BBAC-AF424BF1B81F}" destId="{9D707A46-9DC4-46EA-92F4-207DA5169E98}"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445CFC4-2462-43FF-BA99-D74B0849370B}" type="doc">
      <dgm:prSet loTypeId="urn:diagrams.loki3.com/BracketList" loCatId="list" qsTypeId="urn:microsoft.com/office/officeart/2005/8/quickstyle/simple1" qsCatId="simple" csTypeId="urn:microsoft.com/office/officeart/2005/8/colors/accent6_1" csCatId="accent6" phldr="1"/>
      <dgm:spPr/>
      <dgm:t>
        <a:bodyPr/>
        <a:lstStyle/>
        <a:p>
          <a:endParaRPr lang="en-US"/>
        </a:p>
      </dgm:t>
    </dgm:pt>
    <dgm:pt modelId="{39A3FD35-3838-48E5-993F-2B89C7E15F50}">
      <dgm:prSet phldrT="[Text]" custT="1"/>
      <dgm:spPr/>
      <dgm:t>
        <a:bodyPr/>
        <a:lstStyle/>
        <a:p>
          <a:r>
            <a:rPr lang="en-US" sz="3200" b="1" dirty="0"/>
            <a:t>Tracks the progress of the case</a:t>
          </a:r>
        </a:p>
      </dgm:t>
    </dgm:pt>
    <dgm:pt modelId="{4A433F1C-11FA-483E-8D78-B1597E85F0A1}" type="parTrans" cxnId="{F81EDB82-C4E1-4D4D-B6D1-8E38E3A2FFB0}">
      <dgm:prSet/>
      <dgm:spPr/>
      <dgm:t>
        <a:bodyPr/>
        <a:lstStyle/>
        <a:p>
          <a:endParaRPr lang="en-US"/>
        </a:p>
      </dgm:t>
    </dgm:pt>
    <dgm:pt modelId="{6502E3D4-316B-4FDC-87A8-6CCC6077949E}" type="sibTrans" cxnId="{F81EDB82-C4E1-4D4D-B6D1-8E38E3A2FFB0}">
      <dgm:prSet/>
      <dgm:spPr/>
      <dgm:t>
        <a:bodyPr/>
        <a:lstStyle/>
        <a:p>
          <a:endParaRPr lang="en-US"/>
        </a:p>
      </dgm:t>
    </dgm:pt>
    <dgm:pt modelId="{B6418335-DE99-41BC-865F-B49DFE036F80}">
      <dgm:prSet phldrT="[Text]" custT="1"/>
      <dgm:spPr/>
      <dgm:t>
        <a:bodyPr/>
        <a:lstStyle/>
        <a:p>
          <a:r>
            <a:rPr lang="en-US" sz="3600" dirty="0"/>
            <a:t>Allows for a review of actions completed.</a:t>
          </a:r>
        </a:p>
      </dgm:t>
    </dgm:pt>
    <dgm:pt modelId="{29CB4B54-C9B9-457A-AC20-20411C718976}" type="parTrans" cxnId="{4E809433-BDE6-45F8-ACBD-ABA1DA647E52}">
      <dgm:prSet/>
      <dgm:spPr/>
      <dgm:t>
        <a:bodyPr/>
        <a:lstStyle/>
        <a:p>
          <a:endParaRPr lang="en-US"/>
        </a:p>
      </dgm:t>
    </dgm:pt>
    <dgm:pt modelId="{94F8CBF5-B6C4-4935-8BEE-669986243771}" type="sibTrans" cxnId="{4E809433-BDE6-45F8-ACBD-ABA1DA647E52}">
      <dgm:prSet/>
      <dgm:spPr/>
      <dgm:t>
        <a:bodyPr/>
        <a:lstStyle/>
        <a:p>
          <a:endParaRPr lang="en-US"/>
        </a:p>
      </dgm:t>
    </dgm:pt>
    <dgm:pt modelId="{D2A6957A-932A-450B-A9AD-E1435BCB83A2}">
      <dgm:prSet phldrT="[Text]" custT="1"/>
      <dgm:spPr/>
      <dgm:t>
        <a:bodyPr/>
        <a:lstStyle/>
        <a:p>
          <a:r>
            <a:rPr lang="en-US" sz="3600" dirty="0"/>
            <a:t>Documents the timeframes of actions to be completed.</a:t>
          </a:r>
        </a:p>
      </dgm:t>
    </dgm:pt>
    <dgm:pt modelId="{17753CB3-CD0D-453E-8DBC-ED22FF84E1C0}" type="parTrans" cxnId="{FC3B0EE7-21E0-4F48-9287-2CD2FD89C584}">
      <dgm:prSet/>
      <dgm:spPr/>
      <dgm:t>
        <a:bodyPr/>
        <a:lstStyle/>
        <a:p>
          <a:endParaRPr lang="en-US"/>
        </a:p>
      </dgm:t>
    </dgm:pt>
    <dgm:pt modelId="{74C88FFE-A212-4E7A-8622-11870738A3B8}" type="sibTrans" cxnId="{FC3B0EE7-21E0-4F48-9287-2CD2FD89C584}">
      <dgm:prSet/>
      <dgm:spPr/>
      <dgm:t>
        <a:bodyPr/>
        <a:lstStyle/>
        <a:p>
          <a:endParaRPr lang="en-US"/>
        </a:p>
      </dgm:t>
    </dgm:pt>
    <dgm:pt modelId="{6C7D4206-D1ED-4DCB-87E0-00ABD8901AB9}">
      <dgm:prSet phldrT="[Text]" custT="1"/>
      <dgm:spPr/>
      <dgm:t>
        <a:bodyPr/>
        <a:lstStyle/>
        <a:p>
          <a:r>
            <a:rPr lang="en-US" sz="3600" dirty="0"/>
            <a:t>Records all actions needed to achieve resolution.</a:t>
          </a:r>
        </a:p>
      </dgm:t>
    </dgm:pt>
    <dgm:pt modelId="{28CBFC20-8A78-4C21-93E1-C247A1530C73}" type="parTrans" cxnId="{E36D5CD4-7585-4FD0-B9DE-FEADA6936374}">
      <dgm:prSet/>
      <dgm:spPr/>
    </dgm:pt>
    <dgm:pt modelId="{0B19D154-B9D5-4C02-9450-3902414262D1}" type="sibTrans" cxnId="{E36D5CD4-7585-4FD0-B9DE-FEADA6936374}">
      <dgm:prSet/>
      <dgm:spPr/>
    </dgm:pt>
    <dgm:pt modelId="{BC7C8B32-7100-4C91-B89E-A1D6B653C72B}" type="pres">
      <dgm:prSet presAssocID="{0445CFC4-2462-43FF-BA99-D74B0849370B}" presName="Name0" presStyleCnt="0">
        <dgm:presLayoutVars>
          <dgm:dir/>
          <dgm:animLvl val="lvl"/>
          <dgm:resizeHandles val="exact"/>
        </dgm:presLayoutVars>
      </dgm:prSet>
      <dgm:spPr/>
    </dgm:pt>
    <dgm:pt modelId="{4D68FD5E-0543-4B12-8CFB-D2C5BC85AD65}" type="pres">
      <dgm:prSet presAssocID="{39A3FD35-3838-48E5-993F-2B89C7E15F50}" presName="linNode" presStyleCnt="0"/>
      <dgm:spPr/>
    </dgm:pt>
    <dgm:pt modelId="{31AD85E8-0AAD-49C9-92BC-E7B2C86FA6AA}" type="pres">
      <dgm:prSet presAssocID="{39A3FD35-3838-48E5-993F-2B89C7E15F50}" presName="parTx" presStyleLbl="revTx" presStyleIdx="0" presStyleCnt="1">
        <dgm:presLayoutVars>
          <dgm:chMax val="1"/>
          <dgm:bulletEnabled val="1"/>
        </dgm:presLayoutVars>
      </dgm:prSet>
      <dgm:spPr/>
    </dgm:pt>
    <dgm:pt modelId="{664DDA1C-0B31-4EA7-AFDF-3D1FABBC3DFD}" type="pres">
      <dgm:prSet presAssocID="{39A3FD35-3838-48E5-993F-2B89C7E15F50}" presName="bracket" presStyleLbl="parChTrans1D1" presStyleIdx="0" presStyleCnt="1"/>
      <dgm:spPr/>
    </dgm:pt>
    <dgm:pt modelId="{F420C0C3-6C15-47B5-A6F1-C04E081E1DE7}" type="pres">
      <dgm:prSet presAssocID="{39A3FD35-3838-48E5-993F-2B89C7E15F50}" presName="spH" presStyleCnt="0"/>
      <dgm:spPr/>
    </dgm:pt>
    <dgm:pt modelId="{20487E26-FAE8-4922-AA77-3601B4756E55}" type="pres">
      <dgm:prSet presAssocID="{39A3FD35-3838-48E5-993F-2B89C7E15F50}" presName="desTx" presStyleLbl="node1" presStyleIdx="0" presStyleCnt="1" custScaleY="111040">
        <dgm:presLayoutVars>
          <dgm:bulletEnabled val="1"/>
        </dgm:presLayoutVars>
      </dgm:prSet>
      <dgm:spPr/>
    </dgm:pt>
  </dgm:ptLst>
  <dgm:cxnLst>
    <dgm:cxn modelId="{D9096610-D1B9-4FEB-8DE5-3995F6FDA8F9}" type="presOf" srcId="{39A3FD35-3838-48E5-993F-2B89C7E15F50}" destId="{31AD85E8-0AAD-49C9-92BC-E7B2C86FA6AA}" srcOrd="0" destOrd="0" presId="urn:diagrams.loki3.com/BracketList"/>
    <dgm:cxn modelId="{4E809433-BDE6-45F8-ACBD-ABA1DA647E52}" srcId="{39A3FD35-3838-48E5-993F-2B89C7E15F50}" destId="{B6418335-DE99-41BC-865F-B49DFE036F80}" srcOrd="0" destOrd="0" parTransId="{29CB4B54-C9B9-457A-AC20-20411C718976}" sibTransId="{94F8CBF5-B6C4-4935-8BEE-669986243771}"/>
    <dgm:cxn modelId="{EF71703F-EDB4-4384-8050-12D599E66B17}" type="presOf" srcId="{D2A6957A-932A-450B-A9AD-E1435BCB83A2}" destId="{20487E26-FAE8-4922-AA77-3601B4756E55}" srcOrd="0" destOrd="1" presId="urn:diagrams.loki3.com/BracketList"/>
    <dgm:cxn modelId="{CD3ACB72-D111-4BAF-80E4-4F19E0053847}" type="presOf" srcId="{B6418335-DE99-41BC-865F-B49DFE036F80}" destId="{20487E26-FAE8-4922-AA77-3601B4756E55}" srcOrd="0" destOrd="0" presId="urn:diagrams.loki3.com/BracketList"/>
    <dgm:cxn modelId="{F81EDB82-C4E1-4D4D-B6D1-8E38E3A2FFB0}" srcId="{0445CFC4-2462-43FF-BA99-D74B0849370B}" destId="{39A3FD35-3838-48E5-993F-2B89C7E15F50}" srcOrd="0" destOrd="0" parTransId="{4A433F1C-11FA-483E-8D78-B1597E85F0A1}" sibTransId="{6502E3D4-316B-4FDC-87A8-6CCC6077949E}"/>
    <dgm:cxn modelId="{EB9F2E90-8691-4C85-AEC2-7EE513F80F9B}" type="presOf" srcId="{0445CFC4-2462-43FF-BA99-D74B0849370B}" destId="{BC7C8B32-7100-4C91-B89E-A1D6B653C72B}" srcOrd="0" destOrd="0" presId="urn:diagrams.loki3.com/BracketList"/>
    <dgm:cxn modelId="{9E1615C9-F681-485F-9C7B-96CECA1D69A2}" type="presOf" srcId="{6C7D4206-D1ED-4DCB-87E0-00ABD8901AB9}" destId="{20487E26-FAE8-4922-AA77-3601B4756E55}" srcOrd="0" destOrd="2" presId="urn:diagrams.loki3.com/BracketList"/>
    <dgm:cxn modelId="{E36D5CD4-7585-4FD0-B9DE-FEADA6936374}" srcId="{39A3FD35-3838-48E5-993F-2B89C7E15F50}" destId="{6C7D4206-D1ED-4DCB-87E0-00ABD8901AB9}" srcOrd="2" destOrd="0" parTransId="{28CBFC20-8A78-4C21-93E1-C247A1530C73}" sibTransId="{0B19D154-B9D5-4C02-9450-3902414262D1}"/>
    <dgm:cxn modelId="{FC3B0EE7-21E0-4F48-9287-2CD2FD89C584}" srcId="{39A3FD35-3838-48E5-993F-2B89C7E15F50}" destId="{D2A6957A-932A-450B-A9AD-E1435BCB83A2}" srcOrd="1" destOrd="0" parTransId="{17753CB3-CD0D-453E-8DBC-ED22FF84E1C0}" sibTransId="{74C88FFE-A212-4E7A-8622-11870738A3B8}"/>
    <dgm:cxn modelId="{D21F8F78-8D7E-4C70-868F-BC3D8C7925C4}" type="presParOf" srcId="{BC7C8B32-7100-4C91-B89E-A1D6B653C72B}" destId="{4D68FD5E-0543-4B12-8CFB-D2C5BC85AD65}" srcOrd="0" destOrd="0" presId="urn:diagrams.loki3.com/BracketList"/>
    <dgm:cxn modelId="{D97C700A-7E57-4ED2-B6D0-F410D6A4431A}" type="presParOf" srcId="{4D68FD5E-0543-4B12-8CFB-D2C5BC85AD65}" destId="{31AD85E8-0AAD-49C9-92BC-E7B2C86FA6AA}" srcOrd="0" destOrd="0" presId="urn:diagrams.loki3.com/BracketList"/>
    <dgm:cxn modelId="{F928AECB-7E3C-4E0A-84FF-DCEF8EC0B0BC}" type="presParOf" srcId="{4D68FD5E-0543-4B12-8CFB-D2C5BC85AD65}" destId="{664DDA1C-0B31-4EA7-AFDF-3D1FABBC3DFD}" srcOrd="1" destOrd="0" presId="urn:diagrams.loki3.com/BracketList"/>
    <dgm:cxn modelId="{281817DA-BB05-4E6F-A521-C489EC630750}" type="presParOf" srcId="{4D68FD5E-0543-4B12-8CFB-D2C5BC85AD65}" destId="{F420C0C3-6C15-47B5-A6F1-C04E081E1DE7}" srcOrd="2" destOrd="0" presId="urn:diagrams.loki3.com/BracketList"/>
    <dgm:cxn modelId="{21F6ECE1-94CE-4BA0-8F96-A3705DB09DE8}" type="presParOf" srcId="{4D68FD5E-0543-4B12-8CFB-D2C5BC85AD65}" destId="{20487E26-FAE8-4922-AA77-3601B4756E5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43574D-9E69-42DA-BB34-18BC804586BC}" type="doc">
      <dgm:prSet loTypeId="urn:diagrams.loki3.com/BracketList" loCatId="list" qsTypeId="urn:microsoft.com/office/officeart/2005/8/quickstyle/simple1" qsCatId="simple" csTypeId="urn:microsoft.com/office/officeart/2005/8/colors/accent6_1" csCatId="accent6" phldr="1"/>
      <dgm:spPr/>
      <dgm:t>
        <a:bodyPr/>
        <a:lstStyle/>
        <a:p>
          <a:endParaRPr lang="en-US"/>
        </a:p>
      </dgm:t>
    </dgm:pt>
    <dgm:pt modelId="{BACC295A-F7D1-48D5-9F1D-C6EC718EF6B4}">
      <dgm:prSet phldrT="[Text]"/>
      <dgm:spPr/>
      <dgm:t>
        <a:bodyPr/>
        <a:lstStyle/>
        <a:p>
          <a:r>
            <a:rPr lang="en-US" b="1" dirty="0"/>
            <a:t>Monitors the performance of the LTCOP</a:t>
          </a:r>
        </a:p>
      </dgm:t>
    </dgm:pt>
    <dgm:pt modelId="{17C50FFA-A6EE-49BB-AB82-5DDB9FA3636A}" type="parTrans" cxnId="{ED86D619-7850-4FE1-878E-77B01F970C04}">
      <dgm:prSet/>
      <dgm:spPr/>
      <dgm:t>
        <a:bodyPr/>
        <a:lstStyle/>
        <a:p>
          <a:endParaRPr lang="en-US"/>
        </a:p>
      </dgm:t>
    </dgm:pt>
    <dgm:pt modelId="{322172AF-5045-462B-919C-3CC1360AC1AF}" type="sibTrans" cxnId="{ED86D619-7850-4FE1-878E-77B01F970C04}">
      <dgm:prSet/>
      <dgm:spPr/>
      <dgm:t>
        <a:bodyPr/>
        <a:lstStyle/>
        <a:p>
          <a:endParaRPr lang="en-US"/>
        </a:p>
      </dgm:t>
    </dgm:pt>
    <dgm:pt modelId="{5AE0FF1F-EDC0-47EE-AD39-B005A2E9F108}">
      <dgm:prSet phldrT="[Text]"/>
      <dgm:spPr/>
      <dgm:t>
        <a:bodyPr/>
        <a:lstStyle/>
        <a:p>
          <a:r>
            <a:rPr lang="en-US" dirty="0"/>
            <a:t>Provides a formal record. </a:t>
          </a:r>
        </a:p>
      </dgm:t>
    </dgm:pt>
    <dgm:pt modelId="{A0A089E3-3EAF-4642-ACDC-E6E9C8CBCE67}" type="parTrans" cxnId="{CE84B52D-0BC3-4C1C-AE6E-6C7F4F940458}">
      <dgm:prSet/>
      <dgm:spPr/>
      <dgm:t>
        <a:bodyPr/>
        <a:lstStyle/>
        <a:p>
          <a:endParaRPr lang="en-US"/>
        </a:p>
      </dgm:t>
    </dgm:pt>
    <dgm:pt modelId="{521E3BCE-CD66-4D38-AC9D-D005A55C8437}" type="sibTrans" cxnId="{CE84B52D-0BC3-4C1C-AE6E-6C7F4F940458}">
      <dgm:prSet/>
      <dgm:spPr/>
      <dgm:t>
        <a:bodyPr/>
        <a:lstStyle/>
        <a:p>
          <a:endParaRPr lang="en-US"/>
        </a:p>
      </dgm:t>
    </dgm:pt>
    <dgm:pt modelId="{4ABD5F2D-61A4-4156-869C-62A6A307E34D}">
      <dgm:prSet phldrT="[Text]"/>
      <dgm:spPr/>
      <dgm:t>
        <a:bodyPr/>
        <a:lstStyle/>
        <a:p>
          <a:r>
            <a:rPr lang="en-US" dirty="0"/>
            <a:t>Verifies that you have fulfilled required duties.</a:t>
          </a:r>
        </a:p>
      </dgm:t>
    </dgm:pt>
    <dgm:pt modelId="{55EAA8F0-826E-4418-8DA7-85A94580CEA6}" type="parTrans" cxnId="{E49D324C-F5AE-4AEE-B478-0878724D18DB}">
      <dgm:prSet/>
      <dgm:spPr/>
      <dgm:t>
        <a:bodyPr/>
        <a:lstStyle/>
        <a:p>
          <a:endParaRPr lang="en-US"/>
        </a:p>
      </dgm:t>
    </dgm:pt>
    <dgm:pt modelId="{D32E7205-BA41-4322-85DB-F68D336F0014}" type="sibTrans" cxnId="{E49D324C-F5AE-4AEE-B478-0878724D18DB}">
      <dgm:prSet/>
      <dgm:spPr/>
      <dgm:t>
        <a:bodyPr/>
        <a:lstStyle/>
        <a:p>
          <a:endParaRPr lang="en-US"/>
        </a:p>
      </dgm:t>
    </dgm:pt>
    <dgm:pt modelId="{A35B9CE7-3264-465B-83C3-2F515C19A8C0}">
      <dgm:prSet/>
      <dgm:spPr/>
      <dgm:t>
        <a:bodyPr/>
        <a:lstStyle/>
        <a:p>
          <a:r>
            <a:rPr lang="en-US" dirty="0"/>
            <a:t>Verifies that the LTCOP has complied with state and federal requirements.</a:t>
          </a:r>
        </a:p>
      </dgm:t>
    </dgm:pt>
    <dgm:pt modelId="{60B7AE63-CCA9-4CEB-95B5-316917F9EA8E}" type="parTrans" cxnId="{2702C404-BC3E-4A9B-92D6-D102542D3C5C}">
      <dgm:prSet/>
      <dgm:spPr/>
      <dgm:t>
        <a:bodyPr/>
        <a:lstStyle/>
        <a:p>
          <a:endParaRPr lang="en-US"/>
        </a:p>
      </dgm:t>
    </dgm:pt>
    <dgm:pt modelId="{6C0A5F8D-035F-45AE-B37B-9D84B8A325CA}" type="sibTrans" cxnId="{2702C404-BC3E-4A9B-92D6-D102542D3C5C}">
      <dgm:prSet/>
      <dgm:spPr/>
      <dgm:t>
        <a:bodyPr/>
        <a:lstStyle/>
        <a:p>
          <a:endParaRPr lang="en-US"/>
        </a:p>
      </dgm:t>
    </dgm:pt>
    <dgm:pt modelId="{9A67EE27-E576-449B-81E4-C3840BD92F8F}" type="pres">
      <dgm:prSet presAssocID="{7A43574D-9E69-42DA-BB34-18BC804586BC}" presName="Name0" presStyleCnt="0">
        <dgm:presLayoutVars>
          <dgm:dir/>
          <dgm:animLvl val="lvl"/>
          <dgm:resizeHandles val="exact"/>
        </dgm:presLayoutVars>
      </dgm:prSet>
      <dgm:spPr/>
    </dgm:pt>
    <dgm:pt modelId="{0C5EB74B-EAE4-47FD-812D-8C37E0CD7FCE}" type="pres">
      <dgm:prSet presAssocID="{BACC295A-F7D1-48D5-9F1D-C6EC718EF6B4}" presName="linNode" presStyleCnt="0"/>
      <dgm:spPr/>
    </dgm:pt>
    <dgm:pt modelId="{9D6D3956-EB0F-4CC2-BAE9-6BC9A70C3316}" type="pres">
      <dgm:prSet presAssocID="{BACC295A-F7D1-48D5-9F1D-C6EC718EF6B4}" presName="parTx" presStyleLbl="revTx" presStyleIdx="0" presStyleCnt="1">
        <dgm:presLayoutVars>
          <dgm:chMax val="1"/>
          <dgm:bulletEnabled val="1"/>
        </dgm:presLayoutVars>
      </dgm:prSet>
      <dgm:spPr/>
    </dgm:pt>
    <dgm:pt modelId="{CE87CF54-3E3E-4964-B3F5-866DBADB8B9C}" type="pres">
      <dgm:prSet presAssocID="{BACC295A-F7D1-48D5-9F1D-C6EC718EF6B4}" presName="bracket" presStyleLbl="parChTrans1D1" presStyleIdx="0" presStyleCnt="1"/>
      <dgm:spPr/>
    </dgm:pt>
    <dgm:pt modelId="{0C058C85-B60F-4E9E-962C-AA6C5F20B462}" type="pres">
      <dgm:prSet presAssocID="{BACC295A-F7D1-48D5-9F1D-C6EC718EF6B4}" presName="spH" presStyleCnt="0"/>
      <dgm:spPr/>
    </dgm:pt>
    <dgm:pt modelId="{4DCC005E-D8B5-408E-BE96-0937EFF215B2}" type="pres">
      <dgm:prSet presAssocID="{BACC295A-F7D1-48D5-9F1D-C6EC718EF6B4}" presName="desTx" presStyleLbl="node1" presStyleIdx="0" presStyleCnt="1">
        <dgm:presLayoutVars>
          <dgm:bulletEnabled val="1"/>
        </dgm:presLayoutVars>
      </dgm:prSet>
      <dgm:spPr/>
    </dgm:pt>
  </dgm:ptLst>
  <dgm:cxnLst>
    <dgm:cxn modelId="{2702C404-BC3E-4A9B-92D6-D102542D3C5C}" srcId="{BACC295A-F7D1-48D5-9F1D-C6EC718EF6B4}" destId="{A35B9CE7-3264-465B-83C3-2F515C19A8C0}" srcOrd="2" destOrd="0" parTransId="{60B7AE63-CCA9-4CEB-95B5-316917F9EA8E}" sibTransId="{6C0A5F8D-035F-45AE-B37B-9D84B8A325CA}"/>
    <dgm:cxn modelId="{8C24A717-1C4D-4874-8AA9-09F30E625B4E}" type="presOf" srcId="{5AE0FF1F-EDC0-47EE-AD39-B005A2E9F108}" destId="{4DCC005E-D8B5-408E-BE96-0937EFF215B2}" srcOrd="0" destOrd="0" presId="urn:diagrams.loki3.com/BracketList"/>
    <dgm:cxn modelId="{ED86D619-7850-4FE1-878E-77B01F970C04}" srcId="{7A43574D-9E69-42DA-BB34-18BC804586BC}" destId="{BACC295A-F7D1-48D5-9F1D-C6EC718EF6B4}" srcOrd="0" destOrd="0" parTransId="{17C50FFA-A6EE-49BB-AB82-5DDB9FA3636A}" sibTransId="{322172AF-5045-462B-919C-3CC1360AC1AF}"/>
    <dgm:cxn modelId="{CE84B52D-0BC3-4C1C-AE6E-6C7F4F940458}" srcId="{BACC295A-F7D1-48D5-9F1D-C6EC718EF6B4}" destId="{5AE0FF1F-EDC0-47EE-AD39-B005A2E9F108}" srcOrd="0" destOrd="0" parTransId="{A0A089E3-3EAF-4642-ACDC-E6E9C8CBCE67}" sibTransId="{521E3BCE-CD66-4D38-AC9D-D005A55C8437}"/>
    <dgm:cxn modelId="{A004C734-D16C-4885-BDBB-F1D5177BC9BD}" type="presOf" srcId="{BACC295A-F7D1-48D5-9F1D-C6EC718EF6B4}" destId="{9D6D3956-EB0F-4CC2-BAE9-6BC9A70C3316}" srcOrd="0" destOrd="0" presId="urn:diagrams.loki3.com/BracketList"/>
    <dgm:cxn modelId="{4FDEBA40-A69D-4740-B68F-4D64AFAF8EAA}" type="presOf" srcId="{7A43574D-9E69-42DA-BB34-18BC804586BC}" destId="{9A67EE27-E576-449B-81E4-C3840BD92F8F}" srcOrd="0" destOrd="0" presId="urn:diagrams.loki3.com/BracketList"/>
    <dgm:cxn modelId="{E49D324C-F5AE-4AEE-B478-0878724D18DB}" srcId="{BACC295A-F7D1-48D5-9F1D-C6EC718EF6B4}" destId="{4ABD5F2D-61A4-4156-869C-62A6A307E34D}" srcOrd="1" destOrd="0" parTransId="{55EAA8F0-826E-4418-8DA7-85A94580CEA6}" sibTransId="{D32E7205-BA41-4322-85DB-F68D336F0014}"/>
    <dgm:cxn modelId="{25B42486-B5A3-456F-B446-247471EEB5B8}" type="presOf" srcId="{A35B9CE7-3264-465B-83C3-2F515C19A8C0}" destId="{4DCC005E-D8B5-408E-BE96-0937EFF215B2}" srcOrd="0" destOrd="2" presId="urn:diagrams.loki3.com/BracketList"/>
    <dgm:cxn modelId="{067D2FC1-DCFA-4ACB-BFD2-9524A3E74B74}" type="presOf" srcId="{4ABD5F2D-61A4-4156-869C-62A6A307E34D}" destId="{4DCC005E-D8B5-408E-BE96-0937EFF215B2}" srcOrd="0" destOrd="1" presId="urn:diagrams.loki3.com/BracketList"/>
    <dgm:cxn modelId="{2B3C167A-5039-45B7-A73D-82AC65FA8A73}" type="presParOf" srcId="{9A67EE27-E576-449B-81E4-C3840BD92F8F}" destId="{0C5EB74B-EAE4-47FD-812D-8C37E0CD7FCE}" srcOrd="0" destOrd="0" presId="urn:diagrams.loki3.com/BracketList"/>
    <dgm:cxn modelId="{3878057C-5F8C-4D72-B7D2-F347C6A9A2F8}" type="presParOf" srcId="{0C5EB74B-EAE4-47FD-812D-8C37E0CD7FCE}" destId="{9D6D3956-EB0F-4CC2-BAE9-6BC9A70C3316}" srcOrd="0" destOrd="0" presId="urn:diagrams.loki3.com/BracketList"/>
    <dgm:cxn modelId="{2DB0BF23-A877-45A3-8C12-C490048A1928}" type="presParOf" srcId="{0C5EB74B-EAE4-47FD-812D-8C37E0CD7FCE}" destId="{CE87CF54-3E3E-4964-B3F5-866DBADB8B9C}" srcOrd="1" destOrd="0" presId="urn:diagrams.loki3.com/BracketList"/>
    <dgm:cxn modelId="{75E7B682-A0E3-46EA-8123-8F971D955647}" type="presParOf" srcId="{0C5EB74B-EAE4-47FD-812D-8C37E0CD7FCE}" destId="{0C058C85-B60F-4E9E-962C-AA6C5F20B462}" srcOrd="2" destOrd="0" presId="urn:diagrams.loki3.com/BracketList"/>
    <dgm:cxn modelId="{D7963FA9-496C-4D03-BC84-941D48353C90}" type="presParOf" srcId="{0C5EB74B-EAE4-47FD-812D-8C37E0CD7FCE}" destId="{4DCC005E-D8B5-408E-BE96-0937EFF215B2}"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623A0B-1673-4BA4-A370-FE2CEED223C2}" type="doc">
      <dgm:prSet loTypeId="urn:diagrams.loki3.com/BracketList" loCatId="list" qsTypeId="urn:microsoft.com/office/officeart/2005/8/quickstyle/simple1" qsCatId="simple" csTypeId="urn:microsoft.com/office/officeart/2005/8/colors/accent6_1" csCatId="accent6" phldr="1"/>
      <dgm:spPr/>
      <dgm:t>
        <a:bodyPr/>
        <a:lstStyle/>
        <a:p>
          <a:endParaRPr lang="en-US"/>
        </a:p>
      </dgm:t>
    </dgm:pt>
    <dgm:pt modelId="{9E9901D4-8939-44AB-AE52-A46D2FA2B036}">
      <dgm:prSet phldrT="[Text]" custT="1"/>
      <dgm:spPr/>
      <dgm:t>
        <a:bodyPr/>
        <a:lstStyle/>
        <a:p>
          <a:r>
            <a:rPr lang="en-US" sz="3200" b="1" dirty="0"/>
            <a:t>Provides an official record of complaints</a:t>
          </a:r>
        </a:p>
      </dgm:t>
    </dgm:pt>
    <dgm:pt modelId="{7AF7F65F-D137-4F7E-BFC7-99B5C5287E8C}" type="parTrans" cxnId="{E3153872-C394-46C2-B9EF-53A8F9DDD086}">
      <dgm:prSet/>
      <dgm:spPr/>
      <dgm:t>
        <a:bodyPr/>
        <a:lstStyle/>
        <a:p>
          <a:endParaRPr lang="en-US"/>
        </a:p>
      </dgm:t>
    </dgm:pt>
    <dgm:pt modelId="{99E988F0-7E3C-4742-A672-1D3C48C6DDF3}" type="sibTrans" cxnId="{E3153872-C394-46C2-B9EF-53A8F9DDD086}">
      <dgm:prSet/>
      <dgm:spPr/>
      <dgm:t>
        <a:bodyPr/>
        <a:lstStyle/>
        <a:p>
          <a:endParaRPr lang="en-US"/>
        </a:p>
      </dgm:t>
    </dgm:pt>
    <dgm:pt modelId="{2DDF0B63-2A13-4750-9D52-49B5EADF56BA}">
      <dgm:prSet phldrT="[Text]" custT="1"/>
      <dgm:spPr/>
      <dgm:t>
        <a:bodyPr/>
        <a:lstStyle/>
        <a:p>
          <a:r>
            <a:rPr lang="en-US" sz="3600" dirty="0"/>
            <a:t>Demonstrates violations of residents’ rights and facilities’ poor  practices. </a:t>
          </a:r>
        </a:p>
      </dgm:t>
    </dgm:pt>
    <dgm:pt modelId="{7A9B7339-4D3C-429B-A7D8-5D9C5C2231D9}" type="parTrans" cxnId="{F28506A6-401C-4B75-AF63-0BE40B1F6784}">
      <dgm:prSet/>
      <dgm:spPr/>
      <dgm:t>
        <a:bodyPr/>
        <a:lstStyle/>
        <a:p>
          <a:endParaRPr lang="en-US"/>
        </a:p>
      </dgm:t>
    </dgm:pt>
    <dgm:pt modelId="{84E915B1-46CF-4C4A-9DE5-FA2E877AAEBA}" type="sibTrans" cxnId="{F28506A6-401C-4B75-AF63-0BE40B1F6784}">
      <dgm:prSet/>
      <dgm:spPr/>
      <dgm:t>
        <a:bodyPr/>
        <a:lstStyle/>
        <a:p>
          <a:endParaRPr lang="en-US"/>
        </a:p>
      </dgm:t>
    </dgm:pt>
    <dgm:pt modelId="{3EF3C15D-E6B4-44B9-8969-BAC95E8E5278}">
      <dgm:prSet phldrT="[Text]" custT="1"/>
      <dgm:spPr/>
      <dgm:t>
        <a:bodyPr/>
        <a:lstStyle/>
        <a:p>
          <a:r>
            <a:rPr lang="en-US" sz="3600" dirty="0"/>
            <a:t>Tracks the complaint trends.</a:t>
          </a:r>
        </a:p>
      </dgm:t>
    </dgm:pt>
    <dgm:pt modelId="{FB38BD17-4EA9-4ADA-BDEA-95236BB50347}" type="parTrans" cxnId="{5FB1DB52-A05E-4C43-AD2A-CB4B5BA9FC3F}">
      <dgm:prSet/>
      <dgm:spPr/>
      <dgm:t>
        <a:bodyPr/>
        <a:lstStyle/>
        <a:p>
          <a:endParaRPr lang="en-US"/>
        </a:p>
      </dgm:t>
    </dgm:pt>
    <dgm:pt modelId="{E65C45BA-2906-4117-9E42-253F4235F4B8}" type="sibTrans" cxnId="{5FB1DB52-A05E-4C43-AD2A-CB4B5BA9FC3F}">
      <dgm:prSet/>
      <dgm:spPr/>
      <dgm:t>
        <a:bodyPr/>
        <a:lstStyle/>
        <a:p>
          <a:endParaRPr lang="en-US"/>
        </a:p>
      </dgm:t>
    </dgm:pt>
    <dgm:pt modelId="{A0A764C5-069D-4A8E-ABF7-7650B45A9734}">
      <dgm:prSet phldrT="[Text]" custT="1"/>
      <dgm:spPr/>
      <dgm:t>
        <a:bodyPr/>
        <a:lstStyle/>
        <a:p>
          <a:r>
            <a:rPr lang="en-US" sz="3600" dirty="0"/>
            <a:t>Helps bring about systems change creating better quality of life and/or quality of care for residents.</a:t>
          </a:r>
        </a:p>
      </dgm:t>
    </dgm:pt>
    <dgm:pt modelId="{E6D5AC6F-8D4C-495F-BB63-7274859E6261}" type="parTrans" cxnId="{56BBC8BF-E2B7-4AEF-969D-6162DBC6943D}">
      <dgm:prSet/>
      <dgm:spPr/>
    </dgm:pt>
    <dgm:pt modelId="{56B6C541-AAFF-456F-B4A4-BD77CF632103}" type="sibTrans" cxnId="{56BBC8BF-E2B7-4AEF-969D-6162DBC6943D}">
      <dgm:prSet/>
      <dgm:spPr/>
    </dgm:pt>
    <dgm:pt modelId="{4F3DC562-C4ED-44F7-B9ED-73AC9CBBFADA}" type="pres">
      <dgm:prSet presAssocID="{7D623A0B-1673-4BA4-A370-FE2CEED223C2}" presName="Name0" presStyleCnt="0">
        <dgm:presLayoutVars>
          <dgm:dir/>
          <dgm:animLvl val="lvl"/>
          <dgm:resizeHandles val="exact"/>
        </dgm:presLayoutVars>
      </dgm:prSet>
      <dgm:spPr/>
    </dgm:pt>
    <dgm:pt modelId="{03C368D2-37B0-47BB-97B7-4C3C9440B14C}" type="pres">
      <dgm:prSet presAssocID="{9E9901D4-8939-44AB-AE52-A46D2FA2B036}" presName="linNode" presStyleCnt="0"/>
      <dgm:spPr/>
    </dgm:pt>
    <dgm:pt modelId="{1DA3E6A5-2F8F-4674-B88C-5E83417A7EFE}" type="pres">
      <dgm:prSet presAssocID="{9E9901D4-8939-44AB-AE52-A46D2FA2B036}" presName="parTx" presStyleLbl="revTx" presStyleIdx="0" presStyleCnt="1">
        <dgm:presLayoutVars>
          <dgm:chMax val="1"/>
          <dgm:bulletEnabled val="1"/>
        </dgm:presLayoutVars>
      </dgm:prSet>
      <dgm:spPr/>
    </dgm:pt>
    <dgm:pt modelId="{7FB04B87-3834-49FE-A6B1-A95FC810CAFB}" type="pres">
      <dgm:prSet presAssocID="{9E9901D4-8939-44AB-AE52-A46D2FA2B036}" presName="bracket" presStyleLbl="parChTrans1D1" presStyleIdx="0" presStyleCnt="1"/>
      <dgm:spPr/>
    </dgm:pt>
    <dgm:pt modelId="{BF110147-C86A-4BBF-A4F0-C78C0B53C419}" type="pres">
      <dgm:prSet presAssocID="{9E9901D4-8939-44AB-AE52-A46D2FA2B036}" presName="spH" presStyleCnt="0"/>
      <dgm:spPr/>
    </dgm:pt>
    <dgm:pt modelId="{5751B71C-06DB-4A07-83AE-B3FD8A35C08C}" type="pres">
      <dgm:prSet presAssocID="{9E9901D4-8939-44AB-AE52-A46D2FA2B036}" presName="desTx" presStyleLbl="node1" presStyleIdx="0" presStyleCnt="1" custScaleY="112194">
        <dgm:presLayoutVars>
          <dgm:bulletEnabled val="1"/>
        </dgm:presLayoutVars>
      </dgm:prSet>
      <dgm:spPr/>
    </dgm:pt>
  </dgm:ptLst>
  <dgm:cxnLst>
    <dgm:cxn modelId="{B1E95046-B034-4221-8066-65F598C428D8}" type="presOf" srcId="{3EF3C15D-E6B4-44B9-8969-BAC95E8E5278}" destId="{5751B71C-06DB-4A07-83AE-B3FD8A35C08C}" srcOrd="0" destOrd="1" presId="urn:diagrams.loki3.com/BracketList"/>
    <dgm:cxn modelId="{E3153872-C394-46C2-B9EF-53A8F9DDD086}" srcId="{7D623A0B-1673-4BA4-A370-FE2CEED223C2}" destId="{9E9901D4-8939-44AB-AE52-A46D2FA2B036}" srcOrd="0" destOrd="0" parTransId="{7AF7F65F-D137-4F7E-BFC7-99B5C5287E8C}" sibTransId="{99E988F0-7E3C-4742-A672-1D3C48C6DDF3}"/>
    <dgm:cxn modelId="{5FB1DB52-A05E-4C43-AD2A-CB4B5BA9FC3F}" srcId="{9E9901D4-8939-44AB-AE52-A46D2FA2B036}" destId="{3EF3C15D-E6B4-44B9-8969-BAC95E8E5278}" srcOrd="1" destOrd="0" parTransId="{FB38BD17-4EA9-4ADA-BDEA-95236BB50347}" sibTransId="{E65C45BA-2906-4117-9E42-253F4235F4B8}"/>
    <dgm:cxn modelId="{2F8AE455-1E7B-4625-B656-FBFDB99BAE86}" type="presOf" srcId="{9E9901D4-8939-44AB-AE52-A46D2FA2B036}" destId="{1DA3E6A5-2F8F-4674-B88C-5E83417A7EFE}" srcOrd="0" destOrd="0" presId="urn:diagrams.loki3.com/BracketList"/>
    <dgm:cxn modelId="{4D589BA4-6A81-4762-A97A-D5A8C3D4DAB1}" type="presOf" srcId="{7D623A0B-1673-4BA4-A370-FE2CEED223C2}" destId="{4F3DC562-C4ED-44F7-B9ED-73AC9CBBFADA}" srcOrd="0" destOrd="0" presId="urn:diagrams.loki3.com/BracketList"/>
    <dgm:cxn modelId="{F28506A6-401C-4B75-AF63-0BE40B1F6784}" srcId="{9E9901D4-8939-44AB-AE52-A46D2FA2B036}" destId="{2DDF0B63-2A13-4750-9D52-49B5EADF56BA}" srcOrd="0" destOrd="0" parTransId="{7A9B7339-4D3C-429B-A7D8-5D9C5C2231D9}" sibTransId="{84E915B1-46CF-4C4A-9DE5-FA2E877AAEBA}"/>
    <dgm:cxn modelId="{56BBC8BF-E2B7-4AEF-969D-6162DBC6943D}" srcId="{9E9901D4-8939-44AB-AE52-A46D2FA2B036}" destId="{A0A764C5-069D-4A8E-ABF7-7650B45A9734}" srcOrd="2" destOrd="0" parTransId="{E6D5AC6F-8D4C-495F-BB63-7274859E6261}" sibTransId="{56B6C541-AAFF-456F-B4A4-BD77CF632103}"/>
    <dgm:cxn modelId="{A0D0CCEF-6610-4AAA-ACF0-975EBD49BA7E}" type="presOf" srcId="{A0A764C5-069D-4A8E-ABF7-7650B45A9734}" destId="{5751B71C-06DB-4A07-83AE-B3FD8A35C08C}" srcOrd="0" destOrd="2" presId="urn:diagrams.loki3.com/BracketList"/>
    <dgm:cxn modelId="{CE583DF6-8575-442D-AB5C-D9C29D8CF768}" type="presOf" srcId="{2DDF0B63-2A13-4750-9D52-49B5EADF56BA}" destId="{5751B71C-06DB-4A07-83AE-B3FD8A35C08C}" srcOrd="0" destOrd="0" presId="urn:diagrams.loki3.com/BracketList"/>
    <dgm:cxn modelId="{B41C152B-514E-4394-A8DA-FAD92D5E5BD2}" type="presParOf" srcId="{4F3DC562-C4ED-44F7-B9ED-73AC9CBBFADA}" destId="{03C368D2-37B0-47BB-97B7-4C3C9440B14C}" srcOrd="0" destOrd="0" presId="urn:diagrams.loki3.com/BracketList"/>
    <dgm:cxn modelId="{5B25CD0B-CF38-4823-8F5C-D54A3B290DAC}" type="presParOf" srcId="{03C368D2-37B0-47BB-97B7-4C3C9440B14C}" destId="{1DA3E6A5-2F8F-4674-B88C-5E83417A7EFE}" srcOrd="0" destOrd="0" presId="urn:diagrams.loki3.com/BracketList"/>
    <dgm:cxn modelId="{0A615A3A-8B04-4C12-A030-1D98FEB7889F}" type="presParOf" srcId="{03C368D2-37B0-47BB-97B7-4C3C9440B14C}" destId="{7FB04B87-3834-49FE-A6B1-A95FC810CAFB}" srcOrd="1" destOrd="0" presId="urn:diagrams.loki3.com/BracketList"/>
    <dgm:cxn modelId="{F809BCDE-6339-46CF-AC2C-DD5530F02CB8}" type="presParOf" srcId="{03C368D2-37B0-47BB-97B7-4C3C9440B14C}" destId="{BF110147-C86A-4BBF-A4F0-C78C0B53C419}" srcOrd="2" destOrd="0" presId="urn:diagrams.loki3.com/BracketList"/>
    <dgm:cxn modelId="{4ABF27E2-247C-443A-8319-EFC332EFA157}" type="presParOf" srcId="{03C368D2-37B0-47BB-97B7-4C3C9440B14C}" destId="{5751B71C-06DB-4A07-83AE-B3FD8A35C08C}"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63293-4F71-4C5C-BDAC-04A5F78D2164}">
      <dsp:nvSpPr>
        <dsp:cNvPr id="0" name=""/>
        <dsp:cNvSpPr/>
      </dsp:nvSpPr>
      <dsp:spPr>
        <a:xfrm>
          <a:off x="0" y="1518128"/>
          <a:ext cx="10515600" cy="327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69EC77-069F-4F01-85EA-6980772EC519}">
      <dsp:nvSpPr>
        <dsp:cNvPr id="0" name=""/>
        <dsp:cNvSpPr/>
      </dsp:nvSpPr>
      <dsp:spPr>
        <a:xfrm>
          <a:off x="525780" y="1326249"/>
          <a:ext cx="7360920" cy="3837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dirty="0"/>
            <a:t>The Office must have access at all times.</a:t>
          </a:r>
        </a:p>
      </dsp:txBody>
      <dsp:txXfrm>
        <a:off x="544514" y="1344983"/>
        <a:ext cx="7323452" cy="346292"/>
      </dsp:txXfrm>
    </dsp:sp>
    <dsp:sp modelId="{C674D567-18A6-4EE4-BFE3-D8FB8BAA45FA}">
      <dsp:nvSpPr>
        <dsp:cNvPr id="0" name=""/>
        <dsp:cNvSpPr/>
      </dsp:nvSpPr>
      <dsp:spPr>
        <a:xfrm>
          <a:off x="0" y="2107809"/>
          <a:ext cx="10515600" cy="327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7C0D07-B945-4E06-93F8-66C6C7A9FE9C}">
      <dsp:nvSpPr>
        <dsp:cNvPr id="0" name=""/>
        <dsp:cNvSpPr/>
      </dsp:nvSpPr>
      <dsp:spPr>
        <a:xfrm>
          <a:off x="525780" y="1915929"/>
          <a:ext cx="7360920" cy="3837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dirty="0"/>
            <a:t>You must follow state and federal requirements </a:t>
          </a:r>
          <a:r>
            <a:rPr lang="en-US" sz="1300" kern="1200" dirty="0">
              <a:solidFill>
                <a:srgbClr val="002060"/>
              </a:solidFill>
            </a:rPr>
            <a:t>regarding disclosure</a:t>
          </a:r>
          <a:r>
            <a:rPr lang="en-US" sz="1300" kern="1200" dirty="0"/>
            <a:t>.</a:t>
          </a:r>
        </a:p>
      </dsp:txBody>
      <dsp:txXfrm>
        <a:off x="544514" y="1934663"/>
        <a:ext cx="7323452" cy="346292"/>
      </dsp:txXfrm>
    </dsp:sp>
    <dsp:sp modelId="{D8126A16-7BDC-4A66-8B78-65989162327D}">
      <dsp:nvSpPr>
        <dsp:cNvPr id="0" name=""/>
        <dsp:cNvSpPr/>
      </dsp:nvSpPr>
      <dsp:spPr>
        <a:xfrm>
          <a:off x="0" y="2697489"/>
          <a:ext cx="10515600" cy="327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DF467F-B06E-437F-99CE-DFDED7C0F9C5}">
      <dsp:nvSpPr>
        <dsp:cNvPr id="0" name=""/>
        <dsp:cNvSpPr/>
      </dsp:nvSpPr>
      <dsp:spPr>
        <a:xfrm>
          <a:off x="525780" y="2505609"/>
          <a:ext cx="7360920" cy="3837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pPr>
          <a:r>
            <a:rPr lang="en-US" sz="1300" kern="1200" dirty="0"/>
            <a:t>You must follow program policies and procedures for confidentiality and disclosure.</a:t>
          </a:r>
        </a:p>
      </dsp:txBody>
      <dsp:txXfrm>
        <a:off x="544514" y="2524343"/>
        <a:ext cx="7323452" cy="3462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FF5ED-0A59-458C-917E-1D92BB0C9872}">
      <dsp:nvSpPr>
        <dsp:cNvPr id="0" name=""/>
        <dsp:cNvSpPr/>
      </dsp:nvSpPr>
      <dsp:spPr>
        <a:xfrm>
          <a:off x="5893" y="0"/>
          <a:ext cx="2068115" cy="3201988"/>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Who</a:t>
          </a:r>
        </a:p>
      </dsp:txBody>
      <dsp:txXfrm>
        <a:off x="5893" y="0"/>
        <a:ext cx="2068115" cy="960596"/>
      </dsp:txXfrm>
    </dsp:sp>
    <dsp:sp modelId="{52AB9A1C-3884-40FB-844F-0F2A976F8B76}">
      <dsp:nvSpPr>
        <dsp:cNvPr id="0" name=""/>
        <dsp:cNvSpPr/>
      </dsp:nvSpPr>
      <dsp:spPr>
        <a:xfrm>
          <a:off x="212705" y="960870"/>
          <a:ext cx="1654492" cy="62906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Names</a:t>
          </a:r>
        </a:p>
      </dsp:txBody>
      <dsp:txXfrm>
        <a:off x="231130" y="979295"/>
        <a:ext cx="1617642" cy="592212"/>
      </dsp:txXfrm>
    </dsp:sp>
    <dsp:sp modelId="{85F5C32A-A1A5-4FD1-9817-261A74757B45}">
      <dsp:nvSpPr>
        <dsp:cNvPr id="0" name=""/>
        <dsp:cNvSpPr/>
      </dsp:nvSpPr>
      <dsp:spPr>
        <a:xfrm>
          <a:off x="212705" y="1686711"/>
          <a:ext cx="1654492" cy="62906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Titles</a:t>
          </a:r>
        </a:p>
      </dsp:txBody>
      <dsp:txXfrm>
        <a:off x="231130" y="1705136"/>
        <a:ext cx="1617642" cy="592212"/>
      </dsp:txXfrm>
    </dsp:sp>
    <dsp:sp modelId="{C3128570-3680-48D8-8867-FD6BF0D55DD2}">
      <dsp:nvSpPr>
        <dsp:cNvPr id="0" name=""/>
        <dsp:cNvSpPr/>
      </dsp:nvSpPr>
      <dsp:spPr>
        <a:xfrm>
          <a:off x="212705" y="2412552"/>
          <a:ext cx="1654492" cy="62906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Relationship to resident</a:t>
          </a:r>
        </a:p>
      </dsp:txBody>
      <dsp:txXfrm>
        <a:off x="231130" y="2430977"/>
        <a:ext cx="1617642" cy="592212"/>
      </dsp:txXfrm>
    </dsp:sp>
    <dsp:sp modelId="{ABA502E3-AD0F-4A70-8943-D9C2DCB1169B}">
      <dsp:nvSpPr>
        <dsp:cNvPr id="0" name=""/>
        <dsp:cNvSpPr/>
      </dsp:nvSpPr>
      <dsp:spPr>
        <a:xfrm>
          <a:off x="2229117" y="0"/>
          <a:ext cx="2068115" cy="3201988"/>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What</a:t>
          </a:r>
        </a:p>
      </dsp:txBody>
      <dsp:txXfrm>
        <a:off x="2229117" y="0"/>
        <a:ext cx="2068115" cy="960596"/>
      </dsp:txXfrm>
    </dsp:sp>
    <dsp:sp modelId="{4117FC20-EB51-4D7A-9F83-58D014C2B2B5}">
      <dsp:nvSpPr>
        <dsp:cNvPr id="0" name=""/>
        <dsp:cNvSpPr/>
      </dsp:nvSpPr>
      <dsp:spPr>
        <a:xfrm>
          <a:off x="2435929" y="961534"/>
          <a:ext cx="1654492" cy="96544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The complaint</a:t>
          </a:r>
        </a:p>
      </dsp:txBody>
      <dsp:txXfrm>
        <a:off x="2464206" y="989811"/>
        <a:ext cx="1597938" cy="908889"/>
      </dsp:txXfrm>
    </dsp:sp>
    <dsp:sp modelId="{0A3F10FF-0631-46D6-95CA-18AB0F872F19}">
      <dsp:nvSpPr>
        <dsp:cNvPr id="0" name=""/>
        <dsp:cNvSpPr/>
      </dsp:nvSpPr>
      <dsp:spPr>
        <a:xfrm>
          <a:off x="2435929" y="2075507"/>
          <a:ext cx="1654492" cy="96544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Information obtained</a:t>
          </a:r>
        </a:p>
      </dsp:txBody>
      <dsp:txXfrm>
        <a:off x="2464206" y="2103784"/>
        <a:ext cx="1597938" cy="908889"/>
      </dsp:txXfrm>
    </dsp:sp>
    <dsp:sp modelId="{C4C0E746-9AE0-4545-931C-3A4B0748830A}">
      <dsp:nvSpPr>
        <dsp:cNvPr id="0" name=""/>
        <dsp:cNvSpPr/>
      </dsp:nvSpPr>
      <dsp:spPr>
        <a:xfrm>
          <a:off x="4452342" y="0"/>
          <a:ext cx="2068115" cy="3201988"/>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Where</a:t>
          </a:r>
        </a:p>
      </dsp:txBody>
      <dsp:txXfrm>
        <a:off x="4452342" y="0"/>
        <a:ext cx="2068115" cy="960596"/>
      </dsp:txXfrm>
    </dsp:sp>
    <dsp:sp modelId="{B990E132-0010-443E-A036-3CCE7B33E865}">
      <dsp:nvSpPr>
        <dsp:cNvPr id="0" name=""/>
        <dsp:cNvSpPr/>
      </dsp:nvSpPr>
      <dsp:spPr>
        <a:xfrm>
          <a:off x="4659153" y="960596"/>
          <a:ext cx="1654492" cy="208129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Location of the occurrence(s)</a:t>
          </a:r>
        </a:p>
      </dsp:txBody>
      <dsp:txXfrm>
        <a:off x="4707611" y="1009054"/>
        <a:ext cx="1557576" cy="1984376"/>
      </dsp:txXfrm>
    </dsp:sp>
    <dsp:sp modelId="{B3F617CA-3221-4185-A9A1-23B2EAAB8414}">
      <dsp:nvSpPr>
        <dsp:cNvPr id="0" name=""/>
        <dsp:cNvSpPr/>
      </dsp:nvSpPr>
      <dsp:spPr>
        <a:xfrm>
          <a:off x="6675566" y="0"/>
          <a:ext cx="2068115" cy="3201988"/>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When</a:t>
          </a:r>
        </a:p>
      </dsp:txBody>
      <dsp:txXfrm>
        <a:off x="6675566" y="0"/>
        <a:ext cx="2068115" cy="960596"/>
      </dsp:txXfrm>
    </dsp:sp>
    <dsp:sp modelId="{00F8C3E1-FD26-4290-A6EC-998BF11057FE}">
      <dsp:nvSpPr>
        <dsp:cNvPr id="0" name=""/>
        <dsp:cNvSpPr/>
      </dsp:nvSpPr>
      <dsp:spPr>
        <a:xfrm>
          <a:off x="6882378" y="961534"/>
          <a:ext cx="1654492" cy="96544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Dates</a:t>
          </a:r>
        </a:p>
      </dsp:txBody>
      <dsp:txXfrm>
        <a:off x="6910655" y="989811"/>
        <a:ext cx="1597938" cy="908889"/>
      </dsp:txXfrm>
    </dsp:sp>
    <dsp:sp modelId="{755EEF06-632E-445E-8946-129A801A4E16}">
      <dsp:nvSpPr>
        <dsp:cNvPr id="0" name=""/>
        <dsp:cNvSpPr/>
      </dsp:nvSpPr>
      <dsp:spPr>
        <a:xfrm>
          <a:off x="6882378" y="2075507"/>
          <a:ext cx="1654492" cy="96544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Times</a:t>
          </a:r>
        </a:p>
      </dsp:txBody>
      <dsp:txXfrm>
        <a:off x="6910655" y="2103784"/>
        <a:ext cx="1597938" cy="908889"/>
      </dsp:txXfrm>
    </dsp:sp>
    <dsp:sp modelId="{3BCA1D3B-CDD8-4C66-BE35-E2E561E5C445}">
      <dsp:nvSpPr>
        <dsp:cNvPr id="0" name=""/>
        <dsp:cNvSpPr/>
      </dsp:nvSpPr>
      <dsp:spPr>
        <a:xfrm>
          <a:off x="8898790" y="0"/>
          <a:ext cx="2068115" cy="3201988"/>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Why</a:t>
          </a:r>
        </a:p>
      </dsp:txBody>
      <dsp:txXfrm>
        <a:off x="8898790" y="0"/>
        <a:ext cx="2068115" cy="960596"/>
      </dsp:txXfrm>
    </dsp:sp>
    <dsp:sp modelId="{C8FF9A08-39D3-4F27-811E-B3890519CE61}">
      <dsp:nvSpPr>
        <dsp:cNvPr id="0" name=""/>
        <dsp:cNvSpPr/>
      </dsp:nvSpPr>
      <dsp:spPr>
        <a:xfrm>
          <a:off x="9105602" y="960596"/>
          <a:ext cx="1654492" cy="208129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Root cause</a:t>
          </a:r>
        </a:p>
      </dsp:txBody>
      <dsp:txXfrm>
        <a:off x="9154060" y="1009054"/>
        <a:ext cx="1557576" cy="198437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6DF3C-9F47-4922-AEA6-F5FD569DEC31}">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CEADB9-63D2-44EE-AFD4-EB38BA3D194A}">
      <dsp:nvSpPr>
        <dsp:cNvPr id="0" name=""/>
        <dsp:cNvSpPr/>
      </dsp:nvSpPr>
      <dsp:spPr>
        <a:xfrm>
          <a:off x="604289" y="435133"/>
          <a:ext cx="9851585" cy="87026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Writing unnecessary information</a:t>
          </a:r>
        </a:p>
      </dsp:txBody>
      <dsp:txXfrm>
        <a:off x="604289" y="435133"/>
        <a:ext cx="9851585" cy="870267"/>
      </dsp:txXfrm>
    </dsp:sp>
    <dsp:sp modelId="{D8269CC8-E7E3-4064-9F3C-171554C18583}">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485597-A753-4B40-A475-25F8E130E08B}">
      <dsp:nvSpPr>
        <dsp:cNvPr id="0" name=""/>
        <dsp:cNvSpPr/>
      </dsp:nvSpPr>
      <dsp:spPr>
        <a:xfrm>
          <a:off x="920631" y="1740535"/>
          <a:ext cx="9535243" cy="87026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Leaving out essential information</a:t>
          </a:r>
        </a:p>
      </dsp:txBody>
      <dsp:txXfrm>
        <a:off x="920631" y="1740535"/>
        <a:ext cx="9535243" cy="870267"/>
      </dsp:txXfrm>
    </dsp:sp>
    <dsp:sp modelId="{F4114483-A7E1-45BC-92CA-A9984DF81F04}">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F85BA3-768B-4136-B63C-68464987E24F}">
      <dsp:nvSpPr>
        <dsp:cNvPr id="0" name=""/>
        <dsp:cNvSpPr/>
      </dsp:nvSpPr>
      <dsp:spPr>
        <a:xfrm>
          <a:off x="604289" y="3045936"/>
          <a:ext cx="9851585" cy="87026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106680" rIns="106680" bIns="106680" numCol="1" spcCol="1270" anchor="ctr" anchorCtr="0">
          <a:noAutofit/>
        </a:bodyPr>
        <a:lstStyle/>
        <a:p>
          <a:pPr marL="0" lvl="0" indent="0" algn="l" defTabSz="1866900">
            <a:lnSpc>
              <a:spcPct val="90000"/>
            </a:lnSpc>
            <a:spcBef>
              <a:spcPct val="0"/>
            </a:spcBef>
            <a:spcAft>
              <a:spcPct val="35000"/>
            </a:spcAft>
            <a:buNone/>
          </a:pPr>
          <a:r>
            <a:rPr lang="en-US" sz="4200" kern="1200" dirty="0"/>
            <a:t>Using unclear or confusing language</a:t>
          </a:r>
        </a:p>
      </dsp:txBody>
      <dsp:txXfrm>
        <a:off x="604289" y="3045936"/>
        <a:ext cx="9851585" cy="870267"/>
      </dsp:txXfrm>
    </dsp:sp>
    <dsp:sp modelId="{A8C0449C-A0F3-4F25-8570-DE6870F5C390}">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8A336A-6197-42BB-BA5F-F78CE4EC13A1}">
      <dsp:nvSpPr>
        <dsp:cNvPr id="0" name=""/>
        <dsp:cNvSpPr/>
      </dsp:nvSpPr>
      <dsp:spPr>
        <a:xfrm>
          <a:off x="3514344" y="290649"/>
          <a:ext cx="3931920" cy="1365504"/>
        </a:xfrm>
        <a:prstGeom prst="ellipse">
          <a:avLst/>
        </a:prstGeom>
        <a:solidFill>
          <a:srgbClr val="4F81BD">
            <a:tint val="50000"/>
            <a:alpha val="40000"/>
            <a:hueOff val="0"/>
            <a:satOff val="0"/>
            <a:lumOff val="0"/>
            <a:alphaOff val="0"/>
          </a:srgbClr>
        </a:solidFill>
        <a:ln>
          <a:noFill/>
        </a:ln>
        <a:effectLst/>
        <a:sp3d z="-152400" prstMaterial="matte"/>
      </dsp:spPr>
      <dsp:style>
        <a:lnRef idx="0">
          <a:scrgbClr r="0" g="0" b="0"/>
        </a:lnRef>
        <a:fillRef idx="1">
          <a:scrgbClr r="0" g="0" b="0"/>
        </a:fillRef>
        <a:effectRef idx="0">
          <a:scrgbClr r="0" g="0" b="0"/>
        </a:effectRef>
        <a:fontRef idx="minor"/>
      </dsp:style>
    </dsp:sp>
    <dsp:sp modelId="{8ACD89AA-8C03-463A-9260-20E14CA8FEA9}">
      <dsp:nvSpPr>
        <dsp:cNvPr id="0" name=""/>
        <dsp:cNvSpPr/>
      </dsp:nvSpPr>
      <dsp:spPr>
        <a:xfrm>
          <a:off x="5105400" y="3634305"/>
          <a:ext cx="762000" cy="487680"/>
        </a:xfrm>
        <a:prstGeom prst="downArrow">
          <a:avLst/>
        </a:prstGeom>
        <a:solidFill>
          <a:srgbClr val="C0504D">
            <a:tint val="4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sp>
    <dsp:sp modelId="{0F1B8442-D278-4115-AD0B-BD462566D3F8}">
      <dsp:nvSpPr>
        <dsp:cNvPr id="0" name=""/>
        <dsp:cNvSpPr/>
      </dsp:nvSpPr>
      <dsp:spPr>
        <a:xfrm>
          <a:off x="3657600" y="4024449"/>
          <a:ext cx="3657600" cy="91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endParaRPr lang="en-US" sz="3200" kern="1200" dirty="0">
            <a:solidFill>
              <a:sysClr val="windowText" lastClr="000000">
                <a:hueOff val="0"/>
                <a:satOff val="0"/>
                <a:lumOff val="0"/>
                <a:alphaOff val="0"/>
              </a:sysClr>
            </a:solidFill>
            <a:latin typeface="Calibri"/>
            <a:ea typeface="+mn-ea"/>
            <a:cs typeface="+mn-cs"/>
          </a:endParaRPr>
        </a:p>
      </dsp:txBody>
      <dsp:txXfrm>
        <a:off x="3657600" y="4024449"/>
        <a:ext cx="3657600" cy="914400"/>
      </dsp:txXfrm>
    </dsp:sp>
    <dsp:sp modelId="{AAEC0B51-81D2-414F-989F-82BB0524740E}">
      <dsp:nvSpPr>
        <dsp:cNvPr id="0" name=""/>
        <dsp:cNvSpPr/>
      </dsp:nvSpPr>
      <dsp:spPr>
        <a:xfrm>
          <a:off x="4904443" y="1828795"/>
          <a:ext cx="1650844" cy="1700125"/>
        </a:xfrm>
        <a:prstGeom prst="ellipse">
          <a:avLst/>
        </a:prstGeom>
        <a:gradFill rotWithShape="0">
          <a:gsLst>
            <a:gs pos="0">
              <a:srgbClr val="C0504D">
                <a:hueOff val="0"/>
                <a:satOff val="0"/>
                <a:lumOff val="0"/>
                <a:alphaOff val="0"/>
                <a:tint val="100000"/>
                <a:shade val="100000"/>
                <a:satMod val="130000"/>
              </a:srgbClr>
            </a:gs>
            <a:gs pos="100000">
              <a:srgbClr val="C0504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latin typeface="Calibri"/>
              <a:ea typeface="+mn-ea"/>
              <a:cs typeface="+mn-cs"/>
            </a:rPr>
            <a:t>Program Information</a:t>
          </a:r>
        </a:p>
      </dsp:txBody>
      <dsp:txXfrm>
        <a:off x="5146204" y="2077773"/>
        <a:ext cx="1167322" cy="1202169"/>
      </dsp:txXfrm>
    </dsp:sp>
    <dsp:sp modelId="{7E82774F-7700-42F0-895F-BFDFB882AAD6}">
      <dsp:nvSpPr>
        <dsp:cNvPr id="0" name=""/>
        <dsp:cNvSpPr/>
      </dsp:nvSpPr>
      <dsp:spPr>
        <a:xfrm>
          <a:off x="3352799" y="508003"/>
          <a:ext cx="2262385" cy="2149228"/>
        </a:xfrm>
        <a:prstGeom prst="ellipse">
          <a:avLst/>
        </a:prstGeom>
        <a:gradFill rotWithShape="0">
          <a:gsLst>
            <a:gs pos="0">
              <a:srgbClr val="9BBB59">
                <a:hueOff val="0"/>
                <a:satOff val="0"/>
                <a:lumOff val="0"/>
                <a:alphaOff val="0"/>
                <a:tint val="100000"/>
                <a:shade val="100000"/>
                <a:satMod val="130000"/>
              </a:srgbClr>
            </a:gs>
            <a:gs pos="100000">
              <a:srgbClr val="9BBB59">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latin typeface="Calibri"/>
              <a:ea typeface="+mn-ea"/>
              <a:cs typeface="+mn-cs"/>
            </a:rPr>
            <a:t>Case/Complaint  Information</a:t>
          </a:r>
        </a:p>
      </dsp:txBody>
      <dsp:txXfrm>
        <a:off x="3684118" y="822750"/>
        <a:ext cx="1599747" cy="1519734"/>
      </dsp:txXfrm>
    </dsp:sp>
    <dsp:sp modelId="{C16468D6-4D75-44BC-AC79-87FD2C086ACB}">
      <dsp:nvSpPr>
        <dsp:cNvPr id="0" name=""/>
        <dsp:cNvSpPr/>
      </dsp:nvSpPr>
      <dsp:spPr>
        <a:xfrm>
          <a:off x="5322193" y="159407"/>
          <a:ext cx="2156511" cy="1922132"/>
        </a:xfrm>
        <a:prstGeom prst="ellipse">
          <a:avLst/>
        </a:prstGeom>
        <a:gradFill rotWithShape="0">
          <a:gsLst>
            <a:gs pos="0">
              <a:srgbClr val="8064A2">
                <a:hueOff val="0"/>
                <a:satOff val="0"/>
                <a:lumOff val="0"/>
                <a:alphaOff val="0"/>
                <a:tint val="100000"/>
                <a:shade val="100000"/>
                <a:satMod val="130000"/>
              </a:srgbClr>
            </a:gs>
            <a:gs pos="100000">
              <a:srgbClr val="8064A2">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0000"/>
              </a:solidFill>
              <a:latin typeface="Calibri"/>
              <a:ea typeface="+mn-ea"/>
              <a:cs typeface="+mn-cs"/>
            </a:rPr>
            <a:t>Program Activities</a:t>
          </a:r>
        </a:p>
      </dsp:txBody>
      <dsp:txXfrm>
        <a:off x="5638007" y="440897"/>
        <a:ext cx="1524883" cy="1359152"/>
      </dsp:txXfrm>
    </dsp:sp>
    <dsp:sp modelId="{500A0EA2-895B-4567-B009-D953FFDF4F6C}">
      <dsp:nvSpPr>
        <dsp:cNvPr id="0" name=""/>
        <dsp:cNvSpPr/>
      </dsp:nvSpPr>
      <dsp:spPr>
        <a:xfrm>
          <a:off x="2650760" y="203574"/>
          <a:ext cx="5911693" cy="3783879"/>
        </a:xfrm>
        <a:prstGeom prst="funnel">
          <a:avLst/>
        </a:prstGeom>
        <a:solidFill>
          <a:sysClr val="window" lastClr="FFFFFF">
            <a:alpha val="40000"/>
            <a:hueOff val="0"/>
            <a:satOff val="0"/>
            <a:lumOff val="0"/>
            <a:alphaOff val="0"/>
          </a:sysClr>
        </a:solidFill>
        <a:ln w="9525" cap="flat" cmpd="sng" algn="ctr">
          <a:solidFill>
            <a:srgbClr val="4F81BD">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D7F65-131F-428D-BBBF-C6450369DC0B}">
      <dsp:nvSpPr>
        <dsp:cNvPr id="0" name=""/>
        <dsp:cNvSpPr/>
      </dsp:nvSpPr>
      <dsp:spPr>
        <a:xfrm>
          <a:off x="0" y="0"/>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F2B658-6135-49F2-9312-3D9FE402DE94}">
      <dsp:nvSpPr>
        <dsp:cNvPr id="0" name=""/>
        <dsp:cNvSpPr/>
      </dsp:nvSpPr>
      <dsp:spPr>
        <a:xfrm>
          <a:off x="0" y="0"/>
          <a:ext cx="10972800" cy="1485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243840" rIns="243840" bIns="243840" numCol="1" spcCol="1270" anchor="t" anchorCtr="0">
          <a:noAutofit/>
        </a:bodyPr>
        <a:lstStyle/>
        <a:p>
          <a:pPr marL="0" lvl="0" indent="0" algn="l" defTabSz="2844800">
            <a:lnSpc>
              <a:spcPct val="90000"/>
            </a:lnSpc>
            <a:spcBef>
              <a:spcPct val="0"/>
            </a:spcBef>
            <a:spcAft>
              <a:spcPct val="35000"/>
            </a:spcAft>
            <a:buNone/>
          </a:pPr>
          <a:r>
            <a:rPr lang="en-US" sz="6400" kern="1200" dirty="0"/>
            <a:t>Complaint</a:t>
          </a:r>
        </a:p>
      </dsp:txBody>
      <dsp:txXfrm>
        <a:off x="0" y="0"/>
        <a:ext cx="10972800" cy="1485242"/>
      </dsp:txXfrm>
    </dsp:sp>
    <dsp:sp modelId="{DCBB78B3-42C5-43FB-BEA7-B02D7D2D3FE9}">
      <dsp:nvSpPr>
        <dsp:cNvPr id="0" name=""/>
        <dsp:cNvSpPr/>
      </dsp:nvSpPr>
      <dsp:spPr>
        <a:xfrm>
          <a:off x="0" y="1485242"/>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19518E-6ADB-4091-A405-5038302559A3}">
      <dsp:nvSpPr>
        <dsp:cNvPr id="0" name=""/>
        <dsp:cNvSpPr/>
      </dsp:nvSpPr>
      <dsp:spPr>
        <a:xfrm>
          <a:off x="0" y="1485242"/>
          <a:ext cx="10972800" cy="1485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243840" rIns="243840" bIns="243840" numCol="1" spcCol="1270" anchor="t" anchorCtr="0">
          <a:noAutofit/>
        </a:bodyPr>
        <a:lstStyle/>
        <a:p>
          <a:pPr marL="0" lvl="0" indent="0" algn="l" defTabSz="2844800">
            <a:lnSpc>
              <a:spcPct val="90000"/>
            </a:lnSpc>
            <a:spcBef>
              <a:spcPct val="0"/>
            </a:spcBef>
            <a:spcAft>
              <a:spcPct val="35000"/>
            </a:spcAft>
            <a:buNone/>
          </a:pPr>
          <a:r>
            <a:rPr lang="en-US" sz="6400" kern="1200" dirty="0"/>
            <a:t>Complainant</a:t>
          </a:r>
        </a:p>
      </dsp:txBody>
      <dsp:txXfrm>
        <a:off x="0" y="1485242"/>
        <a:ext cx="10972800" cy="1485242"/>
      </dsp:txXfrm>
    </dsp:sp>
    <dsp:sp modelId="{BA30C1A8-23B4-47F0-A0EC-F8732C83B66D}">
      <dsp:nvSpPr>
        <dsp:cNvPr id="0" name=""/>
        <dsp:cNvSpPr/>
      </dsp:nvSpPr>
      <dsp:spPr>
        <a:xfrm>
          <a:off x="0" y="2970485"/>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94B847-8BB6-41DB-AE98-294C4D849A38}">
      <dsp:nvSpPr>
        <dsp:cNvPr id="0" name=""/>
        <dsp:cNvSpPr/>
      </dsp:nvSpPr>
      <dsp:spPr>
        <a:xfrm>
          <a:off x="0" y="2970485"/>
          <a:ext cx="10972800" cy="1485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243840" rIns="243840" bIns="243840" numCol="1" spcCol="1270" anchor="t" anchorCtr="0">
          <a:noAutofit/>
        </a:bodyPr>
        <a:lstStyle/>
        <a:p>
          <a:pPr marL="0" lvl="0" indent="0" algn="l" defTabSz="2844800">
            <a:lnSpc>
              <a:spcPct val="90000"/>
            </a:lnSpc>
            <a:spcBef>
              <a:spcPct val="0"/>
            </a:spcBef>
            <a:spcAft>
              <a:spcPct val="35000"/>
            </a:spcAft>
            <a:buNone/>
          </a:pPr>
          <a:r>
            <a:rPr lang="en-US" sz="6400" kern="1200" dirty="0"/>
            <a:t>Complaint Code</a:t>
          </a:r>
        </a:p>
      </dsp:txBody>
      <dsp:txXfrm>
        <a:off x="0" y="2970485"/>
        <a:ext cx="10972800" cy="1485242"/>
      </dsp:txXfrm>
    </dsp:sp>
    <dsp:sp modelId="{2EC7054A-8AA2-418D-BABB-02D4DE195AE6}">
      <dsp:nvSpPr>
        <dsp:cNvPr id="0" name=""/>
        <dsp:cNvSpPr/>
      </dsp:nvSpPr>
      <dsp:spPr>
        <a:xfrm>
          <a:off x="0" y="4455728"/>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17EDEA-C91D-4EAC-A44D-6B0A1D8084B0}">
      <dsp:nvSpPr>
        <dsp:cNvPr id="0" name=""/>
        <dsp:cNvSpPr/>
      </dsp:nvSpPr>
      <dsp:spPr>
        <a:xfrm>
          <a:off x="0" y="4455729"/>
          <a:ext cx="10972800" cy="1485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243840" rIns="243840" bIns="243840" numCol="1" spcCol="1270" anchor="t" anchorCtr="0">
          <a:noAutofit/>
        </a:bodyPr>
        <a:lstStyle/>
        <a:p>
          <a:pPr marL="0" lvl="0" indent="0" algn="l" defTabSz="2844800">
            <a:lnSpc>
              <a:spcPct val="90000"/>
            </a:lnSpc>
            <a:spcBef>
              <a:spcPct val="0"/>
            </a:spcBef>
            <a:spcAft>
              <a:spcPct val="35000"/>
            </a:spcAft>
            <a:buNone/>
          </a:pPr>
          <a:r>
            <a:rPr lang="en-US" sz="6400" kern="1200" dirty="0"/>
            <a:t>Setting</a:t>
          </a:r>
        </a:p>
      </dsp:txBody>
      <dsp:txXfrm>
        <a:off x="0" y="4455729"/>
        <a:ext cx="10972800" cy="14852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354BC-28AF-4A7C-A8D9-4A6FB2F6AB1D}">
      <dsp:nvSpPr>
        <dsp:cNvPr id="0" name=""/>
        <dsp:cNvSpPr/>
      </dsp:nvSpPr>
      <dsp:spPr>
        <a:xfrm>
          <a:off x="0" y="2900"/>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EBDA2B-F639-4D9F-A84C-3888E6462644}">
      <dsp:nvSpPr>
        <dsp:cNvPr id="0" name=""/>
        <dsp:cNvSpPr/>
      </dsp:nvSpPr>
      <dsp:spPr>
        <a:xfrm>
          <a:off x="0" y="2900"/>
          <a:ext cx="10972800" cy="1978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dirty="0"/>
            <a:t>Verification</a:t>
          </a:r>
        </a:p>
      </dsp:txBody>
      <dsp:txXfrm>
        <a:off x="0" y="2900"/>
        <a:ext cx="10972800" cy="1978390"/>
      </dsp:txXfrm>
    </dsp:sp>
    <dsp:sp modelId="{269BA4D9-372D-4DA8-BA51-46E71039C8C8}">
      <dsp:nvSpPr>
        <dsp:cNvPr id="0" name=""/>
        <dsp:cNvSpPr/>
      </dsp:nvSpPr>
      <dsp:spPr>
        <a:xfrm>
          <a:off x="0" y="1981290"/>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C96065-E28F-48DB-B135-28AA3DD6CB5E}">
      <dsp:nvSpPr>
        <dsp:cNvPr id="0" name=""/>
        <dsp:cNvSpPr/>
      </dsp:nvSpPr>
      <dsp:spPr>
        <a:xfrm>
          <a:off x="0" y="1981290"/>
          <a:ext cx="10972800" cy="1978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dirty="0"/>
            <a:t>Referral</a:t>
          </a:r>
        </a:p>
      </dsp:txBody>
      <dsp:txXfrm>
        <a:off x="0" y="1981290"/>
        <a:ext cx="10972800" cy="1978390"/>
      </dsp:txXfrm>
    </dsp:sp>
    <dsp:sp modelId="{27E05F69-F0B7-4EC3-AA7C-3D37244AF677}">
      <dsp:nvSpPr>
        <dsp:cNvPr id="0" name=""/>
        <dsp:cNvSpPr/>
      </dsp:nvSpPr>
      <dsp:spPr>
        <a:xfrm>
          <a:off x="0" y="3959681"/>
          <a:ext cx="10972800" cy="0"/>
        </a:xfrm>
        <a:prstGeom prst="lin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472692-0E7A-49F6-85D0-E79BB2EE0185}">
      <dsp:nvSpPr>
        <dsp:cNvPr id="0" name=""/>
        <dsp:cNvSpPr/>
      </dsp:nvSpPr>
      <dsp:spPr>
        <a:xfrm>
          <a:off x="0" y="3959681"/>
          <a:ext cx="10972800" cy="1978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dirty="0"/>
            <a:t>Disposition</a:t>
          </a:r>
        </a:p>
      </dsp:txBody>
      <dsp:txXfrm>
        <a:off x="0" y="3959681"/>
        <a:ext cx="10972800" cy="19783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A3BEE-A335-4740-BA7F-2B8D731418AD}">
      <dsp:nvSpPr>
        <dsp:cNvPr id="0" name=""/>
        <dsp:cNvSpPr/>
      </dsp:nvSpPr>
      <dsp:spPr>
        <a:xfrm rot="10800000">
          <a:off x="2107080" y="304"/>
          <a:ext cx="7584059" cy="787240"/>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51"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Complaint verification</a:t>
          </a:r>
        </a:p>
      </dsp:txBody>
      <dsp:txXfrm rot="10800000">
        <a:off x="2303890" y="304"/>
        <a:ext cx="7387249" cy="787240"/>
      </dsp:txXfrm>
    </dsp:sp>
    <dsp:sp modelId="{FA58C966-BD49-4464-B37B-6C9C220A42A7}">
      <dsp:nvSpPr>
        <dsp:cNvPr id="0" name=""/>
        <dsp:cNvSpPr/>
      </dsp:nvSpPr>
      <dsp:spPr>
        <a:xfrm>
          <a:off x="1713460" y="304"/>
          <a:ext cx="787240" cy="78724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B352C1-D853-421F-9DA1-CF6566616CFE}">
      <dsp:nvSpPr>
        <dsp:cNvPr id="0" name=""/>
        <dsp:cNvSpPr/>
      </dsp:nvSpPr>
      <dsp:spPr>
        <a:xfrm rot="10800000">
          <a:off x="2107080" y="1022542"/>
          <a:ext cx="7584059" cy="787240"/>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51"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Referral agency code</a:t>
          </a:r>
        </a:p>
      </dsp:txBody>
      <dsp:txXfrm rot="10800000">
        <a:off x="2303890" y="1022542"/>
        <a:ext cx="7387249" cy="787240"/>
      </dsp:txXfrm>
    </dsp:sp>
    <dsp:sp modelId="{4B513CCB-80F3-43BE-9BB1-21DCEBE7D166}">
      <dsp:nvSpPr>
        <dsp:cNvPr id="0" name=""/>
        <dsp:cNvSpPr/>
      </dsp:nvSpPr>
      <dsp:spPr>
        <a:xfrm>
          <a:off x="1713460" y="1022542"/>
          <a:ext cx="787240" cy="78724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25D39F-CDF4-4804-B244-1AE2B0C00484}">
      <dsp:nvSpPr>
        <dsp:cNvPr id="0" name=""/>
        <dsp:cNvSpPr/>
      </dsp:nvSpPr>
      <dsp:spPr>
        <a:xfrm rot="10800000">
          <a:off x="2107080" y="2044779"/>
          <a:ext cx="7584059" cy="787240"/>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51"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Disposition code</a:t>
          </a:r>
        </a:p>
      </dsp:txBody>
      <dsp:txXfrm rot="10800000">
        <a:off x="2303890" y="2044779"/>
        <a:ext cx="7387249" cy="787240"/>
      </dsp:txXfrm>
    </dsp:sp>
    <dsp:sp modelId="{C4522960-17D2-482A-8C04-1177AC77A1FD}">
      <dsp:nvSpPr>
        <dsp:cNvPr id="0" name=""/>
        <dsp:cNvSpPr/>
      </dsp:nvSpPr>
      <dsp:spPr>
        <a:xfrm>
          <a:off x="1713460" y="2044779"/>
          <a:ext cx="787240" cy="78724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E55B2D-F764-490D-930D-EE2CB162B5AB}">
      <dsp:nvSpPr>
        <dsp:cNvPr id="0" name=""/>
        <dsp:cNvSpPr/>
      </dsp:nvSpPr>
      <dsp:spPr>
        <a:xfrm rot="10800000">
          <a:off x="2107080" y="3067017"/>
          <a:ext cx="7584059" cy="787240"/>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51"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Closure date</a:t>
          </a:r>
        </a:p>
      </dsp:txBody>
      <dsp:txXfrm rot="10800000">
        <a:off x="2303890" y="3067017"/>
        <a:ext cx="7387249" cy="787240"/>
      </dsp:txXfrm>
    </dsp:sp>
    <dsp:sp modelId="{9C5A1FBF-5267-4557-B03A-9E53F8CC9386}">
      <dsp:nvSpPr>
        <dsp:cNvPr id="0" name=""/>
        <dsp:cNvSpPr/>
      </dsp:nvSpPr>
      <dsp:spPr>
        <a:xfrm>
          <a:off x="1713460" y="3067017"/>
          <a:ext cx="787240" cy="78724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8981DC-193A-4E22-9616-44175F88381E}">
      <dsp:nvSpPr>
        <dsp:cNvPr id="0" name=""/>
        <dsp:cNvSpPr/>
      </dsp:nvSpPr>
      <dsp:spPr>
        <a:xfrm rot="10800000">
          <a:off x="2107080" y="4089254"/>
          <a:ext cx="7584059" cy="787240"/>
        </a:xfrm>
        <a:prstGeom prst="homePlat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7151" tIns="125730" rIns="234696"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All documentation is entered</a:t>
          </a:r>
        </a:p>
      </dsp:txBody>
      <dsp:txXfrm rot="10800000">
        <a:off x="2303890" y="4089254"/>
        <a:ext cx="7387249" cy="787240"/>
      </dsp:txXfrm>
    </dsp:sp>
    <dsp:sp modelId="{5903A70B-D888-423B-9218-C04B8E4E8175}">
      <dsp:nvSpPr>
        <dsp:cNvPr id="0" name=""/>
        <dsp:cNvSpPr/>
      </dsp:nvSpPr>
      <dsp:spPr>
        <a:xfrm>
          <a:off x="1713460" y="4089254"/>
          <a:ext cx="787240" cy="78724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C9905-C39A-49A1-AFD8-EDF64312C9FE}">
      <dsp:nvSpPr>
        <dsp:cNvPr id="0" name=""/>
        <dsp:cNvSpPr/>
      </dsp:nvSpPr>
      <dsp:spPr>
        <a:xfrm>
          <a:off x="3307" y="1985918"/>
          <a:ext cx="2716347" cy="1689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Provides a factual accounting</a:t>
          </a:r>
        </a:p>
      </dsp:txBody>
      <dsp:txXfrm>
        <a:off x="3307" y="1985918"/>
        <a:ext cx="2716347" cy="1689187"/>
      </dsp:txXfrm>
    </dsp:sp>
    <dsp:sp modelId="{3CD25C85-BC1E-420A-A3DD-1828EF2A3DE5}">
      <dsp:nvSpPr>
        <dsp:cNvPr id="0" name=""/>
        <dsp:cNvSpPr/>
      </dsp:nvSpPr>
      <dsp:spPr>
        <a:xfrm>
          <a:off x="2719654" y="1088537"/>
          <a:ext cx="573353" cy="3483949"/>
        </a:xfrm>
        <a:prstGeom prst="leftBrace">
          <a:avLst>
            <a:gd name="adj1" fmla="val 35000"/>
            <a:gd name="adj2" fmla="val 50000"/>
          </a:avLst>
        </a:pr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707A46-9DC4-46EA-92F4-207DA5169E98}">
      <dsp:nvSpPr>
        <dsp:cNvPr id="0" name=""/>
        <dsp:cNvSpPr/>
      </dsp:nvSpPr>
      <dsp:spPr>
        <a:xfrm>
          <a:off x="3522348" y="685270"/>
          <a:ext cx="8077382" cy="4290483"/>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Shows interactions and observations in a clear and factual manner</a:t>
          </a:r>
        </a:p>
        <a:p>
          <a:pPr marL="285750" lvl="1" indent="-285750" algn="l" defTabSz="1422400">
            <a:lnSpc>
              <a:spcPct val="90000"/>
            </a:lnSpc>
            <a:spcBef>
              <a:spcPct val="0"/>
            </a:spcBef>
            <a:spcAft>
              <a:spcPct val="15000"/>
            </a:spcAft>
            <a:buChar char="•"/>
          </a:pPr>
          <a:r>
            <a:rPr lang="en-US" sz="3200" kern="1200" dirty="0"/>
            <a:t>Does not include impressions, emotions, and preconceived ideas</a:t>
          </a:r>
        </a:p>
        <a:p>
          <a:pPr marL="285750" lvl="1" indent="-285750" algn="l" defTabSz="1422400">
            <a:lnSpc>
              <a:spcPct val="90000"/>
            </a:lnSpc>
            <a:spcBef>
              <a:spcPct val="0"/>
            </a:spcBef>
            <a:spcAft>
              <a:spcPct val="15000"/>
            </a:spcAft>
            <a:buChar char="•"/>
          </a:pPr>
          <a:r>
            <a:rPr lang="en-US" sz="3200" kern="1200" dirty="0"/>
            <a:t>Enables a representative to pick up where another left off</a:t>
          </a:r>
        </a:p>
      </dsp:txBody>
      <dsp:txXfrm>
        <a:off x="3522348" y="685270"/>
        <a:ext cx="8077382" cy="42904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D85E8-0AAD-49C9-92BC-E7B2C86FA6AA}">
      <dsp:nvSpPr>
        <dsp:cNvPr id="0" name=""/>
        <dsp:cNvSpPr/>
      </dsp:nvSpPr>
      <dsp:spPr>
        <a:xfrm>
          <a:off x="0" y="2153399"/>
          <a:ext cx="2815431" cy="1689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Tracks the progress of the case</a:t>
          </a:r>
        </a:p>
      </dsp:txBody>
      <dsp:txXfrm>
        <a:off x="0" y="2153399"/>
        <a:ext cx="2815431" cy="1689187"/>
      </dsp:txXfrm>
    </dsp:sp>
    <dsp:sp modelId="{664DDA1C-0B31-4EA7-AFDF-3D1FABBC3DFD}">
      <dsp:nvSpPr>
        <dsp:cNvPr id="0" name=""/>
        <dsp:cNvSpPr/>
      </dsp:nvSpPr>
      <dsp:spPr>
        <a:xfrm>
          <a:off x="2815431" y="1044870"/>
          <a:ext cx="563086" cy="3906246"/>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487E26-FAE8-4922-AA77-3601B4756E55}">
      <dsp:nvSpPr>
        <dsp:cNvPr id="0" name=""/>
        <dsp:cNvSpPr/>
      </dsp:nvSpPr>
      <dsp:spPr>
        <a:xfrm>
          <a:off x="3603751" y="829245"/>
          <a:ext cx="7657973" cy="4337495"/>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Allows for a review of actions completed.</a:t>
          </a:r>
        </a:p>
        <a:p>
          <a:pPr marL="285750" lvl="1" indent="-285750" algn="l" defTabSz="1600200">
            <a:lnSpc>
              <a:spcPct val="90000"/>
            </a:lnSpc>
            <a:spcBef>
              <a:spcPct val="0"/>
            </a:spcBef>
            <a:spcAft>
              <a:spcPct val="15000"/>
            </a:spcAft>
            <a:buChar char="•"/>
          </a:pPr>
          <a:r>
            <a:rPr lang="en-US" sz="3600" kern="1200" dirty="0"/>
            <a:t>Documents the timeframes of actions to be completed.</a:t>
          </a:r>
        </a:p>
        <a:p>
          <a:pPr marL="285750" lvl="1" indent="-285750" algn="l" defTabSz="1600200">
            <a:lnSpc>
              <a:spcPct val="90000"/>
            </a:lnSpc>
            <a:spcBef>
              <a:spcPct val="0"/>
            </a:spcBef>
            <a:spcAft>
              <a:spcPct val="15000"/>
            </a:spcAft>
            <a:buChar char="•"/>
          </a:pPr>
          <a:r>
            <a:rPr lang="en-US" sz="3600" kern="1200" dirty="0"/>
            <a:t>Records all actions needed to achieve resolution.</a:t>
          </a:r>
        </a:p>
      </dsp:txBody>
      <dsp:txXfrm>
        <a:off x="3603751" y="829245"/>
        <a:ext cx="7657973" cy="43374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D3956-EB0F-4CC2-BAE9-6BC9A70C3316}">
      <dsp:nvSpPr>
        <dsp:cNvPr id="0" name=""/>
        <dsp:cNvSpPr/>
      </dsp:nvSpPr>
      <dsp:spPr>
        <a:xfrm>
          <a:off x="5357" y="2191762"/>
          <a:ext cx="2740521" cy="1455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Monitors the performance of the LTCOP</a:t>
          </a:r>
        </a:p>
      </dsp:txBody>
      <dsp:txXfrm>
        <a:off x="5357" y="2191762"/>
        <a:ext cx="2740521" cy="1455300"/>
      </dsp:txXfrm>
    </dsp:sp>
    <dsp:sp modelId="{CE87CF54-3E3E-4964-B3F5-866DBADB8B9C}">
      <dsp:nvSpPr>
        <dsp:cNvPr id="0" name=""/>
        <dsp:cNvSpPr/>
      </dsp:nvSpPr>
      <dsp:spPr>
        <a:xfrm>
          <a:off x="2745878" y="1646024"/>
          <a:ext cx="548104" cy="2546775"/>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CC005E-D8B5-408E-BE96-0937EFF215B2}">
      <dsp:nvSpPr>
        <dsp:cNvPr id="0" name=""/>
        <dsp:cNvSpPr/>
      </dsp:nvSpPr>
      <dsp:spPr>
        <a:xfrm>
          <a:off x="3513224" y="1646024"/>
          <a:ext cx="7454217" cy="2546775"/>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Provides a formal record. </a:t>
          </a:r>
        </a:p>
        <a:p>
          <a:pPr marL="285750" lvl="1" indent="-285750" algn="l" defTabSz="1244600">
            <a:lnSpc>
              <a:spcPct val="90000"/>
            </a:lnSpc>
            <a:spcBef>
              <a:spcPct val="0"/>
            </a:spcBef>
            <a:spcAft>
              <a:spcPct val="15000"/>
            </a:spcAft>
            <a:buChar char="•"/>
          </a:pPr>
          <a:r>
            <a:rPr lang="en-US" sz="2800" kern="1200" dirty="0"/>
            <a:t>Verifies that you have fulfilled required duties.</a:t>
          </a:r>
        </a:p>
        <a:p>
          <a:pPr marL="285750" lvl="1" indent="-285750" algn="l" defTabSz="1244600">
            <a:lnSpc>
              <a:spcPct val="90000"/>
            </a:lnSpc>
            <a:spcBef>
              <a:spcPct val="0"/>
            </a:spcBef>
            <a:spcAft>
              <a:spcPct val="15000"/>
            </a:spcAft>
            <a:buChar char="•"/>
          </a:pPr>
          <a:r>
            <a:rPr lang="en-US" sz="2800" kern="1200" dirty="0"/>
            <a:t>Verifies that the LTCOP has complied with state and federal requirements.</a:t>
          </a:r>
        </a:p>
      </dsp:txBody>
      <dsp:txXfrm>
        <a:off x="3513224" y="1646024"/>
        <a:ext cx="7454217" cy="25467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3E6A5-2F8F-4674-B88C-5E83417A7EFE}">
      <dsp:nvSpPr>
        <dsp:cNvPr id="0" name=""/>
        <dsp:cNvSpPr/>
      </dsp:nvSpPr>
      <dsp:spPr>
        <a:xfrm>
          <a:off x="0" y="1793025"/>
          <a:ext cx="2786062" cy="2171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b="1" kern="1200" dirty="0"/>
            <a:t>Provides an official record of complaints</a:t>
          </a:r>
        </a:p>
      </dsp:txBody>
      <dsp:txXfrm>
        <a:off x="0" y="1793025"/>
        <a:ext cx="2786062" cy="2171812"/>
      </dsp:txXfrm>
    </dsp:sp>
    <dsp:sp modelId="{7FB04B87-3834-49FE-A6B1-A95FC810CAFB}">
      <dsp:nvSpPr>
        <dsp:cNvPr id="0" name=""/>
        <dsp:cNvSpPr/>
      </dsp:nvSpPr>
      <dsp:spPr>
        <a:xfrm>
          <a:off x="2786062" y="367773"/>
          <a:ext cx="557212" cy="5022316"/>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51B71C-06DB-4A07-83AE-B3FD8A35C08C}">
      <dsp:nvSpPr>
        <dsp:cNvPr id="0" name=""/>
        <dsp:cNvSpPr/>
      </dsp:nvSpPr>
      <dsp:spPr>
        <a:xfrm>
          <a:off x="3566159" y="61562"/>
          <a:ext cx="7578090" cy="563473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Demonstrates violations of residents’ rights and facilities’ poor  practices. </a:t>
          </a:r>
        </a:p>
        <a:p>
          <a:pPr marL="285750" lvl="1" indent="-285750" algn="l" defTabSz="1600200">
            <a:lnSpc>
              <a:spcPct val="90000"/>
            </a:lnSpc>
            <a:spcBef>
              <a:spcPct val="0"/>
            </a:spcBef>
            <a:spcAft>
              <a:spcPct val="15000"/>
            </a:spcAft>
            <a:buChar char="•"/>
          </a:pPr>
          <a:r>
            <a:rPr lang="en-US" sz="3600" kern="1200" dirty="0"/>
            <a:t>Tracks the complaint trends.</a:t>
          </a:r>
        </a:p>
        <a:p>
          <a:pPr marL="285750" lvl="1" indent="-285750" algn="l" defTabSz="1600200">
            <a:lnSpc>
              <a:spcPct val="90000"/>
            </a:lnSpc>
            <a:spcBef>
              <a:spcPct val="0"/>
            </a:spcBef>
            <a:spcAft>
              <a:spcPct val="15000"/>
            </a:spcAft>
            <a:buChar char="•"/>
          </a:pPr>
          <a:r>
            <a:rPr lang="en-US" sz="3600" kern="1200" dirty="0"/>
            <a:t>Helps bring about systems change creating better quality of life and/or quality of care for residents.</a:t>
          </a:r>
        </a:p>
      </dsp:txBody>
      <dsp:txXfrm>
        <a:off x="3566159" y="61562"/>
        <a:ext cx="7578090" cy="563473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dirty="0"/>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tcombudsman.org/uploads/files/support/NORS_Table_3__Program_Information_04-30-2021-1.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15 minutes to go over Section 1</a:t>
            </a:r>
          </a:p>
        </p:txBody>
      </p:sp>
      <p:sp>
        <p:nvSpPr>
          <p:cNvPr id="4" name="Slide Number Placeholder 3"/>
          <p:cNvSpPr>
            <a:spLocks noGrp="1"/>
          </p:cNvSpPr>
          <p:nvPr>
            <p:ph type="sldNum" sz="quarter" idx="5"/>
          </p:nvPr>
        </p:nvSpPr>
        <p:spPr/>
        <p:txBody>
          <a:bodyPr/>
          <a:lstStyle/>
          <a:p>
            <a:fld id="{013422E6-57C4-472B-BB37-763E50B58060}" type="slidenum">
              <a:rPr lang="en-US" smtClean="0"/>
              <a:t>2</a:t>
            </a:fld>
            <a:endParaRPr lang="en-US" dirty="0"/>
          </a:p>
        </p:txBody>
      </p:sp>
    </p:spTree>
    <p:extLst>
      <p:ext uri="{BB962C8B-B14F-4D97-AF65-F5344CB8AC3E}">
        <p14:creationId xmlns:p14="http://schemas.microsoft.com/office/powerpoint/2010/main" val="1394216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information recorded in the state-approved documentation system, the State Ombudsman is required to report specific information and activities to the Administration for Community Living (ACL), summarized in the uniform data collection and reporting system called the National Ombudsman Reporting System (NORS). </a:t>
            </a:r>
          </a:p>
          <a:p>
            <a:endParaRPr lang="en-US" dirty="0"/>
          </a:p>
          <a:p>
            <a:r>
              <a:rPr lang="en-US" dirty="0"/>
              <a:t>Data collected through NORS includes: </a:t>
            </a:r>
          </a:p>
          <a:p>
            <a:r>
              <a:rPr lang="en-US" dirty="0"/>
              <a:t>• The number of cases</a:t>
            </a:r>
          </a:p>
          <a:p>
            <a:r>
              <a:rPr lang="en-US" dirty="0"/>
              <a:t>• Types of complaints</a:t>
            </a:r>
          </a:p>
          <a:p>
            <a:r>
              <a:rPr lang="en-US" dirty="0"/>
              <a:t>• Federally required LTCOP activities </a:t>
            </a:r>
          </a:p>
          <a:p>
            <a:r>
              <a:rPr lang="en-US" dirty="0"/>
              <a:t>• Program information</a:t>
            </a:r>
          </a:p>
          <a:p>
            <a:endParaRPr lang="en-US" dirty="0"/>
          </a:p>
          <a:p>
            <a:r>
              <a:rPr lang="en-US" dirty="0"/>
              <a:t>The data is available to the public and is often used to justify funding and to represent the important work completed by the Long-Term Care Ombudsman program.  NORS data also help track current trends related to complaints and LTCOP activities. It is the only system that tracks data collected regarding problems faced by residents. Some states require representatives to document additional information as discussed later in this Module.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11</a:t>
            </a:fld>
            <a:endParaRPr lang="en-US" dirty="0"/>
          </a:p>
        </p:txBody>
      </p:sp>
    </p:spTree>
    <p:extLst>
      <p:ext uri="{BB962C8B-B14F-4D97-AF65-F5344CB8AC3E}">
        <p14:creationId xmlns:p14="http://schemas.microsoft.com/office/powerpoint/2010/main" val="2794662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documentation translates into data.  For example, the number of complaints and cases, and the instances of information and assistance provided all add up to paint a picture of the effectiveness of the program.</a:t>
            </a:r>
          </a:p>
          <a:p>
            <a:endParaRPr lang="en-US" dirty="0"/>
          </a:p>
          <a:p>
            <a:r>
              <a:rPr lang="en-US" dirty="0"/>
              <a:t>The Ombudsman uses data collected to show the State Unit on Aging (SUA) and the Administration on Aging (AoA) the impact of the work conducted by the LTCOP.  The data is also used to show </a:t>
            </a:r>
            <a:r>
              <a:rPr lang="en-US" b="0" u="none" dirty="0"/>
              <a:t>C</a:t>
            </a:r>
            <a:r>
              <a:rPr lang="en-US" dirty="0"/>
              <a:t>ongress – the law makers – what trends are apparent, where the system is lacking, and what laws need to be modified or created.</a:t>
            </a:r>
          </a:p>
          <a:p>
            <a:endParaRPr lang="en-US" dirty="0"/>
          </a:p>
          <a:p>
            <a:r>
              <a:rPr lang="en-US" dirty="0"/>
              <a:t>Overall, the data demonstrates the need for funding to continue to do the necessary work and to increase federal and state support when a program lacks funds and staff to achieve state and federal requirements.</a:t>
            </a:r>
          </a:p>
        </p:txBody>
      </p:sp>
      <p:sp>
        <p:nvSpPr>
          <p:cNvPr id="4" name="Slide Number Placeholder 3"/>
          <p:cNvSpPr>
            <a:spLocks noGrp="1"/>
          </p:cNvSpPr>
          <p:nvPr>
            <p:ph type="sldNum" sz="quarter" idx="5"/>
          </p:nvPr>
        </p:nvSpPr>
        <p:spPr/>
        <p:txBody>
          <a:bodyPr/>
          <a:lstStyle/>
          <a:p>
            <a:fld id="{013422E6-57C4-472B-BB37-763E50B58060}" type="slidenum">
              <a:rPr lang="en-US" smtClean="0"/>
              <a:t>12</a:t>
            </a:fld>
            <a:endParaRPr lang="en-US" dirty="0"/>
          </a:p>
        </p:txBody>
      </p:sp>
    </p:spTree>
    <p:extLst>
      <p:ext uri="{BB962C8B-B14F-4D97-AF65-F5344CB8AC3E}">
        <p14:creationId xmlns:p14="http://schemas.microsoft.com/office/powerpoint/2010/main" val="388273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NORS does not capture all program activities. States may choose to collect additional data on training, facility visits, survey participation, participation in resident and family councils, community education</a:t>
            </a:r>
            <a:r>
              <a:rPr lang="en-US" b="0" i="1" u="none" dirty="0"/>
              <a:t>, and </a:t>
            </a:r>
            <a:r>
              <a:rPr lang="en-US" i="1" dirty="0"/>
              <a:t>more.</a:t>
            </a:r>
          </a:p>
          <a:p>
            <a:r>
              <a:rPr lang="en-US" i="1" dirty="0"/>
              <a:t> </a:t>
            </a:r>
          </a:p>
          <a:p>
            <a:r>
              <a:rPr lang="en-US" b="1" i="1" dirty="0">
                <a:sym typeface="Symbol" panose="05050102010706020507" pitchFamily="18" charset="2"/>
              </a:rPr>
              <a:t> I</a:t>
            </a:r>
            <a:r>
              <a:rPr lang="en-US" b="1" i="1" dirty="0"/>
              <a:t>nclude information your state collects if it is beyond federal requirements.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13</a:t>
            </a:fld>
            <a:endParaRPr lang="en-US" dirty="0"/>
          </a:p>
        </p:txBody>
      </p:sp>
    </p:spTree>
    <p:extLst>
      <p:ext uri="{BB962C8B-B14F-4D97-AF65-F5344CB8AC3E}">
        <p14:creationId xmlns:p14="http://schemas.microsoft.com/office/powerpoint/2010/main" val="289786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highlight>
                  <a:srgbClr val="FFFF00"/>
                </a:highlight>
                <a:latin typeface="Helvetica" panose="020B0604020202020204" pitchFamily="34" charset="0"/>
                <a:ea typeface="Arial Unicode MS"/>
              </a:rPr>
              <a:t>In addition to complaint data, activities</a:t>
            </a:r>
            <a:r>
              <a:rPr lang="en-US" sz="1800" dirty="0">
                <a:effectLst/>
                <a:latin typeface="Helvetica" panose="020B0604020202020204" pitchFamily="34" charset="0"/>
                <a:ea typeface="Arial Unicode MS"/>
              </a:rPr>
              <a:t> documented for the purposes of NORS include LTCOP actions required by the Older Americans Act (OAA) and the Long-Term Care Ombudsman Programs Final Rule (LTCOP Rule). Further information about documenting activities can be found in </a:t>
            </a:r>
            <a:r>
              <a:rPr lang="en-US" sz="1800" u="sng" dirty="0">
                <a:solidFill>
                  <a:srgbClr val="0000FF"/>
                </a:solidFill>
                <a:effectLst/>
                <a:uFill>
                  <a:solidFill>
                    <a:srgbClr val="0000FF"/>
                  </a:solidFill>
                </a:uFill>
                <a:latin typeface="Helvetica" panose="020B0604020202020204" pitchFamily="34" charset="0"/>
                <a:ea typeface="Arial Unicode MS"/>
                <a:hlinkClick r:id="rId3"/>
              </a:rPr>
              <a:t>NORS Table 3: State Program Information</a:t>
            </a:r>
            <a:r>
              <a:rPr lang="en-US" sz="1800" u="sng" dirty="0">
                <a:solidFill>
                  <a:srgbClr val="0000FF"/>
                </a:solidFill>
                <a:effectLst/>
                <a:uFill>
                  <a:solidFill>
                    <a:srgbClr val="0000FF"/>
                  </a:solidFill>
                </a:uFill>
                <a:latin typeface="Helvetica" panose="020B0604020202020204" pitchFamily="34" charset="0"/>
                <a:ea typeface="Arial Unicode MS"/>
              </a:rPr>
              <a:t>. </a:t>
            </a:r>
          </a:p>
          <a:p>
            <a:r>
              <a:rPr lang="en-US" dirty="0"/>
              <a:t> </a:t>
            </a:r>
          </a:p>
          <a:p>
            <a:r>
              <a:rPr lang="en-US" dirty="0"/>
              <a:t>Activities required to be documented include: </a:t>
            </a:r>
            <a:r>
              <a:rPr lang="en-US" i="1" dirty="0"/>
              <a:t>(Go over information on this slide.)</a:t>
            </a:r>
          </a:p>
          <a:p>
            <a:endParaRPr lang="en-US" dirty="0"/>
          </a:p>
          <a:p>
            <a:r>
              <a:rPr lang="en-US" dirty="0"/>
              <a:t>While you are required to enter all facility visits into your program’s system, some activities conducted during visits may need to be documented separately.  Those activities include information and assistance, training for facility staff, survey participation, and attendance at Resident Council and Family Council meetings. Any work on complaints is documented in the case file section of the electronic system, discussed below.</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14</a:t>
            </a:fld>
            <a:endParaRPr lang="en-US" dirty="0"/>
          </a:p>
        </p:txBody>
      </p:sp>
    </p:spTree>
    <p:extLst>
      <p:ext uri="{BB962C8B-B14F-4D97-AF65-F5344CB8AC3E}">
        <p14:creationId xmlns:p14="http://schemas.microsoft.com/office/powerpoint/2010/main" val="3587841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frequent LTCOP activity conducted is providing information and assistance.  Information and assistance, as defined by NORS, is when the LTCOP provides information about issues impacting residents (e.g., resident rights, care issues, services) and/or provides assistance without opening a case and working to resolve a complaint.  Representatives provide information and assistance most often by phone calls and during facility visits to anyone who may have a question or a concern.</a:t>
            </a:r>
          </a:p>
        </p:txBody>
      </p:sp>
      <p:sp>
        <p:nvSpPr>
          <p:cNvPr id="4" name="Slide Number Placeholder 3"/>
          <p:cNvSpPr>
            <a:spLocks noGrp="1"/>
          </p:cNvSpPr>
          <p:nvPr>
            <p:ph type="sldNum" sz="quarter" idx="5"/>
          </p:nvPr>
        </p:nvSpPr>
        <p:spPr/>
        <p:txBody>
          <a:bodyPr/>
          <a:lstStyle/>
          <a:p>
            <a:fld id="{013422E6-57C4-472B-BB37-763E50B58060}" type="slidenum">
              <a:rPr lang="en-US" smtClean="0"/>
              <a:t>15</a:t>
            </a:fld>
            <a:endParaRPr lang="en-US" dirty="0"/>
          </a:p>
        </p:txBody>
      </p:sp>
    </p:spTree>
    <p:extLst>
      <p:ext uri="{BB962C8B-B14F-4D97-AF65-F5344CB8AC3E}">
        <p14:creationId xmlns:p14="http://schemas.microsoft.com/office/powerpoint/2010/main" val="238084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Cases are comprised of at least one complaint.  A case (and required case documentation) must include the complainant, complaint code(s), a setting, verification, resolution, and information regarding whether a complaint was referred to another agency.  Cases regarding abuse, neglect, and exploitation (ANE) also require the type of perpetrator (i.e., the person who appears to have caused the ANE).  </a:t>
            </a:r>
          </a:p>
          <a:p>
            <a:endParaRPr lang="en-US" dirty="0"/>
          </a:p>
          <a:p>
            <a:r>
              <a:rPr lang="en-US" dirty="0"/>
              <a:t>Additional case documentation requirements include case notes, proof/denial of consent to act, proof/denial of disclosure, and any other actions taken by the representative.</a:t>
            </a:r>
          </a:p>
          <a:p>
            <a:endParaRPr lang="en-US" dirty="0"/>
          </a:p>
          <a:p>
            <a:r>
              <a:rPr lang="en-US" dirty="0"/>
              <a:t>You will learn more about case documentation requirements in NORS training  and/or your state program’s documentation training. Additional information about what to include in a case can be found in the NORS Table 1 Part A-Case Data Components.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16</a:t>
            </a:fld>
            <a:endParaRPr lang="en-US" dirty="0"/>
          </a:p>
        </p:txBody>
      </p:sp>
    </p:spTree>
    <p:extLst>
      <p:ext uri="{BB962C8B-B14F-4D97-AF65-F5344CB8AC3E}">
        <p14:creationId xmlns:p14="http://schemas.microsoft.com/office/powerpoint/2010/main" val="1908816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Explain state-specific process for documentation training.  Include whether you use the NORS training and/or your own state program training session.  Let the trainees know when additional training is offered and expected to be completed.</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17</a:t>
            </a:fld>
            <a:endParaRPr lang="en-US" dirty="0"/>
          </a:p>
        </p:txBody>
      </p:sp>
    </p:spTree>
    <p:extLst>
      <p:ext uri="{BB962C8B-B14F-4D97-AF65-F5344CB8AC3E}">
        <p14:creationId xmlns:p14="http://schemas.microsoft.com/office/powerpoint/2010/main" val="3155507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1" dirty="0"/>
              <a:t>complaint </a:t>
            </a:r>
            <a:r>
              <a:rPr lang="en-US" dirty="0"/>
              <a:t>is an expression of dissatisfaction or concern brought to, or initiated by, the Ombudsman program which requires Ombudsman program investigation and resolution on behalf of one or more residents of a long-term care facility. </a:t>
            </a:r>
          </a:p>
          <a:p>
            <a:endParaRPr lang="en-US" dirty="0"/>
          </a:p>
          <a:p>
            <a:r>
              <a:rPr lang="en-US" dirty="0"/>
              <a:t>A </a:t>
            </a:r>
            <a:r>
              <a:rPr lang="en-US" b="1" dirty="0"/>
              <a:t>complainant</a:t>
            </a:r>
            <a:r>
              <a:rPr lang="en-US" dirty="0"/>
              <a:t> is an individual who requests Ombudsman program complaint investigation services regarding one or more complaints made by, or on behalf of, residents.</a:t>
            </a:r>
          </a:p>
          <a:p>
            <a:endParaRPr lang="en-US" dirty="0"/>
          </a:p>
          <a:p>
            <a:r>
              <a:rPr lang="en-US" dirty="0"/>
              <a:t>A </a:t>
            </a:r>
            <a:r>
              <a:rPr lang="en-US" b="1" dirty="0"/>
              <a:t>complaint code </a:t>
            </a:r>
            <a:r>
              <a:rPr lang="en-US" dirty="0"/>
              <a:t>is the alphanumerical value as defined by NORS to identify and label complaint types.  There are 60 possible NORS complaint codes. NORS complaint codes and definitions are listed here (</a:t>
            </a:r>
            <a:r>
              <a:rPr lang="en-US" sz="1200" u="sng" dirty="0">
                <a:solidFill>
                  <a:srgbClr val="0000CC"/>
                </a:solidFill>
                <a:effectLst/>
                <a:latin typeface="Helvetica" panose="020B0604020202020204" pitchFamily="34" charset="0"/>
                <a:ea typeface="Arial Unicode MS"/>
              </a:rPr>
              <a:t>https://ltcombudsman.org/uploads/files/support/NORS_Table_2_Complaint_Code_10-31-2024.pdf).</a:t>
            </a:r>
            <a:r>
              <a:rPr lang="en-US" dirty="0"/>
              <a:t> </a:t>
            </a:r>
          </a:p>
          <a:p>
            <a:endParaRPr lang="en-US" i="1" dirty="0"/>
          </a:p>
          <a:p>
            <a:r>
              <a:rPr lang="en-US" b="1" i="1" dirty="0"/>
              <a:t>Trainer’s Note:  </a:t>
            </a:r>
            <a:r>
              <a:rPr lang="en-US" i="1" dirty="0"/>
              <a:t>Tell the trainees they will learn more about the complaint codes during additional documentation training. Indicate if your state tracks more than the 60 complaint codes required by NORS.</a:t>
            </a:r>
          </a:p>
          <a:p>
            <a:endParaRPr lang="en-US" dirty="0"/>
          </a:p>
          <a:p>
            <a:r>
              <a:rPr lang="en-US" dirty="0"/>
              <a:t>A </a:t>
            </a:r>
            <a:r>
              <a:rPr lang="en-US" b="1" dirty="0"/>
              <a:t>setting</a:t>
            </a:r>
            <a:r>
              <a:rPr lang="en-US" dirty="0"/>
              <a:t> is the facility type or setting for the case (</a:t>
            </a:r>
            <a:r>
              <a:rPr lang="en-US" b="0" u="none" dirty="0"/>
              <a:t>e.g., </a:t>
            </a:r>
            <a:r>
              <a:rPr lang="en-US" dirty="0"/>
              <a:t>nursing facility, residential care community, other setting).</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18</a:t>
            </a:fld>
            <a:endParaRPr lang="en-US" dirty="0"/>
          </a:p>
        </p:txBody>
      </p:sp>
    </p:spTree>
    <p:extLst>
      <p:ext uri="{BB962C8B-B14F-4D97-AF65-F5344CB8AC3E}">
        <p14:creationId xmlns:p14="http://schemas.microsoft.com/office/powerpoint/2010/main" val="3665880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Verification</a:t>
            </a:r>
            <a:r>
              <a:rPr lang="en-US" dirty="0"/>
              <a:t> is confirmation that most or all facts alleged by the complainant are likely to be true.</a:t>
            </a:r>
          </a:p>
          <a:p>
            <a:endParaRPr lang="en-US" dirty="0"/>
          </a:p>
          <a:p>
            <a:r>
              <a:rPr lang="en-US" dirty="0"/>
              <a:t>A </a:t>
            </a:r>
            <a:r>
              <a:rPr lang="en-US" b="1" dirty="0"/>
              <a:t>referral</a:t>
            </a:r>
            <a:r>
              <a:rPr lang="en-US" dirty="0"/>
              <a:t> occurs when action is needed by another agency as part of the Ombudsman program’s plan of action for complaint resolution. All case documentation must include whether a complaint was referred. </a:t>
            </a:r>
          </a:p>
          <a:p>
            <a:endParaRPr lang="en-US" dirty="0"/>
          </a:p>
          <a:p>
            <a:r>
              <a:rPr lang="en-US" b="1" dirty="0"/>
              <a:t>Disposition</a:t>
            </a:r>
            <a:r>
              <a:rPr lang="en-US" dirty="0"/>
              <a:t> is the final </a:t>
            </a:r>
            <a:r>
              <a:rPr lang="en-US" b="1" dirty="0"/>
              <a:t>resolution</a:t>
            </a:r>
            <a:r>
              <a:rPr lang="en-US" dirty="0"/>
              <a:t> or outcome of the complaint.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19</a:t>
            </a:fld>
            <a:endParaRPr lang="en-US" dirty="0"/>
          </a:p>
        </p:txBody>
      </p:sp>
    </p:spTree>
    <p:extLst>
      <p:ext uri="{BB962C8B-B14F-4D97-AF65-F5344CB8AC3E}">
        <p14:creationId xmlns:p14="http://schemas.microsoft.com/office/powerpoint/2010/main" val="2772825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b="0" i="1" dirty="0"/>
              <a:t>Explain to the trainees that they are not expected to memorize or remember the codes.</a:t>
            </a:r>
          </a:p>
          <a:p>
            <a:endParaRPr lang="en-US" b="0" i="1" dirty="0"/>
          </a:p>
          <a:p>
            <a:r>
              <a:rPr lang="en-US" b="1" i="1" dirty="0">
                <a:sym typeface="Symbol" panose="05050102010706020507" pitchFamily="18" charset="2"/>
              </a:rPr>
              <a:t> </a:t>
            </a:r>
            <a:r>
              <a:rPr lang="en-US" b="1" i="1" dirty="0"/>
              <a:t>Explain state-specific requirements for opening and closing a case, including timelines.</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20</a:t>
            </a:fld>
            <a:endParaRPr lang="en-US" dirty="0"/>
          </a:p>
        </p:txBody>
      </p:sp>
    </p:spTree>
    <p:extLst>
      <p:ext uri="{BB962C8B-B14F-4D97-AF65-F5344CB8AC3E}">
        <p14:creationId xmlns:p14="http://schemas.microsoft.com/office/powerpoint/2010/main" val="720539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i="1" dirty="0">
                <a:solidFill>
                  <a:srgbClr val="0000CC"/>
                </a:solidFill>
                <a:effectLst/>
                <a:latin typeface="Helvetica" panose="020B0604020202020204" pitchFamily="34" charset="0"/>
                <a:ea typeface="Arial Unicode MS"/>
              </a:rPr>
              <a:t>Begin the session by welcoming the trainees to the training session and thanking them for their interest in the program. </a:t>
            </a:r>
            <a:r>
              <a:rPr lang="en-US" sz="1800" i="1" dirty="0">
                <a:ln>
                  <a:noFill/>
                </a:ln>
                <a:solidFill>
                  <a:srgbClr val="0000CC"/>
                </a:solidFill>
                <a:effectLst/>
                <a:latin typeface="Helvetica" panose="020B0604020202020204" pitchFamily="34" charset="0"/>
                <a:ea typeface="Calibri" panose="020F0502020204030204" pitchFamily="34" charset="0"/>
              </a:rPr>
              <a:t>Make sure everyone introduces themselves – even if they come late.</a:t>
            </a:r>
            <a:endParaRPr lang="en-US" sz="1800" dirty="0">
              <a:effectLst/>
              <a:latin typeface="Times New Roman" panose="02020603050405020304" pitchFamily="18" charset="0"/>
              <a:ea typeface="Arial Unicode MS"/>
            </a:endParaRPr>
          </a:p>
          <a:p>
            <a:pPr marL="0" marR="0" algn="just">
              <a:lnSpc>
                <a:spcPct val="115000"/>
              </a:lnSpc>
              <a:spcBef>
                <a:spcPts val="0"/>
              </a:spcBef>
              <a:spcAft>
                <a:spcPts val="80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Welcome to Module 10 of certification training – </a:t>
            </a:r>
            <a:r>
              <a:rPr lang="en-US" sz="1800" b="1"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Documentation.</a:t>
            </a: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Thank you for being here to learn more about the Long-Term Care Ombudsman program and the certification process.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To begin, please share: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Your name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Where you are from </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One thing you learned from Module 9 -</a:t>
            </a:r>
            <a:r>
              <a:rPr lang="en-US" sz="1800" b="1"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 </a:t>
            </a: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something that really stuck with you or surprised you</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you hope to learn since the last module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this is not the first time the group is meeting, have everyone reintroduce themselves.  For the 3</a:t>
            </a:r>
            <a:r>
              <a:rPr lang="en-US" sz="1800" i="1"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rd</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bullet point, you can ask them to name one thing they learned from the previous module– something that really stuck with them or surprised them. </a:t>
            </a: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After introductions, thank the trainees for their information and explain any housekeeping items that need to be addressed including the timeframe of the training day, breaks, location of restrooms, refreshments, etc. Ask the trainees to speak up if they have any questions throughout the training.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nSpc>
                <a:spcPct val="115000"/>
              </a:lnSpc>
              <a:spcBef>
                <a:spcPts val="0"/>
              </a:spcBef>
              <a:spcAft>
                <a:spcPts val="0"/>
              </a:spcAft>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a:t>
            </a:fld>
            <a:endParaRPr lang="en-US" dirty="0"/>
          </a:p>
        </p:txBody>
      </p:sp>
    </p:spTree>
    <p:extLst>
      <p:ext uri="{BB962C8B-B14F-4D97-AF65-F5344CB8AC3E}">
        <p14:creationId xmlns:p14="http://schemas.microsoft.com/office/powerpoint/2010/main" val="79790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Occasionally, you may hear from multiple people about the same problem.  However, NORS only allows one complainant per case; the first person who makes a concern known to the LTCOP is listed in the case record as the complainant and cannot be changed during the investigation.</a:t>
            </a:r>
          </a:p>
          <a:p>
            <a:endParaRPr lang="en-US" dirty="0"/>
          </a:p>
          <a:p>
            <a:r>
              <a:rPr lang="en-US" dirty="0"/>
              <a:t>When opening a case, include all necessary information required by NORS and your state. Information will be added as you continue with the investigation. Usually, the pertinent information gathered at intake is sufficient when opening a case.</a:t>
            </a:r>
          </a:p>
        </p:txBody>
      </p:sp>
      <p:sp>
        <p:nvSpPr>
          <p:cNvPr id="4" name="Slide Number Placeholder 3"/>
          <p:cNvSpPr>
            <a:spLocks noGrp="1"/>
          </p:cNvSpPr>
          <p:nvPr>
            <p:ph type="sldNum" sz="quarter" idx="5"/>
          </p:nvPr>
        </p:nvSpPr>
        <p:spPr/>
        <p:txBody>
          <a:bodyPr/>
          <a:lstStyle/>
          <a:p>
            <a:fld id="{013422E6-57C4-472B-BB37-763E50B58060}" type="slidenum">
              <a:rPr lang="en-US" smtClean="0"/>
              <a:t>21</a:t>
            </a:fld>
            <a:endParaRPr lang="en-US" dirty="0"/>
          </a:p>
        </p:txBody>
      </p:sp>
    </p:spTree>
    <p:extLst>
      <p:ext uri="{BB962C8B-B14F-4D97-AF65-F5344CB8AC3E}">
        <p14:creationId xmlns:p14="http://schemas.microsoft.com/office/powerpoint/2010/main" val="270455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cases must include a referral agency code.  Sometimes a referral is necessary as part of the Ombudsman program’s plan of action for complaint resolution.  Referral agency codes are:</a:t>
            </a:r>
          </a:p>
          <a:p>
            <a:endParaRPr lang="en-US" dirty="0"/>
          </a:p>
          <a:p>
            <a:r>
              <a:rPr lang="en-US" b="1" i="1" dirty="0"/>
              <a:t>Trainer’s Note: </a:t>
            </a:r>
            <a:r>
              <a:rPr lang="en-US" i="1" dirty="0"/>
              <a:t>Explain to the trainees that they are not expected to memorize or remember the codes.</a:t>
            </a:r>
          </a:p>
          <a:p>
            <a:r>
              <a:rPr lang="en-US" i="1" dirty="0"/>
              <a:t>(Go over information on the slide.)</a:t>
            </a:r>
          </a:p>
          <a:p>
            <a:r>
              <a:rPr lang="en-US" sz="1200" b="0" u="none" kern="1200" dirty="0">
                <a:solidFill>
                  <a:schemeClr val="tx1"/>
                </a:solidFill>
                <a:effectLst/>
                <a:latin typeface="+mn-lt"/>
                <a:ea typeface="+mn-ea"/>
                <a:cs typeface="+mn-cs"/>
              </a:rPr>
              <a:t>Note that there is a code for cases in which no referral is made</a:t>
            </a:r>
            <a:endParaRPr lang="en-US" b="0" i="1" u="none" dirty="0"/>
          </a:p>
        </p:txBody>
      </p:sp>
      <p:sp>
        <p:nvSpPr>
          <p:cNvPr id="4" name="Slide Number Placeholder 3"/>
          <p:cNvSpPr>
            <a:spLocks noGrp="1"/>
          </p:cNvSpPr>
          <p:nvPr>
            <p:ph type="sldNum" sz="quarter" idx="5"/>
          </p:nvPr>
        </p:nvSpPr>
        <p:spPr/>
        <p:txBody>
          <a:bodyPr/>
          <a:lstStyle/>
          <a:p>
            <a:fld id="{013422E6-57C4-472B-BB37-763E50B58060}" type="slidenum">
              <a:rPr lang="en-US" smtClean="0"/>
              <a:t>22</a:t>
            </a:fld>
            <a:endParaRPr lang="en-US" dirty="0"/>
          </a:p>
        </p:txBody>
      </p:sp>
    </p:spTree>
    <p:extLst>
      <p:ext uri="{BB962C8B-B14F-4D97-AF65-F5344CB8AC3E}">
        <p14:creationId xmlns:p14="http://schemas.microsoft.com/office/powerpoint/2010/main" val="2321619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Cases are closed when the investigation is complete and there is nothing further that can be done by the Ombudsman program. Completion of a case includes:</a:t>
            </a:r>
          </a:p>
          <a:p>
            <a:r>
              <a:rPr lang="en-US" dirty="0"/>
              <a:t>• complaint verification status has been documented</a:t>
            </a:r>
          </a:p>
          <a:p>
            <a:r>
              <a:rPr lang="en-US" dirty="0"/>
              <a:t>• a referral agency code has been assigned</a:t>
            </a:r>
          </a:p>
          <a:p>
            <a:r>
              <a:rPr lang="en-US" dirty="0"/>
              <a:t>• each complaint has been assigned a disposition code</a:t>
            </a:r>
          </a:p>
          <a:p>
            <a:r>
              <a:rPr lang="en-US" dirty="0"/>
              <a:t>• closure dates for all complaints within the case have been entered</a:t>
            </a:r>
          </a:p>
          <a:p>
            <a:r>
              <a:rPr lang="en-US" dirty="0"/>
              <a:t>• all documentation has been entered into your state-approved system</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23</a:t>
            </a:fld>
            <a:endParaRPr lang="en-US" dirty="0"/>
          </a:p>
        </p:txBody>
      </p:sp>
    </p:spTree>
    <p:extLst>
      <p:ext uri="{BB962C8B-B14F-4D97-AF65-F5344CB8AC3E}">
        <p14:creationId xmlns:p14="http://schemas.microsoft.com/office/powerpoint/2010/main" val="84285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disposition code is based on the satisfaction of the resident, or the resident representative or the complainant, if the resident cannot communicate their satisfaction.</a:t>
            </a:r>
          </a:p>
          <a:p>
            <a:r>
              <a:rPr lang="en-US" dirty="0"/>
              <a:t>Disposition codes are: </a:t>
            </a:r>
            <a:r>
              <a:rPr lang="en-US" i="1" dirty="0"/>
              <a:t>(Go over the information on the slide.)</a:t>
            </a:r>
          </a:p>
          <a:p>
            <a:r>
              <a:rPr lang="en-US" dirty="0"/>
              <a:t>	</a:t>
            </a:r>
          </a:p>
        </p:txBody>
      </p:sp>
      <p:sp>
        <p:nvSpPr>
          <p:cNvPr id="4" name="Slide Number Placeholder 3"/>
          <p:cNvSpPr>
            <a:spLocks noGrp="1"/>
          </p:cNvSpPr>
          <p:nvPr>
            <p:ph type="sldNum" sz="quarter" idx="5"/>
          </p:nvPr>
        </p:nvSpPr>
        <p:spPr/>
        <p:txBody>
          <a:bodyPr/>
          <a:lstStyle/>
          <a:p>
            <a:fld id="{013422E6-57C4-472B-BB37-763E50B58060}" type="slidenum">
              <a:rPr lang="en-US" smtClean="0"/>
              <a:t>24</a:t>
            </a:fld>
            <a:endParaRPr lang="en-US" dirty="0"/>
          </a:p>
        </p:txBody>
      </p:sp>
    </p:spTree>
    <p:extLst>
      <p:ext uri="{BB962C8B-B14F-4D97-AF65-F5344CB8AC3E}">
        <p14:creationId xmlns:p14="http://schemas.microsoft.com/office/powerpoint/2010/main" val="1172353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Include state-specific staff and volunteer documentation requirements for activities. Explain the deadline representatives </a:t>
            </a:r>
            <a:r>
              <a:rPr lang="en-US" b="1" i="0" u="none" dirty="0"/>
              <a:t>have</a:t>
            </a:r>
            <a:r>
              <a:rPr lang="en-US" b="1" i="1" dirty="0"/>
              <a:t> for entering information into the system after an activity has been conducted (e.g., you have 10 days to enter completed activities, or all activities must be entered at the end of the month). </a:t>
            </a:r>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25</a:t>
            </a:fld>
            <a:endParaRPr lang="en-US" dirty="0"/>
          </a:p>
        </p:txBody>
      </p:sp>
    </p:spTree>
    <p:extLst>
      <p:ext uri="{BB962C8B-B14F-4D97-AF65-F5344CB8AC3E}">
        <p14:creationId xmlns:p14="http://schemas.microsoft.com/office/powerpoint/2010/main" val="29152638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0000"/>
                </a:solidFill>
              </a:rPr>
              <a:t>Allow at least 60 minutes for Section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614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major part of each case record is the narrative describing the essential information from intake, the complaint(s), the investigation, and the resolution process. </a:t>
            </a:r>
          </a:p>
          <a:p>
            <a:endParaRPr lang="en-US" dirty="0"/>
          </a:p>
          <a:p>
            <a:r>
              <a:rPr lang="en-US" b="1" i="1" dirty="0"/>
              <a:t>Trainer’s Note:  </a:t>
            </a:r>
            <a:r>
              <a:rPr lang="en-US" i="1" dirty="0"/>
              <a:t>The next four slides provide information about the purpose of documentation.</a:t>
            </a:r>
          </a:p>
        </p:txBody>
      </p:sp>
      <p:sp>
        <p:nvSpPr>
          <p:cNvPr id="4" name="Slide Number Placeholder 3"/>
          <p:cNvSpPr>
            <a:spLocks noGrp="1"/>
          </p:cNvSpPr>
          <p:nvPr>
            <p:ph type="sldNum" sz="quarter" idx="5"/>
          </p:nvPr>
        </p:nvSpPr>
        <p:spPr/>
        <p:txBody>
          <a:bodyPr/>
          <a:lstStyle/>
          <a:p>
            <a:fld id="{013422E6-57C4-472B-BB37-763E50B58060}" type="slidenum">
              <a:rPr lang="en-US" smtClean="0"/>
              <a:t>27</a:t>
            </a:fld>
            <a:endParaRPr lang="en-US" dirty="0"/>
          </a:p>
        </p:txBody>
      </p:sp>
    </p:spTree>
    <p:extLst>
      <p:ext uri="{BB962C8B-B14F-4D97-AF65-F5344CB8AC3E}">
        <p14:creationId xmlns:p14="http://schemas.microsoft.com/office/powerpoint/2010/main" val="2491736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Documentation is a formal record which verifies to your supervisor, the State Ombudsman, residents, the courts, or others that the LTCOP has complied with the Older Americans Act (OAA) and the Long-Term Care Ombudsman Program Final Rule (LTCOP Rule). </a:t>
            </a:r>
          </a:p>
        </p:txBody>
      </p:sp>
      <p:sp>
        <p:nvSpPr>
          <p:cNvPr id="4" name="Slide Number Placeholder 3"/>
          <p:cNvSpPr>
            <a:spLocks noGrp="1"/>
          </p:cNvSpPr>
          <p:nvPr>
            <p:ph type="sldNum" sz="quarter" idx="5"/>
          </p:nvPr>
        </p:nvSpPr>
        <p:spPr/>
        <p:txBody>
          <a:bodyPr/>
          <a:lstStyle/>
          <a:p>
            <a:fld id="{013422E6-57C4-472B-BB37-763E50B58060}" type="slidenum">
              <a:rPr lang="en-US" smtClean="0"/>
              <a:t>29</a:t>
            </a:fld>
            <a:endParaRPr lang="en-US" dirty="0"/>
          </a:p>
        </p:txBody>
      </p:sp>
    </p:spTree>
    <p:extLst>
      <p:ext uri="{BB962C8B-B14F-4D97-AF65-F5344CB8AC3E}">
        <p14:creationId xmlns:p14="http://schemas.microsoft.com/office/powerpoint/2010/main" val="1570711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th</a:t>
            </a:r>
            <a:r>
              <a:rPr lang="en-US" b="0" u="none" dirty="0"/>
              <a:t>e</a:t>
            </a:r>
            <a:r>
              <a:rPr lang="en-US" dirty="0"/>
              <a:t> video on obtaining and documenting resident consent called, How to Obtain Consent (Long-Term Care Ombudsman).   The first part of the video which focuses on consent, was shared in </a:t>
            </a:r>
            <a:r>
              <a:rPr lang="en-US" b="0" u="none" dirty="0"/>
              <a:t>Module 7</a:t>
            </a:r>
            <a:r>
              <a:rPr lang="en-US" dirty="0"/>
              <a:t>.  The second part of the video describes the importance of documentation.    </a:t>
            </a:r>
          </a:p>
          <a:p>
            <a:endParaRPr lang="en-US" dirty="0"/>
          </a:p>
          <a:p>
            <a:r>
              <a:rPr lang="en-US" dirty="0"/>
              <a:t>Based on the video, finish these sentences:</a:t>
            </a:r>
          </a:p>
          <a:p>
            <a:r>
              <a:rPr lang="en-US" dirty="0"/>
              <a:t> “If it’s not in the database________________.</a:t>
            </a:r>
          </a:p>
          <a:p>
            <a:r>
              <a:rPr lang="en-US" dirty="0"/>
              <a:t>Answer: it didn’t happen.</a:t>
            </a:r>
          </a:p>
          <a:p>
            <a:endParaRPr lang="en-US" dirty="0"/>
          </a:p>
          <a:p>
            <a:r>
              <a:rPr lang="en-US" dirty="0"/>
              <a:t>“Documentation is proof that the Ombudsman has _______________.</a:t>
            </a:r>
          </a:p>
          <a:p>
            <a:r>
              <a:rPr lang="en-US" dirty="0"/>
              <a:t>Answer: fully served the resident.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31</a:t>
            </a:fld>
            <a:endParaRPr lang="en-US" dirty="0"/>
          </a:p>
        </p:txBody>
      </p:sp>
    </p:spTree>
    <p:extLst>
      <p:ext uri="{BB962C8B-B14F-4D97-AF65-F5344CB8AC3E}">
        <p14:creationId xmlns:p14="http://schemas.microsoft.com/office/powerpoint/2010/main" val="3524897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taking notes in front of a resident, family member, or resident representative, make sure to let them know your notes are confidential, you won’t share them with anyone, and you are doing so to assist with your memory.</a:t>
            </a:r>
          </a:p>
          <a:p>
            <a:endParaRPr lang="en-US" dirty="0"/>
          </a:p>
          <a:p>
            <a:r>
              <a:rPr lang="en-US" dirty="0"/>
              <a:t>Consider these examples:</a:t>
            </a:r>
          </a:p>
          <a:p>
            <a:r>
              <a:rPr lang="en-US" dirty="0"/>
              <a:t>“What you are saying is really important. I’m writing it down to help me remember your points, wishes, etc.”</a:t>
            </a:r>
          </a:p>
          <a:p>
            <a:endParaRPr lang="en-US" b="1" i="1" dirty="0"/>
          </a:p>
          <a:p>
            <a:r>
              <a:rPr lang="en-US" b="1" i="1" dirty="0"/>
              <a:t>Click to bring up the next speech bubble.</a:t>
            </a:r>
          </a:p>
          <a:p>
            <a:r>
              <a:rPr lang="en-US" dirty="0"/>
              <a:t>“Thank you for sharing this information.  I’m taking notes to make sure I understand exactly what you are saying.  I cannot share anything you say to me without your permission.”</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32</a:t>
            </a:fld>
            <a:endParaRPr lang="en-US" dirty="0"/>
          </a:p>
        </p:txBody>
      </p:sp>
    </p:spTree>
    <p:extLst>
      <p:ext uri="{BB962C8B-B14F-4D97-AF65-F5344CB8AC3E}">
        <p14:creationId xmlns:p14="http://schemas.microsoft.com/office/powerpoint/2010/main" val="1751043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this is the first-time meeting, ask if there are any questions at this point; or, if this is not the first meeting, ask if any questions have come up for them since the last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9, ask them what they learned about in the previous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i="1" dirty="0"/>
              <a:t>Difficult cases – transfers and discharges and how the Basic Discharge Complaint Investigation Process Checklist helps representatives when working on transfer/discharge cases.</a:t>
            </a:r>
          </a:p>
          <a:p>
            <a:r>
              <a:rPr lang="en-US" b="0" i="1" u="none" dirty="0"/>
              <a:t>T</a:t>
            </a:r>
            <a:r>
              <a:rPr lang="en-US" i="1" dirty="0"/>
              <a:t>he role of the Long-Term Care Ombudsman program (LTCOP) and other entities when complaints of abuse, neglect, and exploitation are made; and</a:t>
            </a:r>
          </a:p>
          <a:p>
            <a:r>
              <a:rPr lang="en-US" i="1" dirty="0"/>
              <a:t>the various referral agencies utilized by the LTCOP and how they assist individuals.</a:t>
            </a:r>
          </a:p>
          <a:p>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Calibri"/>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sym typeface="Arial"/>
            </a:endParaRPr>
          </a:p>
        </p:txBody>
      </p:sp>
    </p:spTree>
    <p:extLst>
      <p:ext uri="{BB962C8B-B14F-4D97-AF65-F5344CB8AC3E}">
        <p14:creationId xmlns:p14="http://schemas.microsoft.com/office/powerpoint/2010/main" val="21459694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representatives take notes during or immediately after interviews, observations, and any actions taken.   Those notes must be transferred into the Office-approved electronic documentation system.  When taking initial notes, keep in mind the information you need to complete a proper investigation and to complete the required documentation.</a:t>
            </a:r>
          </a:p>
          <a:p>
            <a:endParaRPr lang="en-US" dirty="0"/>
          </a:p>
          <a:p>
            <a:r>
              <a:rPr lang="en-US" dirty="0"/>
              <a:t>The foundation of all documentation starts with the Five Ws – who, what, where, when, and why. Document only the information related to the issue or the strategy to resolve the problem. For documentation to be complete, there are also certain topic areas that must be recorded.</a:t>
            </a:r>
          </a:p>
          <a:p>
            <a:endParaRPr lang="en-US" dirty="0"/>
          </a:p>
          <a:p>
            <a:r>
              <a:rPr lang="en-US" dirty="0"/>
              <a:t>The Five Ws are the facts of the case. These are the same types of questions used when interviewing individuals during the Ombudsman Program Problem-Solving Process, which was covered in Modules </a:t>
            </a:r>
            <a:r>
              <a:rPr lang="en-US" b="0" u="none" dirty="0"/>
              <a:t>7 and 8.   </a:t>
            </a:r>
            <a:r>
              <a:rPr lang="en-US" dirty="0"/>
              <a:t>The facts of the case are: </a:t>
            </a:r>
          </a:p>
          <a:p>
            <a:r>
              <a:rPr lang="en-US" dirty="0"/>
              <a:t>1. Who is involved? Include names, titles, relationship to the resident.</a:t>
            </a:r>
          </a:p>
          <a:p>
            <a:r>
              <a:rPr lang="en-US" dirty="0"/>
              <a:t>2. What exactly is the complaint (what happened or is happening) and what information is/was obtained related to the complaint?</a:t>
            </a:r>
          </a:p>
          <a:p>
            <a:r>
              <a:rPr lang="en-US" dirty="0"/>
              <a:t>3. Where does the problem occur?</a:t>
            </a:r>
          </a:p>
          <a:p>
            <a:r>
              <a:rPr lang="en-US" dirty="0"/>
              <a:t>4. When does the complaint take place? Include dates and locations.</a:t>
            </a:r>
          </a:p>
          <a:p>
            <a:r>
              <a:rPr lang="en-US" dirty="0"/>
              <a:t>5. Why does the complaint arise? Include the root cause.</a:t>
            </a:r>
          </a:p>
          <a:p>
            <a:endParaRPr lang="en-US" dirty="0"/>
          </a:p>
          <a:p>
            <a:r>
              <a:rPr lang="en-US" i="0" dirty="0"/>
              <a:t>Along with the Five Ws, don’t forget “how” when documenting the facts of the case.  Start with how you obtained the initial complaint.  Also document how the complaint affects the resident(s).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33</a:t>
            </a:fld>
            <a:endParaRPr lang="en-US" dirty="0"/>
          </a:p>
        </p:txBody>
      </p:sp>
    </p:spTree>
    <p:extLst>
      <p:ext uri="{BB962C8B-B14F-4D97-AF65-F5344CB8AC3E}">
        <p14:creationId xmlns:p14="http://schemas.microsoft.com/office/powerpoint/2010/main" val="2430563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complete accounting of the case, certain topic areas must be documented.  Those areas include: the problem, the resident, permission(s) granted, actions taken, evidence, resolution/outcome, and follow up. </a:t>
            </a:r>
          </a:p>
          <a:p>
            <a:endParaRPr lang="en-US" dirty="0"/>
          </a:p>
          <a:p>
            <a:r>
              <a:rPr lang="en-US" dirty="0"/>
              <a:t>The problem - Define the nature and extent of the problem. Starting with intake, explain the problem from the complainant’s point of view;  when the resident is not the complainant, also provide an explanation of problem from the resident’s perspective. </a:t>
            </a:r>
          </a:p>
          <a:p>
            <a:endParaRPr lang="en-US" dirty="0"/>
          </a:p>
          <a:p>
            <a:r>
              <a:rPr lang="en-US" dirty="0"/>
              <a:t>The resident - Describe relevant facts about the resident gained through observation, interviews, and possibly record reviews.  This information is especially important when the resident’s ability to communicate informed consent is in question.</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34</a:t>
            </a:fld>
            <a:endParaRPr lang="en-US" dirty="0"/>
          </a:p>
        </p:txBody>
      </p:sp>
    </p:spTree>
    <p:extLst>
      <p:ext uri="{BB962C8B-B14F-4D97-AF65-F5344CB8AC3E}">
        <p14:creationId xmlns:p14="http://schemas.microsoft.com/office/powerpoint/2010/main" val="14244009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exactly what permissions the resident has granted you. This includes permission to act as well as consent to talk to others and disclose confidential information.</a:t>
            </a:r>
          </a:p>
          <a:p>
            <a:endParaRPr lang="en-US" dirty="0"/>
          </a:p>
          <a:p>
            <a:r>
              <a:rPr lang="en-US" dirty="0"/>
              <a:t>• Name each person </a:t>
            </a:r>
            <a:r>
              <a:rPr lang="en-US" b="0" u="none" dirty="0"/>
              <a:t>to </a:t>
            </a:r>
            <a:r>
              <a:rPr lang="en-US" dirty="0"/>
              <a:t>whom the resident gives you consent to release their identity and talk about the problem.  If the resident gives permission </a:t>
            </a:r>
            <a:r>
              <a:rPr lang="en-US" b="0" u="none" dirty="0"/>
              <a:t>to</a:t>
            </a:r>
            <a:r>
              <a:rPr lang="en-US" dirty="0"/>
              <a:t> speak with “anyone who can help”- document that statement.  Make sure to include anyone whom the resident explicitly told you not to talk to.</a:t>
            </a:r>
          </a:p>
          <a:p>
            <a:endParaRPr lang="en-US" dirty="0"/>
          </a:p>
          <a:p>
            <a:r>
              <a:rPr lang="en-US" dirty="0"/>
              <a:t>• Document permissions received or not received to disclose records and be specific about the information allowed to be disclosed or not disclosed within such records.  Include who gave permission – the resident, the resident representative, and/or the Ombudsman.</a:t>
            </a:r>
          </a:p>
          <a:p>
            <a:endParaRPr lang="en-US" dirty="0"/>
          </a:p>
          <a:p>
            <a:r>
              <a:rPr lang="en-US" dirty="0"/>
              <a:t>• Clearly state the plan of action and include the agreed upon actions each party will take, including yourself, the resident, the resident representative, the complainant, and anyone else involved.</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35</a:t>
            </a:fld>
            <a:endParaRPr lang="en-US" dirty="0"/>
          </a:p>
        </p:txBody>
      </p:sp>
    </p:spTree>
    <p:extLst>
      <p:ext uri="{BB962C8B-B14F-4D97-AF65-F5344CB8AC3E}">
        <p14:creationId xmlns:p14="http://schemas.microsoft.com/office/powerpoint/2010/main" val="20921166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Actions taken - Document all actions taken.  This may include interviews, observations, face-to-face visits, phone calls, emails, record reviews, referrals, a change in the plan of action, etc.</a:t>
            </a:r>
          </a:p>
          <a:p>
            <a:endParaRPr lang="en-US" dirty="0"/>
          </a:p>
          <a:p>
            <a:r>
              <a:rPr lang="en-US" dirty="0"/>
              <a:t>Evidence - Provide information gathered during the investigation.  Document evidence that verifies or does not verify the problem. Include relevant federal/state regulations when necessary.</a:t>
            </a:r>
          </a:p>
        </p:txBody>
      </p:sp>
      <p:sp>
        <p:nvSpPr>
          <p:cNvPr id="4" name="Slide Number Placeholder 3"/>
          <p:cNvSpPr>
            <a:spLocks noGrp="1"/>
          </p:cNvSpPr>
          <p:nvPr>
            <p:ph type="sldNum" sz="quarter" idx="5"/>
          </p:nvPr>
        </p:nvSpPr>
        <p:spPr/>
        <p:txBody>
          <a:bodyPr/>
          <a:lstStyle/>
          <a:p>
            <a:fld id="{013422E6-57C4-472B-BB37-763E50B58060}" type="slidenum">
              <a:rPr lang="en-US" smtClean="0"/>
              <a:t>36</a:t>
            </a:fld>
            <a:endParaRPr lang="en-US" dirty="0"/>
          </a:p>
        </p:txBody>
      </p:sp>
    </p:spTree>
    <p:extLst>
      <p:ext uri="{BB962C8B-B14F-4D97-AF65-F5344CB8AC3E}">
        <p14:creationId xmlns:p14="http://schemas.microsoft.com/office/powerpoint/2010/main" val="1814347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Follow-up - Document all follow-up actions. Include other actions that need to be taken or if the case is ready to be closed.</a:t>
            </a:r>
          </a:p>
          <a:p>
            <a:endParaRPr lang="en-US" dirty="0"/>
          </a:p>
          <a:p>
            <a:r>
              <a:rPr lang="en-US" dirty="0"/>
              <a:t>Resolution/outcome - Describe the resident’s perspective of the outcome of your advocacy.  Is the problem resolved? If so, to what extent? Include a statement about the resident’s level of satisfaction.</a:t>
            </a:r>
          </a:p>
        </p:txBody>
      </p:sp>
      <p:sp>
        <p:nvSpPr>
          <p:cNvPr id="4" name="Slide Number Placeholder 3"/>
          <p:cNvSpPr>
            <a:spLocks noGrp="1"/>
          </p:cNvSpPr>
          <p:nvPr>
            <p:ph type="sldNum" sz="quarter" idx="5"/>
          </p:nvPr>
        </p:nvSpPr>
        <p:spPr/>
        <p:txBody>
          <a:bodyPr/>
          <a:lstStyle/>
          <a:p>
            <a:fld id="{013422E6-57C4-472B-BB37-763E50B58060}" type="slidenum">
              <a:rPr lang="en-US" smtClean="0"/>
              <a:t>37</a:t>
            </a:fld>
            <a:endParaRPr lang="en-US" dirty="0"/>
          </a:p>
        </p:txBody>
      </p:sp>
    </p:spTree>
    <p:extLst>
      <p:ext uri="{BB962C8B-B14F-4D97-AF65-F5344CB8AC3E}">
        <p14:creationId xmlns:p14="http://schemas.microsoft.com/office/powerpoint/2010/main" val="30210642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an investigation, you will often gather a lot of information and it may seem overwhelming at times. Knowing how to document helps you to organize information in a way that clarifies the facts of the case, assists with tracking your work, and helps plan for further action on the case.</a:t>
            </a:r>
          </a:p>
          <a:p>
            <a:endParaRPr lang="en-US" dirty="0"/>
          </a:p>
          <a:p>
            <a:r>
              <a:rPr lang="en-US" dirty="0"/>
              <a:t>Dos and Don’ts of Documentation</a:t>
            </a:r>
          </a:p>
          <a:p>
            <a:endParaRPr lang="en-US" b="1" i="1" dirty="0"/>
          </a:p>
          <a:p>
            <a:r>
              <a:rPr lang="en-US" b="1" i="1" dirty="0"/>
              <a:t>Trainer’s Note:  </a:t>
            </a:r>
            <a:r>
              <a:rPr lang="en-US" i="1" dirty="0"/>
              <a:t>When going through information in the chart, give brief examples of documentation you have experienced (good and bad), or use the examples provide</a:t>
            </a:r>
            <a:r>
              <a:rPr lang="en-US" b="0" i="1" u="none" dirty="0"/>
              <a:t>d</a:t>
            </a:r>
            <a:r>
              <a:rPr lang="en-US" i="1" dirty="0"/>
              <a:t> below the chart.  Inform the trainees that lengthy documentation does not equal effective documentation. Documentation should only consist of the necessary facts (e.g., we don’t need to know the resident was wearing blue pants and a red shirt with white flowers while they sat on their bed eating a candy bar – unless it is somehow related to the complaint.)</a:t>
            </a:r>
          </a:p>
          <a:p>
            <a:endParaRPr lang="en-US" dirty="0"/>
          </a:p>
          <a:p>
            <a:r>
              <a:rPr lang="en-US" dirty="0"/>
              <a:t>Proper documentation clarifies the information gathered and can impact the investigation strategy. Documentation must be factual, objective, and consistent. Your case documentation should be clear enough so that another representative can pick up where you left off.</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38</a:t>
            </a:fld>
            <a:endParaRPr lang="en-US" dirty="0"/>
          </a:p>
        </p:txBody>
      </p:sp>
    </p:spTree>
    <p:extLst>
      <p:ext uri="{BB962C8B-B14F-4D97-AF65-F5344CB8AC3E}">
        <p14:creationId xmlns:p14="http://schemas.microsoft.com/office/powerpoint/2010/main" val="10277648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of the following examples would you consider to be good or bad documentation? Why?</a:t>
            </a:r>
          </a:p>
          <a:p>
            <a:endParaRPr lang="en-US" dirty="0"/>
          </a:p>
          <a:p>
            <a:pPr marL="228600" indent="-228600">
              <a:buAutoNum type="arabicPeriod"/>
            </a:pPr>
            <a:r>
              <a:rPr lang="en-US" b="1" i="1" dirty="0"/>
              <a:t>Answer: </a:t>
            </a:r>
            <a:r>
              <a:rPr lang="en-US" i="1" dirty="0"/>
              <a:t>This is ineffective documentation. Information about the fair is not necessary. It doesn’t clarify who Sharon </a:t>
            </a:r>
            <a:r>
              <a:rPr lang="en-US" b="0" i="1" u="none" dirty="0"/>
              <a:t>and </a:t>
            </a:r>
            <a:r>
              <a:rPr lang="en-US" i="1" dirty="0"/>
              <a:t>Kim are – is one of them the activities director?  The activities complaint is not explained.  It is not clear who determined the complaint is resolved since there are two females and the word “she” is used. </a:t>
            </a:r>
          </a:p>
          <a:p>
            <a:pPr marL="0" indent="0">
              <a:buNone/>
            </a:pPr>
            <a:endParaRPr lang="en-US" i="1" dirty="0"/>
          </a:p>
          <a:p>
            <a:pPr marL="0" indent="0">
              <a:buNone/>
            </a:pPr>
            <a:r>
              <a:rPr lang="en-US" b="1" i="1" dirty="0"/>
              <a:t>Click to bring up #2</a:t>
            </a:r>
          </a:p>
          <a:p>
            <a:pPr marL="0" indent="0">
              <a:buNone/>
            </a:pPr>
            <a:endParaRPr lang="en-US" b="1" i="1" dirty="0"/>
          </a:p>
          <a:p>
            <a:pPr marL="0" indent="0">
              <a:buNone/>
            </a:pPr>
            <a:r>
              <a:rPr lang="en-US" b="0" i="1" dirty="0"/>
              <a:t>2. </a:t>
            </a:r>
            <a:r>
              <a:rPr lang="en-US" b="1" i="1" dirty="0"/>
              <a:t>Answer: </a:t>
            </a:r>
            <a:r>
              <a:rPr lang="en-US" b="0" i="1" dirty="0"/>
              <a:t>This is ineffective documentation.  It does not say when or how the representative followed up with Ralph.  The words “seems uncertain” are vague.  The writer also expresses an opinion about Ralph being influenced by his son with no facts to back up the statement.</a:t>
            </a:r>
          </a:p>
        </p:txBody>
      </p:sp>
      <p:sp>
        <p:nvSpPr>
          <p:cNvPr id="4" name="Slide Number Placeholder 3"/>
          <p:cNvSpPr>
            <a:spLocks noGrp="1"/>
          </p:cNvSpPr>
          <p:nvPr>
            <p:ph type="sldNum" sz="quarter" idx="5"/>
          </p:nvPr>
        </p:nvSpPr>
        <p:spPr/>
        <p:txBody>
          <a:bodyPr/>
          <a:lstStyle/>
          <a:p>
            <a:fld id="{013422E6-57C4-472B-BB37-763E50B58060}" type="slidenum">
              <a:rPr lang="en-US" smtClean="0"/>
              <a:t>39</a:t>
            </a:fld>
            <a:endParaRPr lang="en-US" dirty="0"/>
          </a:p>
        </p:txBody>
      </p:sp>
    </p:spTree>
    <p:extLst>
      <p:ext uri="{BB962C8B-B14F-4D97-AF65-F5344CB8AC3E}">
        <p14:creationId xmlns:p14="http://schemas.microsoft.com/office/powerpoint/2010/main" val="1579435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Answer: </a:t>
            </a:r>
            <a:r>
              <a:rPr lang="en-US" i="1" dirty="0"/>
              <a:t>This is effective documentation. It is in chronological order, factual, concise, contains names and titles, free from unknown abbreviations, and includes next steps. </a:t>
            </a:r>
          </a:p>
          <a:p>
            <a:endParaRPr lang="en-US" i="1" dirty="0"/>
          </a:p>
          <a:p>
            <a:r>
              <a:rPr lang="en-US" b="1" i="1" dirty="0"/>
              <a:t>Trainer’</a:t>
            </a:r>
            <a:r>
              <a:rPr lang="en-US" b="1" i="1" u="none" dirty="0"/>
              <a:t>s </a:t>
            </a:r>
            <a:r>
              <a:rPr lang="en-US" b="1" i="1" dirty="0"/>
              <a:t>Note: Optional </a:t>
            </a:r>
            <a:r>
              <a:rPr lang="en-US" i="1" dirty="0"/>
              <a:t>- If you have time, you could ask the trainees to individually rewrite numbers 1 and 2 on the previous slide using the documentation skills learned so far.  It would be interesting to see how different everyone’s notes are based on their interpretation of the initial information.  It is a good way to demonstrate the importance of clear and concise documentation.</a:t>
            </a:r>
          </a:p>
        </p:txBody>
      </p:sp>
      <p:sp>
        <p:nvSpPr>
          <p:cNvPr id="4" name="Slide Number Placeholder 3"/>
          <p:cNvSpPr>
            <a:spLocks noGrp="1"/>
          </p:cNvSpPr>
          <p:nvPr>
            <p:ph type="sldNum" sz="quarter" idx="5"/>
          </p:nvPr>
        </p:nvSpPr>
        <p:spPr/>
        <p:txBody>
          <a:bodyPr/>
          <a:lstStyle/>
          <a:p>
            <a:fld id="{013422E6-57C4-472B-BB37-763E50B58060}" type="slidenum">
              <a:rPr lang="en-US" smtClean="0"/>
              <a:t>40</a:t>
            </a:fld>
            <a:endParaRPr lang="en-US" dirty="0"/>
          </a:p>
        </p:txBody>
      </p:sp>
    </p:spTree>
    <p:extLst>
      <p:ext uri="{BB962C8B-B14F-4D97-AF65-F5344CB8AC3E}">
        <p14:creationId xmlns:p14="http://schemas.microsoft.com/office/powerpoint/2010/main" val="219553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Individuals have a natural tendency to simplify descriptions by using perceptions or opinions, instead of stating the facts.  For example, a statement such as, “the resident was sad” is an assumption due to seeing a resident crying.   </a:t>
            </a:r>
          </a:p>
          <a:p>
            <a:endParaRPr lang="en-US" dirty="0"/>
          </a:p>
          <a:p>
            <a:r>
              <a:rPr lang="en-US" dirty="0"/>
              <a:t>The habit of “opinionating” may influence your interpretation of a situation and could negatively impact factual documentation.  It is important to avoid allowing personal feelings, preconceived notions, prejudices, or interpretations to influence documentation. </a:t>
            </a:r>
          </a:p>
          <a:p>
            <a:endParaRPr lang="en-US" dirty="0"/>
          </a:p>
          <a:p>
            <a:r>
              <a:rPr lang="en-US" dirty="0"/>
              <a:t>What is the difference between the two examples of the same situation  on the slide?</a:t>
            </a:r>
          </a:p>
          <a:p>
            <a:endParaRPr lang="en-US" b="1" dirty="0"/>
          </a:p>
          <a:p>
            <a:r>
              <a:rPr lang="en-US" b="1" i="1" dirty="0"/>
              <a:t>Trainer’s Note: </a:t>
            </a:r>
            <a:r>
              <a:rPr lang="en-US" i="1" dirty="0"/>
              <a:t>The difference is, the first one uses opinions instead of facts and the representative allows preconceived notions to filter into the documentation.  The second example is simply factual.</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41</a:t>
            </a:fld>
            <a:endParaRPr lang="en-US" dirty="0"/>
          </a:p>
        </p:txBody>
      </p:sp>
    </p:spTree>
    <p:extLst>
      <p:ext uri="{BB962C8B-B14F-4D97-AF65-F5344CB8AC3E}">
        <p14:creationId xmlns:p14="http://schemas.microsoft.com/office/powerpoint/2010/main" val="1114964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documenting, use objective language instead of subjective language.  </a:t>
            </a:r>
          </a:p>
          <a:p>
            <a:endParaRPr lang="en-US" dirty="0"/>
          </a:p>
          <a:p>
            <a:r>
              <a:rPr lang="en-US" b="1" dirty="0"/>
              <a:t>Objective language </a:t>
            </a:r>
            <a:r>
              <a:rPr lang="en-US" dirty="0"/>
              <a:t>is not influenced by personal feelings or opinions, and it is used to clearly communicate facts.  When objective language is used, two people reading the description will have the same understanding of what happened.</a:t>
            </a:r>
          </a:p>
          <a:p>
            <a:endParaRPr lang="en-US" dirty="0"/>
          </a:p>
          <a:p>
            <a:r>
              <a:rPr lang="en-US" b="1" dirty="0"/>
              <a:t>Subjective language </a:t>
            </a:r>
            <a:r>
              <a:rPr lang="en-US" dirty="0"/>
              <a:t>is based on personal opinions, interpretations, emotions, and judgements. It is open to different interpretations.  Two people can describe or understand the meaning in different ways.</a:t>
            </a:r>
          </a:p>
          <a:p>
            <a:endParaRPr lang="en-US" i="1" dirty="0"/>
          </a:p>
          <a:p>
            <a:r>
              <a:rPr lang="en-US" b="1" i="1" dirty="0"/>
              <a:t>Trainer’s Note:  </a:t>
            </a:r>
            <a:r>
              <a:rPr lang="en-US" i="1" dirty="0"/>
              <a:t>Explain the difference between the three statements above.  The first statement is clear and factual. </a:t>
            </a:r>
            <a:r>
              <a:rPr lang="en-US" b="1" i="1" dirty="0"/>
              <a:t>Click</a:t>
            </a:r>
            <a:r>
              <a:rPr lang="en-US" i="1" dirty="0"/>
              <a:t>  </a:t>
            </a:r>
          </a:p>
          <a:p>
            <a:endParaRPr lang="en-US" i="1" dirty="0"/>
          </a:p>
          <a:p>
            <a:r>
              <a:rPr lang="en-US" i="1" dirty="0"/>
              <a:t>The next two sentences make implications that may or may not be true and are not followed up by facts. </a:t>
            </a:r>
            <a:r>
              <a:rPr lang="en-US" b="1" i="1" dirty="0"/>
              <a:t>Click again</a:t>
            </a:r>
          </a:p>
        </p:txBody>
      </p:sp>
      <p:sp>
        <p:nvSpPr>
          <p:cNvPr id="4" name="Slide Number Placeholder 3"/>
          <p:cNvSpPr>
            <a:spLocks noGrp="1"/>
          </p:cNvSpPr>
          <p:nvPr>
            <p:ph type="sldNum" sz="quarter" idx="5"/>
          </p:nvPr>
        </p:nvSpPr>
        <p:spPr/>
        <p:txBody>
          <a:bodyPr/>
          <a:lstStyle/>
          <a:p>
            <a:fld id="{013422E6-57C4-472B-BB37-763E50B58060}" type="slidenum">
              <a:rPr lang="en-US" smtClean="0"/>
              <a:t>42</a:t>
            </a:fld>
            <a:endParaRPr lang="en-US" dirty="0"/>
          </a:p>
        </p:txBody>
      </p:sp>
    </p:spTree>
    <p:extLst>
      <p:ext uri="{BB962C8B-B14F-4D97-AF65-F5344CB8AC3E}">
        <p14:creationId xmlns:p14="http://schemas.microsoft.com/office/powerpoint/2010/main" val="1818692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in their manual.  </a:t>
            </a:r>
          </a:p>
          <a:p>
            <a:endParaRPr lang="en-US" i="1" dirty="0"/>
          </a:p>
          <a:p>
            <a:r>
              <a:rPr lang="en-US" i="1" dirty="0"/>
              <a:t>Section 1 –15 mins</a:t>
            </a:r>
          </a:p>
          <a:p>
            <a:r>
              <a:rPr lang="en-US" i="1" dirty="0"/>
              <a:t>Section 2 –60 mins</a:t>
            </a:r>
          </a:p>
          <a:p>
            <a:r>
              <a:rPr lang="en-US" i="1" dirty="0"/>
              <a:t>Break – 15 mins</a:t>
            </a:r>
          </a:p>
          <a:p>
            <a:r>
              <a:rPr lang="en-US" i="1" dirty="0"/>
              <a:t>Section 3 –60 mins</a:t>
            </a:r>
          </a:p>
          <a:p>
            <a:r>
              <a:rPr lang="en-US" i="1" dirty="0"/>
              <a:t>Section 4 – 20 mins</a:t>
            </a:r>
          </a:p>
          <a:p>
            <a:endParaRPr lang="en-US" i="1" dirty="0"/>
          </a:p>
          <a:p>
            <a:r>
              <a:rPr lang="en-US" b="1" i="1" dirty="0"/>
              <a:t>Trainer’s Note: </a:t>
            </a:r>
            <a:r>
              <a:rPr lang="en-US" i="1" dirty="0"/>
              <a:t>The timeframes for each section are approximate. Allow at least 3 hours for this session.</a:t>
            </a:r>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dirty="0"/>
          </a:p>
        </p:txBody>
      </p:sp>
    </p:spTree>
    <p:extLst>
      <p:ext uri="{BB962C8B-B14F-4D97-AF65-F5344CB8AC3E}">
        <p14:creationId xmlns:p14="http://schemas.microsoft.com/office/powerpoint/2010/main" val="14169802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Objective language describes behaviors.</a:t>
            </a:r>
          </a:p>
          <a:p>
            <a:r>
              <a:rPr lang="en-US" dirty="0"/>
              <a:t>“The Care Plan Coordinator said she had no comment when asked to reschedule the care plan conference.  She raised her hands in the air and stated she had another appointment to get to and that the conversation was over.”</a:t>
            </a:r>
          </a:p>
          <a:p>
            <a:endParaRPr lang="en-US" dirty="0"/>
          </a:p>
          <a:p>
            <a:r>
              <a:rPr lang="en-US" dirty="0"/>
              <a:t>· Subjective language labels behaviors. </a:t>
            </a:r>
          </a:p>
          <a:p>
            <a:r>
              <a:rPr lang="en-US" dirty="0"/>
              <a:t>“The Care Plan Coordinator was rude and unresponsive to my question.”</a:t>
            </a:r>
          </a:p>
          <a:p>
            <a:endParaRPr lang="en-US" dirty="0"/>
          </a:p>
          <a:p>
            <a:r>
              <a:rPr lang="en-US" dirty="0"/>
              <a:t>· Objective language describes observations. </a:t>
            </a:r>
          </a:p>
          <a:p>
            <a:r>
              <a:rPr lang="en-US" dirty="0"/>
              <a:t>“During a visit, I saw stains and crumbs on the resident’s shirt.”</a:t>
            </a:r>
          </a:p>
          <a:p>
            <a:endParaRPr lang="en-US" dirty="0"/>
          </a:p>
          <a:p>
            <a:r>
              <a:rPr lang="en-US" dirty="0"/>
              <a:t>· Subjective language interjects opinions. </a:t>
            </a:r>
          </a:p>
          <a:p>
            <a:r>
              <a:rPr lang="en-US" dirty="0"/>
              <a:t>“During a visit, the resident’s shirt was dirty, and he looked like he hadn’t been cleaned since breakfast.  Staff are obviously not doing their jobs.”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43</a:t>
            </a:fld>
            <a:endParaRPr lang="en-US" dirty="0"/>
          </a:p>
        </p:txBody>
      </p:sp>
    </p:spTree>
    <p:extLst>
      <p:ext uri="{BB962C8B-B14F-4D97-AF65-F5344CB8AC3E}">
        <p14:creationId xmlns:p14="http://schemas.microsoft.com/office/powerpoint/2010/main" val="17804899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baseline="0" dirty="0"/>
              <a:t> </a:t>
            </a:r>
            <a:r>
              <a:rPr lang="en-US" b="1" i="1" dirty="0"/>
              <a:t>Note: </a:t>
            </a:r>
            <a:r>
              <a:rPr lang="en-US" i="1" dirty="0"/>
              <a:t>To conduct the role-play, you will need four trainees to volunteer: one narrator; one representative, Alex; one resident, Jo; and one manager. Make sure the trainees who are observing the role-play have a pen and paper or another means to take notes during this activity by answering the Five Ws questions listed after the role-play.</a:t>
            </a:r>
          </a:p>
          <a:p>
            <a:endParaRPr lang="en-US" i="1" dirty="0"/>
          </a:p>
          <a:p>
            <a:r>
              <a:rPr lang="en-US" b="1" i="1" dirty="0"/>
              <a:t>Refer trainees to their manuals to conduct the Role Play</a:t>
            </a:r>
            <a:r>
              <a:rPr lang="en-US" i="1" dirty="0"/>
              <a:t>.</a:t>
            </a:r>
          </a:p>
          <a:p>
            <a:endParaRPr lang="en-US" i="1" dirty="0"/>
          </a:p>
          <a:p>
            <a:r>
              <a:rPr lang="en-US" i="1" dirty="0"/>
              <a:t>When the role-play is over, tell the trainees this case is not ready to be closed, but the representative must document the two visits. Ask the trainees to write down the responses to the questions after the role-play is conducted.  After they have written down their answers, go through each question and ask them what their responses are.  Make sure the current answers are discussed.</a:t>
            </a:r>
          </a:p>
          <a:p>
            <a:endParaRPr lang="en-US" i="0" dirty="0"/>
          </a:p>
          <a:p>
            <a:r>
              <a:rPr lang="en-US" i="0" dirty="0"/>
              <a:t>Who is involved? Include names, titles, relationship to the resident.</a:t>
            </a:r>
          </a:p>
          <a:p>
            <a:r>
              <a:rPr lang="en-US" i="1" dirty="0"/>
              <a:t>Answer: Resident and complainant, Jo Phillips; resident Dave Samuel; and the manager.</a:t>
            </a:r>
          </a:p>
          <a:p>
            <a:endParaRPr lang="en-US" i="1" dirty="0"/>
          </a:p>
          <a:p>
            <a:r>
              <a:rPr lang="en-US" i="0" dirty="0"/>
              <a:t>What exactly is the complaint and what information is obtained related to the complaint?</a:t>
            </a:r>
          </a:p>
          <a:p>
            <a:r>
              <a:rPr lang="en-US" i="1" dirty="0"/>
              <a:t>Answer: Jo Phillips does not want anyone entering Jo’s room without being invited.  Mr. Samuel comes into Jo’s room uninvited every day after breakfast.  Jo has told staff, but they don’t acknowledge it as a problem.</a:t>
            </a:r>
          </a:p>
          <a:p>
            <a:endParaRPr lang="en-US" i="1" dirty="0"/>
          </a:p>
          <a:p>
            <a:r>
              <a:rPr lang="en-US" i="0" dirty="0"/>
              <a:t>Where does the problem occur?</a:t>
            </a:r>
          </a:p>
          <a:p>
            <a:r>
              <a:rPr lang="en-US" i="1" dirty="0"/>
              <a:t>Answer: It occurs in Jo’s room.</a:t>
            </a:r>
          </a:p>
          <a:p>
            <a:endParaRPr lang="en-US" i="1" dirty="0"/>
          </a:p>
          <a:p>
            <a:r>
              <a:rPr lang="en-US" i="0" dirty="0"/>
              <a:t>When does the complaint take place? </a:t>
            </a:r>
          </a:p>
          <a:p>
            <a:r>
              <a:rPr lang="en-US" i="1" dirty="0"/>
              <a:t>Answer:  It occurs every day after breakfast.</a:t>
            </a:r>
          </a:p>
          <a:p>
            <a:endParaRPr lang="en-US" i="1" dirty="0"/>
          </a:p>
          <a:p>
            <a:r>
              <a:rPr lang="en-US" i="0" dirty="0"/>
              <a:t>Why does the complaint arise?</a:t>
            </a:r>
          </a:p>
          <a:p>
            <a:r>
              <a:rPr lang="en-US" i="1" dirty="0"/>
              <a:t>Answer: At this point, the answer is unknown. </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44</a:t>
            </a:fld>
            <a:endParaRPr lang="en-US" dirty="0"/>
          </a:p>
        </p:txBody>
      </p:sp>
    </p:spTree>
    <p:extLst>
      <p:ext uri="{BB962C8B-B14F-4D97-AF65-F5344CB8AC3E}">
        <p14:creationId xmlns:p14="http://schemas.microsoft.com/office/powerpoint/2010/main" val="2020551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Tell the trainees to use this checklist or if your program uses another checklist, use your state-specific form when determining if they have included all pertinent information in the case notes.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After you cover the first, c</a:t>
            </a:r>
            <a:r>
              <a:rPr lang="en-US" b="1" i="1" dirty="0"/>
              <a:t>lick to bring up each item in the list.</a:t>
            </a:r>
          </a:p>
          <a:p>
            <a:endParaRPr lang="en-US" b="1" i="1" dirty="0"/>
          </a:p>
          <a:p>
            <a:pPr marL="171450" indent="-171450">
              <a:buFont typeface="Arial" panose="020B0604020202020204" pitchFamily="34" charset="0"/>
              <a:buChar char="•"/>
            </a:pPr>
            <a:r>
              <a:rPr lang="en-US" dirty="0"/>
              <a:t>Record all events in chronological order by date and approximate time?</a:t>
            </a:r>
          </a:p>
          <a:p>
            <a:pPr marL="171450" indent="-171450">
              <a:buFont typeface="Arial" panose="020B0604020202020204" pitchFamily="34" charset="0"/>
              <a:buChar char="•"/>
            </a:pPr>
            <a:r>
              <a:rPr lang="en-US" dirty="0"/>
              <a:t>Use quotes, when possible, especially to capture the speaker’s attitude, opinions, or observations?</a:t>
            </a:r>
          </a:p>
          <a:p>
            <a:pPr marL="171450" indent="-171450">
              <a:buFont typeface="Arial" panose="020B0604020202020204" pitchFamily="34" charset="0"/>
              <a:buChar char="•"/>
            </a:pPr>
            <a:r>
              <a:rPr lang="en-US" dirty="0"/>
              <a:t>Limit the use of abbreviations to those that all representatives would understand, or initially define an abbreviation when questionable?</a:t>
            </a:r>
          </a:p>
          <a:p>
            <a:pPr marL="171450" indent="-171450">
              <a:buFont typeface="Arial" panose="020B0604020202020204" pitchFamily="34" charset="0"/>
              <a:buChar char="•"/>
            </a:pPr>
            <a:r>
              <a:rPr lang="en-US" dirty="0"/>
              <a:t>Use names and titles of individuals and not “he,” “she,” “they”?</a:t>
            </a:r>
          </a:p>
          <a:p>
            <a:pPr marL="171450" indent="-171450">
              <a:buFont typeface="Arial" panose="020B0604020202020204" pitchFamily="34" charset="0"/>
              <a:buChar char="•"/>
            </a:pPr>
            <a:r>
              <a:rPr lang="en-US" dirty="0"/>
              <a:t>Use objective language?</a:t>
            </a:r>
          </a:p>
          <a:p>
            <a:pPr marL="171450" indent="-171450">
              <a:buFont typeface="Arial" panose="020B0604020202020204" pitchFamily="34" charset="0"/>
              <a:buChar char="•"/>
            </a:pPr>
            <a:r>
              <a:rPr lang="en-US" dirty="0"/>
              <a:t>Attach all required documents?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45</a:t>
            </a:fld>
            <a:endParaRPr lang="en-US" dirty="0"/>
          </a:p>
        </p:txBody>
      </p:sp>
    </p:spTree>
    <p:extLst>
      <p:ext uri="{BB962C8B-B14F-4D97-AF65-F5344CB8AC3E}">
        <p14:creationId xmlns:p14="http://schemas.microsoft.com/office/powerpoint/2010/main" val="40679555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Documenting intake information, did I include…  </a:t>
            </a:r>
            <a:r>
              <a:rPr lang="en-US" b="1" i="1" dirty="0"/>
              <a:t>After you cover the first,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bring up each item in the list.</a:t>
            </a:r>
          </a:p>
          <a:p>
            <a:endParaRPr lang="en-US" dirty="0"/>
          </a:p>
          <a:p>
            <a:endParaRPr lang="en-US" dirty="0"/>
          </a:p>
          <a:p>
            <a:pPr marL="171450" indent="-171450">
              <a:buFont typeface="Wingdings" panose="05000000000000000000" pitchFamily="2" charset="2"/>
              <a:buChar char="§"/>
            </a:pPr>
            <a:r>
              <a:rPr lang="en-US" dirty="0"/>
              <a:t>The description of the problem as presented by the complainant?</a:t>
            </a:r>
          </a:p>
          <a:p>
            <a:pPr marL="171450" indent="-171450">
              <a:buFont typeface="Wingdings" panose="05000000000000000000" pitchFamily="2" charset="2"/>
              <a:buChar char="§"/>
            </a:pPr>
            <a:r>
              <a:rPr lang="en-US" dirty="0"/>
              <a:t>Steps the complainant has already taken to resolve the problem?</a:t>
            </a:r>
          </a:p>
          <a:p>
            <a:pPr marL="171450" indent="-171450">
              <a:buFont typeface="Wingdings" panose="05000000000000000000" pitchFamily="2" charset="2"/>
              <a:buChar char="§"/>
            </a:pPr>
            <a:r>
              <a:rPr lang="en-US" dirty="0"/>
              <a:t>A statement about the complainant’s opinion of the resident’s ability to communicate informed consent (if the complainant is not the resident)? </a:t>
            </a:r>
            <a:r>
              <a:rPr lang="en-US" b="1" dirty="0"/>
              <a:t>NOTE</a:t>
            </a:r>
            <a:r>
              <a:rPr lang="en-US" dirty="0"/>
              <a:t>: The complainant’s opinion may or may not be accurate, but it is important to document their opinion. In later entries, you may need to include your own observations on this matter.</a:t>
            </a:r>
          </a:p>
          <a:p>
            <a:pPr marL="171450" indent="-171450">
              <a:buFont typeface="Wingdings" panose="05000000000000000000" pitchFamily="2" charset="2"/>
              <a:buChar char="§"/>
            </a:pPr>
            <a:r>
              <a:rPr lang="en-US" dirty="0"/>
              <a:t>A statement about permission to reveal the complainant’s identity?</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46</a:t>
            </a:fld>
            <a:endParaRPr lang="en-US" dirty="0"/>
          </a:p>
        </p:txBody>
      </p:sp>
    </p:spTree>
    <p:extLst>
      <p:ext uri="{BB962C8B-B14F-4D97-AF65-F5344CB8AC3E}">
        <p14:creationId xmlns:p14="http://schemas.microsoft.com/office/powerpoint/2010/main" val="25568499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Documenting the remainder of the investigation, did I include…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After you cover the first, click to bring up each item in the list.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pPr marL="171450" indent="-171450">
              <a:buFont typeface="Arial" panose="020B0604020202020204" pitchFamily="34" charset="0"/>
              <a:buChar char="•"/>
            </a:pPr>
            <a:r>
              <a:rPr lang="en-US" dirty="0"/>
              <a:t>The resident’s perception of the problem(s)?</a:t>
            </a:r>
          </a:p>
          <a:p>
            <a:pPr marL="171450" indent="-171450">
              <a:buFont typeface="Arial" panose="020B0604020202020204" pitchFamily="34" charset="0"/>
              <a:buChar char="•"/>
            </a:pPr>
            <a:r>
              <a:rPr lang="en-US" dirty="0"/>
              <a:t>The resident’s desired outcome?</a:t>
            </a:r>
          </a:p>
          <a:p>
            <a:pPr marL="171450" indent="-171450">
              <a:buFont typeface="Arial" panose="020B0604020202020204" pitchFamily="34" charset="0"/>
              <a:buChar char="•"/>
            </a:pPr>
            <a:r>
              <a:rPr lang="en-US" dirty="0"/>
              <a:t>The initial plan of action, including all involved parties?</a:t>
            </a:r>
          </a:p>
          <a:p>
            <a:pPr marL="171450" indent="-171450">
              <a:buFont typeface="Arial" panose="020B0604020202020204" pitchFamily="34" charset="0"/>
              <a:buChar char="•"/>
            </a:pPr>
            <a:r>
              <a:rPr lang="en-US" dirty="0"/>
              <a:t>Each step taken in the investigation process, including interviews, observations, and record reviews?</a:t>
            </a:r>
          </a:p>
          <a:p>
            <a:endParaRPr lang="en-US" dirty="0"/>
          </a:p>
          <a:p>
            <a:r>
              <a:rPr lang="en-US" b="1" i="1" dirty="0"/>
              <a:t>Trainer’s Note:  </a:t>
            </a:r>
            <a:r>
              <a:rPr lang="en-US" i="1" dirty="0"/>
              <a:t>Go to next slide to finish this list.</a:t>
            </a:r>
          </a:p>
        </p:txBody>
      </p:sp>
      <p:sp>
        <p:nvSpPr>
          <p:cNvPr id="4" name="Slide Number Placeholder 3"/>
          <p:cNvSpPr>
            <a:spLocks noGrp="1"/>
          </p:cNvSpPr>
          <p:nvPr>
            <p:ph type="sldNum" sz="quarter" idx="5"/>
          </p:nvPr>
        </p:nvSpPr>
        <p:spPr/>
        <p:txBody>
          <a:bodyPr/>
          <a:lstStyle/>
          <a:p>
            <a:fld id="{013422E6-57C4-472B-BB37-763E50B58060}" type="slidenum">
              <a:rPr lang="en-US" smtClean="0"/>
              <a:t>47</a:t>
            </a:fld>
            <a:endParaRPr lang="en-US" dirty="0"/>
          </a:p>
        </p:txBody>
      </p:sp>
    </p:spTree>
    <p:extLst>
      <p:ext uri="{BB962C8B-B14F-4D97-AF65-F5344CB8AC3E}">
        <p14:creationId xmlns:p14="http://schemas.microsoft.com/office/powerpoint/2010/main" val="23926445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regard to documenting the remainder of the investigation, did I include… </a:t>
            </a:r>
            <a:r>
              <a:rPr lang="en-US" b="1" i="1" dirty="0"/>
              <a:t>After you cover the first, click to bring up each item in the list.</a:t>
            </a:r>
          </a:p>
          <a:p>
            <a:endParaRPr lang="en-US" b="1" i="1" dirty="0"/>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48</a:t>
            </a:fld>
            <a:endParaRPr lang="en-US" dirty="0"/>
          </a:p>
        </p:txBody>
      </p:sp>
    </p:spTree>
    <p:extLst>
      <p:ext uri="{BB962C8B-B14F-4D97-AF65-F5344CB8AC3E}">
        <p14:creationId xmlns:p14="http://schemas.microsoft.com/office/powerpoint/2010/main" val="41848064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narrative for the role-play and documentation checklist, write case notes for both visits with Jo Phillips.</a:t>
            </a:r>
          </a:p>
          <a:p>
            <a:endParaRPr lang="en-US" dirty="0"/>
          </a:p>
          <a:p>
            <a:r>
              <a:rPr lang="en-US" b="1" i="1" dirty="0"/>
              <a:t>Trainer’s Note:  </a:t>
            </a:r>
            <a:r>
              <a:rPr lang="en-US" i="1" dirty="0"/>
              <a:t>Give the trainees about 20 minutes to write the case notes. Ask the trainees to use the narrative for the role-play and the documentation checklist to write case notes for both visits regarding the Jo Phillips. </a:t>
            </a:r>
          </a:p>
        </p:txBody>
      </p:sp>
      <p:sp>
        <p:nvSpPr>
          <p:cNvPr id="4" name="Slide Number Placeholder 3"/>
          <p:cNvSpPr>
            <a:spLocks noGrp="1"/>
          </p:cNvSpPr>
          <p:nvPr>
            <p:ph type="sldNum" sz="quarter" idx="5"/>
          </p:nvPr>
        </p:nvSpPr>
        <p:spPr/>
        <p:txBody>
          <a:bodyPr/>
          <a:lstStyle/>
          <a:p>
            <a:fld id="{013422E6-57C4-472B-BB37-763E50B58060}" type="slidenum">
              <a:rPr lang="en-US" smtClean="0"/>
              <a:t>49</a:t>
            </a:fld>
            <a:endParaRPr lang="en-US" dirty="0"/>
          </a:p>
        </p:txBody>
      </p:sp>
    </p:spTree>
    <p:extLst>
      <p:ext uri="{BB962C8B-B14F-4D97-AF65-F5344CB8AC3E}">
        <p14:creationId xmlns:p14="http://schemas.microsoft.com/office/powerpoint/2010/main" val="31713111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lang="en-US" i="1" dirty="0"/>
              <a:t>After the trainees have written their case notes, explain the common mistakes on the slide and relate them to the notetaking exercise by going over the last three paragraphs in this section. The role play intentionally has unnecessary information to determine if trainees can distinguish between relevant information and pointless information for documentation purposes. </a:t>
            </a:r>
            <a:endParaRPr lang="en-US" dirty="0"/>
          </a:p>
          <a:p>
            <a:endParaRPr lang="en-US" dirty="0"/>
          </a:p>
          <a:p>
            <a:r>
              <a:rPr lang="en-US" dirty="0"/>
              <a:t>If you wrote about Jo sitting in a chair reading the newspaper, David’s clothes, Jo putting a puzzle together, or residents watching a movie and eating popcorn…</a:t>
            </a:r>
            <a:r>
              <a:rPr lang="en-US" b="1" dirty="0"/>
              <a:t>you wrote too much</a:t>
            </a:r>
            <a:r>
              <a:rPr lang="en-US" dirty="0"/>
              <a:t>.  None of these details are related to the complaint.</a:t>
            </a:r>
          </a:p>
          <a:p>
            <a:endParaRPr lang="en-US" dirty="0"/>
          </a:p>
          <a:p>
            <a:r>
              <a:rPr lang="en-US" dirty="0"/>
              <a:t>If you left out names and titles, the complaint from Jo’s perspective, steps taken to resolve the concern prior to the LTCOP’s involvement, the initial plan of action, Jo’s desired outcome, steps taken towards resolution, the manager’s response, or the follow up visit, </a:t>
            </a:r>
            <a:r>
              <a:rPr lang="en-US" b="1" dirty="0"/>
              <a:t>you left out vital information</a:t>
            </a:r>
            <a:r>
              <a:rPr lang="en-US" dirty="0"/>
              <a:t>.</a:t>
            </a:r>
          </a:p>
          <a:p>
            <a:endParaRPr lang="en-US" dirty="0"/>
          </a:p>
          <a:p>
            <a:r>
              <a:rPr lang="en-US" dirty="0"/>
              <a:t>If you used words such as “he” or “she” or subjective language, or if you did not document in chronological order, </a:t>
            </a:r>
            <a:r>
              <a:rPr lang="en-US" b="1" dirty="0"/>
              <a:t>your notes might not be clear</a:t>
            </a:r>
            <a:r>
              <a:rPr lang="en-US" dirty="0"/>
              <a:t>.</a:t>
            </a:r>
          </a:p>
          <a:p>
            <a:endParaRPr lang="en-US" dirty="0"/>
          </a:p>
          <a:p>
            <a:r>
              <a:rPr lang="en-US" b="1" i="1" dirty="0"/>
              <a:t>Trainer’s Note: </a:t>
            </a:r>
            <a:r>
              <a:rPr lang="en-US" i="1" dirty="0"/>
              <a:t>Ask the trainees to make corrections to their notes based on the comments you just covered.  Determine if you want the trainees to turn in their revised notes to you, or to their direct supervisor to review for feedback.</a:t>
            </a:r>
          </a:p>
        </p:txBody>
      </p:sp>
      <p:sp>
        <p:nvSpPr>
          <p:cNvPr id="4" name="Slide Number Placeholder 3"/>
          <p:cNvSpPr>
            <a:spLocks noGrp="1"/>
          </p:cNvSpPr>
          <p:nvPr>
            <p:ph type="sldNum" sz="quarter" idx="5"/>
          </p:nvPr>
        </p:nvSpPr>
        <p:spPr/>
        <p:txBody>
          <a:bodyPr/>
          <a:lstStyle/>
          <a:p>
            <a:fld id="{013422E6-57C4-472B-BB37-763E50B58060}" type="slidenum">
              <a:rPr lang="en-US" smtClean="0"/>
              <a:t>50</a:t>
            </a:fld>
            <a:endParaRPr lang="en-US" dirty="0"/>
          </a:p>
        </p:txBody>
      </p:sp>
    </p:spTree>
    <p:extLst>
      <p:ext uri="{BB962C8B-B14F-4D97-AF65-F5344CB8AC3E}">
        <p14:creationId xmlns:p14="http://schemas.microsoft.com/office/powerpoint/2010/main" val="3727668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Explain next steps to receive additional documentation training.</a:t>
            </a:r>
          </a:p>
          <a:p>
            <a:endParaRPr lang="en-US" dirty="0"/>
          </a:p>
          <a:p>
            <a:r>
              <a:rPr lang="en-US" dirty="0"/>
              <a:t>Developing documentation skills and routines is essential and requires a lot of time and effort to achieve.   Effective documentation strengthens your skills as an advocate and aids in the success of the LTCOP. </a:t>
            </a:r>
          </a:p>
          <a:p>
            <a:endParaRPr lang="en-US" dirty="0"/>
          </a:p>
          <a:p>
            <a:r>
              <a:rPr lang="en-US" dirty="0"/>
              <a:t>Additional documentation training will teach you how to code cases and activities per state and/or ACL requirements. Depending on your state’s documentation training requirements, you will either attend state-specific documentation training and/or will complete the National Ombudsman Reporting System (NORS) training. </a:t>
            </a:r>
          </a:p>
        </p:txBody>
      </p:sp>
      <p:sp>
        <p:nvSpPr>
          <p:cNvPr id="4" name="Slide Number Placeholder 3"/>
          <p:cNvSpPr>
            <a:spLocks noGrp="1"/>
          </p:cNvSpPr>
          <p:nvPr>
            <p:ph type="sldNum" sz="quarter" idx="5"/>
          </p:nvPr>
        </p:nvSpPr>
        <p:spPr/>
        <p:txBody>
          <a:bodyPr/>
          <a:lstStyle/>
          <a:p>
            <a:fld id="{013422E6-57C4-472B-BB37-763E50B58060}" type="slidenum">
              <a:rPr lang="en-US" smtClean="0"/>
              <a:t>51</a:t>
            </a:fld>
            <a:endParaRPr lang="en-US" dirty="0"/>
          </a:p>
        </p:txBody>
      </p:sp>
    </p:spTree>
    <p:extLst>
      <p:ext uri="{BB962C8B-B14F-4D97-AF65-F5344CB8AC3E}">
        <p14:creationId xmlns:p14="http://schemas.microsoft.com/office/powerpoint/2010/main" val="3645251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1200" b="1" i="1" dirty="0">
                <a:solidFill>
                  <a:srgbClr val="0070C0"/>
                </a:solidFill>
                <a:effectLst/>
                <a:latin typeface="Calibri" panose="020F0502020204030204" pitchFamily="34" charset="0"/>
                <a:ea typeface="Arial Unicode MS"/>
                <a:sym typeface="Symbol" panose="05050102010706020507" pitchFamily="18" charset="2"/>
              </a:rPr>
              <a:t> </a:t>
            </a:r>
            <a:r>
              <a:rPr lang="en-US" sz="1200" b="1" i="1" dirty="0">
                <a:solidFill>
                  <a:srgbClr val="0070C0"/>
                </a:solidFill>
                <a:effectLst/>
                <a:latin typeface="Calibri" panose="020F0502020204030204" pitchFamily="34" charset="0"/>
                <a:ea typeface="Arial Unicode MS"/>
              </a:rPr>
              <a:t>Add the next steps trainees can expect to take to complete the certification process.</a:t>
            </a:r>
            <a:endParaRPr lang="en-US" b="1" dirty="0"/>
          </a:p>
        </p:txBody>
      </p:sp>
      <p:sp>
        <p:nvSpPr>
          <p:cNvPr id="4" name="Slide Number Placeholder 3"/>
          <p:cNvSpPr>
            <a:spLocks noGrp="1"/>
          </p:cNvSpPr>
          <p:nvPr>
            <p:ph type="sldNum" sz="quarter" idx="5"/>
          </p:nvPr>
        </p:nvSpPr>
        <p:spPr/>
        <p:txBody>
          <a:bodyPr/>
          <a:lstStyle/>
          <a:p>
            <a:fld id="{013422E6-57C4-472B-BB37-763E50B58060}" type="slidenum">
              <a:rPr lang="en-US" smtClean="0"/>
              <a:t>52</a:t>
            </a:fld>
            <a:endParaRPr lang="en-US" dirty="0"/>
          </a:p>
        </p:txBody>
      </p:sp>
    </p:spTree>
    <p:extLst>
      <p:ext uri="{BB962C8B-B14F-4D97-AF65-F5344CB8AC3E}">
        <p14:creationId xmlns:p14="http://schemas.microsoft.com/office/powerpoint/2010/main" val="2951480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10 objectives saying “by the end of this Module you will be able to understand”: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571500" indent="-571500">
              <a:spcBef>
                <a:spcPts val="1800"/>
              </a:spcBef>
              <a:buFont typeface="Arial" panose="020B0604020202020204" pitchFamily="34" charset="0"/>
              <a:buChar char="•"/>
            </a:pPr>
            <a:r>
              <a:rPr lang="en-US" sz="3600" dirty="0"/>
              <a:t>The core National Ombudsman Reporting System (NORS) documentation requirements</a:t>
            </a:r>
          </a:p>
          <a:p>
            <a:pPr marL="571500" indent="-571500">
              <a:spcBef>
                <a:spcPts val="1800"/>
              </a:spcBef>
              <a:buFont typeface="Arial" panose="020B0604020202020204" pitchFamily="34" charset="0"/>
              <a:buChar char="•"/>
            </a:pPr>
            <a:r>
              <a:rPr lang="en-US" sz="3600" dirty="0"/>
              <a:t>A case, a complaint, and information and assistance</a:t>
            </a:r>
          </a:p>
          <a:p>
            <a:pPr marL="571500" indent="-571500">
              <a:spcBef>
                <a:spcPts val="1800"/>
              </a:spcBef>
              <a:buFont typeface="Arial" panose="020B0604020202020204" pitchFamily="34" charset="0"/>
              <a:buChar char="•"/>
            </a:pPr>
            <a:r>
              <a:rPr lang="en-US" sz="3600" dirty="0"/>
              <a:t>The LTCOP documentation requirements</a:t>
            </a:r>
          </a:p>
          <a:p>
            <a:pPr marL="571500" indent="-571500">
              <a:spcBef>
                <a:spcPts val="1800"/>
              </a:spcBef>
              <a:buFont typeface="Arial" panose="020B0604020202020204" pitchFamily="34" charset="0"/>
              <a:buChar char="•"/>
            </a:pPr>
            <a:r>
              <a:rPr lang="en-US" sz="3600" dirty="0"/>
              <a:t>The purpose of documentation</a:t>
            </a:r>
          </a:p>
          <a:p>
            <a:pPr marL="571500" indent="-571500">
              <a:spcBef>
                <a:spcPts val="1800"/>
              </a:spcBef>
              <a:buFont typeface="Arial" panose="020B0604020202020204" pitchFamily="34" charset="0"/>
              <a:buChar char="•"/>
            </a:pPr>
            <a:r>
              <a:rPr lang="en-US" sz="3600" dirty="0"/>
              <a:t>How to document</a:t>
            </a:r>
          </a:p>
          <a:p>
            <a:pPr marL="571500" indent="-571500">
              <a:spcBef>
                <a:spcPts val="1800"/>
              </a:spcBef>
              <a:buFont typeface="Arial" panose="020B0604020202020204" pitchFamily="34" charset="0"/>
              <a:buChar char="•"/>
            </a:pPr>
            <a:r>
              <a:rPr lang="en-US" sz="3600" dirty="0"/>
              <a:t>What information </a:t>
            </a:r>
            <a:r>
              <a:rPr lang="en-US" sz="3600" b="0" u="none" dirty="0"/>
              <a:t>must be documented</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979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dirty="0"/>
              <a:t> Note: </a:t>
            </a:r>
            <a:r>
              <a:rPr lang="en-US" i="1" dirty="0"/>
              <a:t>Allow at least 15 minutes for this section. Tell the trainees to complete these questions individually.  Ask for volunteers to share their answers. Encourage the trainees to talk about their responses with their supervisor. </a:t>
            </a:r>
          </a:p>
        </p:txBody>
      </p:sp>
      <p:sp>
        <p:nvSpPr>
          <p:cNvPr id="4" name="Slide Number Placeholder 3"/>
          <p:cNvSpPr>
            <a:spLocks noGrp="1"/>
          </p:cNvSpPr>
          <p:nvPr>
            <p:ph type="sldNum" sz="quarter" idx="5"/>
          </p:nvPr>
        </p:nvSpPr>
        <p:spPr/>
        <p:txBody>
          <a:bodyPr/>
          <a:lstStyle/>
          <a:p>
            <a:fld id="{013422E6-57C4-472B-BB37-763E50B58060}" type="slidenum">
              <a:rPr lang="en-US" smtClean="0"/>
              <a:t>54</a:t>
            </a:fld>
            <a:endParaRPr lang="en-US" dirty="0"/>
          </a:p>
        </p:txBody>
      </p:sp>
    </p:spTree>
    <p:extLst>
      <p:ext uri="{BB962C8B-B14F-4D97-AF65-F5344CB8AC3E}">
        <p14:creationId xmlns:p14="http://schemas.microsoft.com/office/powerpoint/2010/main" val="42403930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58</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60 minutes for this section.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667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State-specific policies and procedures related to confidentiality and disclosure were discussed in detail during Module 5. Remind trainees of the requirements if/when necessary.</a:t>
            </a:r>
          </a:p>
          <a:p>
            <a:endParaRPr lang="en-US" i="1" dirty="0"/>
          </a:p>
          <a:p>
            <a:r>
              <a:rPr lang="en-US" i="0" dirty="0"/>
              <a:t>The State Long-Term Care Ombudsman (Ombudsman) is responsible for managing all files, records, and other information of the Ombudsman program, whether in physical, electronic, or other format.  Such files are the property of the Office of the State Long-Term Care Ombudsman (Office). The Ombudsman has the sole authority to make or delegate determinations concerning the disclosure of files, records, and other information maintained by the Ombudsman program.   Always follow your program policies and procedures pertaining to confidentiality and disclosure.</a:t>
            </a:r>
          </a:p>
          <a:p>
            <a:endParaRPr lang="en-US" i="0" dirty="0"/>
          </a:p>
          <a:p>
            <a:pPr marL="0" marR="0">
              <a:spcBef>
                <a:spcPts val="0"/>
              </a:spcBef>
              <a:spcAft>
                <a:spcPts val="0"/>
              </a:spcAft>
            </a:pPr>
            <a:r>
              <a:rPr lang="en-US" i="0" dirty="0"/>
              <a:t>All files, records, and other information of the Ombudsman program must be kept confidential and only disclosed at the discretion of the Ombudsman or designee of the Ombudsman per program policies. </a:t>
            </a:r>
            <a:r>
              <a:rPr lang="en-US" sz="1800" dirty="0">
                <a:effectLst/>
                <a:latin typeface="Helvetica" panose="020B0604020202020204" pitchFamily="34" charset="0"/>
                <a:ea typeface="Arial Unicode MS"/>
              </a:rPr>
              <a:t>Per the LTCOP Rule, “identifying information of </a:t>
            </a:r>
            <a:r>
              <a:rPr lang="en-US" sz="1800" b="1" dirty="0">
                <a:effectLst/>
                <a:latin typeface="Helvetica" panose="020B0604020202020204" pitchFamily="34" charset="0"/>
                <a:ea typeface="Arial Unicode MS"/>
              </a:rPr>
              <a:t>any resident</a:t>
            </a:r>
            <a:r>
              <a:rPr lang="en-US" sz="1800" dirty="0">
                <a:effectLst/>
                <a:latin typeface="Helvetica" panose="020B0604020202020204" pitchFamily="34" charset="0"/>
                <a:ea typeface="Arial Unicode MS"/>
              </a:rPr>
              <a:t> with respect to whom the Ombudsman program maintains files, records, or information, except as otherwise provided by § 1324.19(b)(5)-(8)” cannot be disclosed without informed consent of the resident or resident representative or in response to a court order. Similarly, identifying information of </a:t>
            </a:r>
            <a:r>
              <a:rPr lang="en-US" sz="1800" b="1" dirty="0">
                <a:effectLst/>
                <a:latin typeface="Helvetica" panose="020B0604020202020204" pitchFamily="34" charset="0"/>
                <a:ea typeface="Arial Unicode MS"/>
              </a:rPr>
              <a:t>any complainant</a:t>
            </a:r>
            <a:r>
              <a:rPr lang="en-US" sz="1800" dirty="0">
                <a:effectLst/>
                <a:latin typeface="Helvetica" panose="020B0604020202020204" pitchFamily="34" charset="0"/>
                <a:ea typeface="Arial Unicode MS"/>
              </a:rPr>
              <a:t> cannot be disclosed without informed consent of the complainant or in response to a court order. However, the Ombudsman may use discretion and disclose redacted files, records, or information that protects the identities of all residents and/or complainants. </a:t>
            </a: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45 CFR Part 1324 Subpart A §1324.11(e)(3) Long-Term Care Ombudsman Programs Final Rule</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effectLst/>
                <a:uFill>
                  <a:solidFill>
                    <a:srgbClr val="000000"/>
                  </a:solidFill>
                </a:uFill>
                <a:latin typeface="Helvetica" panose="020B0604020202020204" pitchFamily="34" charset="0"/>
                <a:ea typeface="Calibri" panose="020F0502020204030204" pitchFamily="34" charset="0"/>
              </a:rPr>
              <a:t>45 CFR Part 1324 Subpart A §1324.11(e)(3) Long-Term Care Ombudsman Programs Final Rule</a:t>
            </a:r>
            <a:endParaRPr lang="en-US" sz="1800" dirty="0">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8</a:t>
            </a:fld>
            <a:endParaRPr lang="en-US" dirty="0"/>
          </a:p>
        </p:txBody>
      </p:sp>
    </p:spTree>
    <p:extLst>
      <p:ext uri="{BB962C8B-B14F-4D97-AF65-F5344CB8AC3E}">
        <p14:creationId xmlns:p14="http://schemas.microsoft.com/office/powerpoint/2010/main" val="4062480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you are the one documenting case notes, they are the property of the Office of the State Long-Term Care Ombudsman, not your property or the property of a local Ombudsman entity.</a:t>
            </a:r>
          </a:p>
          <a:p>
            <a:endParaRPr lang="en-US" dirty="0"/>
          </a:p>
          <a:p>
            <a:r>
              <a:rPr lang="en-US" dirty="0"/>
              <a:t>What does this mean?</a:t>
            </a:r>
          </a:p>
          <a:p>
            <a:endParaRPr lang="en-US" dirty="0"/>
          </a:p>
          <a:p>
            <a:r>
              <a:rPr lang="en-US" dirty="0"/>
              <a:t>The Office must have access to all files, records, and other information at all times.</a:t>
            </a:r>
          </a:p>
          <a:p>
            <a:endParaRPr lang="en-US" dirty="0"/>
          </a:p>
          <a:p>
            <a:r>
              <a:rPr lang="en-US" dirty="0"/>
              <a:t>You must follow state and federal requirements regarding disclosure.</a:t>
            </a:r>
          </a:p>
          <a:p>
            <a:endParaRPr lang="en-US" dirty="0"/>
          </a:p>
          <a:p>
            <a:r>
              <a:rPr lang="en-US" dirty="0"/>
              <a:t>You must follow your program policies and procedures for confidentiality and disclosure.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9</a:t>
            </a:fld>
            <a:endParaRPr lang="en-US" dirty="0"/>
          </a:p>
        </p:txBody>
      </p:sp>
    </p:spTree>
    <p:extLst>
      <p:ext uri="{BB962C8B-B14F-4D97-AF65-F5344CB8AC3E}">
        <p14:creationId xmlns:p14="http://schemas.microsoft.com/office/powerpoint/2010/main" val="932986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Explain whether volunteers have access to the state-approved database system to enter information and if not, explain how volunteers are to send their visit notes to the LTCOP.  Is there a standardized form volunteers are required to use, or do they write a narrative of their visits? </a:t>
            </a:r>
          </a:p>
          <a:p>
            <a:endParaRPr lang="en-US" i="1" dirty="0"/>
          </a:p>
          <a:p>
            <a:r>
              <a:rPr lang="en-US" i="0" dirty="0"/>
              <a:t>The work of the LTCOP is significant, crucial, and necessary.  Representatives improve the quality of life and the quality of care for residents on a daily basis.  The only way to prove this is through timely and thorough documentation.  </a:t>
            </a:r>
            <a:r>
              <a:rPr lang="en-US" b="1" i="1" dirty="0"/>
              <a:t>Click to bring up the first icon.</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Information is documented both informally, such as via pen and paper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bring up the next icon) </a:t>
            </a:r>
            <a:r>
              <a:rPr lang="en-US" i="0" dirty="0"/>
              <a:t>or electronic device, </a:t>
            </a:r>
            <a:r>
              <a:rPr lang="en-US" b="1" i="0" dirty="0"/>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bring up the next 2 icons) </a:t>
            </a:r>
            <a:r>
              <a:rPr lang="en-US" i="0" dirty="0"/>
              <a:t>and formally in the state-approved electronic documentation system. </a:t>
            </a:r>
            <a:r>
              <a:rPr lang="en-US" b="1" i="0" dirty="0"/>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 to bring up the last icon)</a:t>
            </a:r>
            <a:r>
              <a:rPr lang="en-US" i="0" dirty="0"/>
              <a:t> Informal documentation is used to immediately record observations, interviews, and record reviews related to LTCOP activities and cases.  </a:t>
            </a:r>
          </a:p>
          <a:p>
            <a:endParaRPr lang="en-US" i="0" dirty="0"/>
          </a:p>
          <a:p>
            <a:r>
              <a:rPr lang="en-US" i="0" dirty="0"/>
              <a:t>The information is then entered into a data base system as a formal record of all LTCOP actions and is maintained by the Office of the State Long-Term Care Ombudsman.</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10</a:t>
            </a:fld>
            <a:endParaRPr lang="en-US" dirty="0"/>
          </a:p>
        </p:txBody>
      </p:sp>
    </p:spTree>
    <p:extLst>
      <p:ext uri="{BB962C8B-B14F-4D97-AF65-F5344CB8AC3E}">
        <p14:creationId xmlns:p14="http://schemas.microsoft.com/office/powerpoint/2010/main" val="3936043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62755023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68064992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Wednesday, January 29,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1009403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51076798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Wednesday, January 29,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2282548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Wednesday, January 29,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315055993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Wednesday, January 29,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1515020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715148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68778009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115102004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174000730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820130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29339157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56128322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255037711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Wednesday, January 29,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04592568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depositphotos.com/10478720/stock-photo-service-assistance-support-help-arrow.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www.pngall.com/closed-pn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3" Type="http://schemas.openxmlformats.org/officeDocument/2006/relationships/hyperlink" Target="https://youtu.be/9swvBWqj52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diagramData" Target="../diagrams/data11.xml"/><Relationship Id="rId7" Type="http://schemas.microsoft.com/office/2007/relationships/diagramDrawing" Target="../diagrams/drawing11.xml"/><Relationship Id="rId12"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image" Target="../media/image41.svg"/><Relationship Id="rId5" Type="http://schemas.openxmlformats.org/officeDocument/2006/relationships/diagramQuickStyle" Target="../diagrams/quickStyle11.xml"/><Relationship Id="rId10" Type="http://schemas.openxmlformats.org/officeDocument/2006/relationships/image" Target="../media/image40.png"/><Relationship Id="rId4" Type="http://schemas.openxmlformats.org/officeDocument/2006/relationships/diagramLayout" Target="../diagrams/layout11.xml"/><Relationship Id="rId9" Type="http://schemas.openxmlformats.org/officeDocument/2006/relationships/image" Target="../media/image39.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9799444" y="5486667"/>
            <a:ext cx="1791848" cy="738188"/>
          </a:xfrm>
        </p:spPr>
        <p:txBody>
          <a:bodyPr>
            <a:normAutofit/>
          </a:bodyPr>
          <a:lstStyle/>
          <a:p>
            <a:pPr algn="r"/>
            <a:r>
              <a:rPr lang="en-US" sz="2000" dirty="0">
                <a:solidFill>
                  <a:schemeClr val="tx1"/>
                </a:solidFill>
              </a:rPr>
              <a:t>January 2025</a:t>
            </a: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dirty="0"/>
          </a:p>
        </p:txBody>
      </p:sp>
      <p:sp>
        <p:nvSpPr>
          <p:cNvPr id="5" name="Text Placeholder 4">
            <a:extLst>
              <a:ext uri="{FF2B5EF4-FFF2-40B4-BE49-F238E27FC236}">
                <a16:creationId xmlns:a16="http://schemas.microsoft.com/office/drawing/2014/main" id="{E6F9CE18-4DDF-0FBD-9F0A-28EEE935CD4B}"/>
              </a:ext>
            </a:extLst>
          </p:cNvPr>
          <p:cNvSpPr>
            <a:spLocks noGrp="1"/>
          </p:cNvSpPr>
          <p:nvPr>
            <p:ph type="body" sz="quarter" idx="14"/>
          </p:nvPr>
        </p:nvSpPr>
        <p:spPr/>
        <p:txBody>
          <a:bodyPr/>
          <a:lstStyle/>
          <a:p>
            <a:r>
              <a:rPr lang="en-US" dirty="0"/>
              <a:t>Module 10: Documentation</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F6B31-8E82-4FFB-BA63-DCD946597A55}"/>
              </a:ext>
            </a:extLst>
          </p:cNvPr>
          <p:cNvSpPr>
            <a:spLocks noGrp="1"/>
          </p:cNvSpPr>
          <p:nvPr>
            <p:ph type="title"/>
          </p:nvPr>
        </p:nvSpPr>
        <p:spPr/>
        <p:txBody>
          <a:bodyPr/>
          <a:lstStyle/>
          <a:p>
            <a:r>
              <a:rPr lang="en-US" b="1" dirty="0"/>
              <a:t>Documenting Information</a:t>
            </a:r>
          </a:p>
        </p:txBody>
      </p:sp>
      <p:sp>
        <p:nvSpPr>
          <p:cNvPr id="3" name="Content Placeholder 2">
            <a:extLst>
              <a:ext uri="{FF2B5EF4-FFF2-40B4-BE49-F238E27FC236}">
                <a16:creationId xmlns:a16="http://schemas.microsoft.com/office/drawing/2014/main" id="{01BD5285-FFCB-4326-AB1C-6DEEA5B257B1}"/>
              </a:ext>
            </a:extLst>
          </p:cNvPr>
          <p:cNvSpPr>
            <a:spLocks noGrp="1"/>
          </p:cNvSpPr>
          <p:nvPr>
            <p:ph type="body" sz="quarter" idx="14"/>
          </p:nvPr>
        </p:nvSpPr>
        <p:spPr/>
        <p:txBody>
          <a:bodyPr>
            <a:normAutofit fontScale="25000" lnSpcReduction="20000"/>
          </a:bodyPr>
          <a:lstStyle/>
          <a:p>
            <a:pPr marL="0" indent="0">
              <a:buNone/>
            </a:pPr>
            <a:endParaRPr lang="en-US" dirty="0"/>
          </a:p>
          <a:p>
            <a:endParaRPr lang="en-US" dirty="0"/>
          </a:p>
        </p:txBody>
      </p:sp>
      <p:pic>
        <p:nvPicPr>
          <p:cNvPr id="5" name="Graphic 4" descr="Alarm clock with solid fill">
            <a:extLst>
              <a:ext uri="{FF2B5EF4-FFF2-40B4-BE49-F238E27FC236}">
                <a16:creationId xmlns:a16="http://schemas.microsoft.com/office/drawing/2014/main" id="{D174490A-A8CC-402B-95EE-28AF350689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3899" y="2117724"/>
            <a:ext cx="2539999" cy="2539999"/>
          </a:xfrm>
          <a:prstGeom prst="rect">
            <a:avLst/>
          </a:prstGeom>
        </p:spPr>
      </p:pic>
      <p:pic>
        <p:nvPicPr>
          <p:cNvPr id="7" name="Graphic 6" descr="Pen with solid fill">
            <a:extLst>
              <a:ext uri="{FF2B5EF4-FFF2-40B4-BE49-F238E27FC236}">
                <a16:creationId xmlns:a16="http://schemas.microsoft.com/office/drawing/2014/main" id="{ECF51846-4D1D-4B0C-9076-C8756B54B2F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76688">
            <a:off x="1891590" y="3469563"/>
            <a:ext cx="1379861" cy="1379861"/>
          </a:xfrm>
          <a:prstGeom prst="rect">
            <a:avLst/>
          </a:prstGeom>
        </p:spPr>
      </p:pic>
      <p:pic>
        <p:nvPicPr>
          <p:cNvPr id="11" name="Graphic 10" descr="Smart Phone with solid fill">
            <a:extLst>
              <a:ext uri="{FF2B5EF4-FFF2-40B4-BE49-F238E27FC236}">
                <a16:creationId xmlns:a16="http://schemas.microsoft.com/office/drawing/2014/main" id="{0B057E68-1E07-4B17-A6B5-E39B79DD4F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46827" y="4962525"/>
            <a:ext cx="1612900" cy="1612900"/>
          </a:xfrm>
          <a:prstGeom prst="rect">
            <a:avLst/>
          </a:prstGeom>
        </p:spPr>
      </p:pic>
      <p:pic>
        <p:nvPicPr>
          <p:cNvPr id="13" name="Graphic 12" descr="Tablet with solid fill">
            <a:extLst>
              <a:ext uri="{FF2B5EF4-FFF2-40B4-BE49-F238E27FC236}">
                <a16:creationId xmlns:a16="http://schemas.microsoft.com/office/drawing/2014/main" id="{C6F7A63D-3833-439A-8054-9C031E0A31B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05175" y="4647156"/>
            <a:ext cx="2540000" cy="2540000"/>
          </a:xfrm>
          <a:prstGeom prst="rect">
            <a:avLst/>
          </a:prstGeom>
        </p:spPr>
      </p:pic>
      <p:pic>
        <p:nvPicPr>
          <p:cNvPr id="15" name="Graphic 14" descr="Document with solid fill">
            <a:extLst>
              <a:ext uri="{FF2B5EF4-FFF2-40B4-BE49-F238E27FC236}">
                <a16:creationId xmlns:a16="http://schemas.microsoft.com/office/drawing/2014/main" id="{48B9B873-49D1-43A1-B095-98460C261DF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9600" y="2107156"/>
            <a:ext cx="2540000" cy="2540000"/>
          </a:xfrm>
          <a:prstGeom prst="rect">
            <a:avLst/>
          </a:prstGeom>
        </p:spPr>
      </p:pic>
      <p:pic>
        <p:nvPicPr>
          <p:cNvPr id="17" name="Graphic 16" descr="Monitor with solid fill">
            <a:extLst>
              <a:ext uri="{FF2B5EF4-FFF2-40B4-BE49-F238E27FC236}">
                <a16:creationId xmlns:a16="http://schemas.microsoft.com/office/drawing/2014/main" id="{0DF5F5AD-1D72-4865-A558-D6F95395EB6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58408" y="1928179"/>
            <a:ext cx="2969536" cy="2969536"/>
          </a:xfrm>
          <a:prstGeom prst="rect">
            <a:avLst/>
          </a:prstGeom>
        </p:spPr>
      </p:pic>
    </p:spTree>
    <p:extLst>
      <p:ext uri="{BB962C8B-B14F-4D97-AF65-F5344CB8AC3E}">
        <p14:creationId xmlns:p14="http://schemas.microsoft.com/office/powerpoint/2010/main" val="314860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ABF8F-C062-4ABB-B943-87EB4B6382C8}"/>
              </a:ext>
            </a:extLst>
          </p:cNvPr>
          <p:cNvSpPr>
            <a:spLocks noGrp="1"/>
          </p:cNvSpPr>
          <p:nvPr>
            <p:ph type="title"/>
          </p:nvPr>
        </p:nvSpPr>
        <p:spPr/>
        <p:txBody>
          <a:bodyPr>
            <a:normAutofit fontScale="90000"/>
          </a:bodyPr>
          <a:lstStyle/>
          <a:p>
            <a:r>
              <a:rPr lang="en-US" b="1" dirty="0"/>
              <a:t>The National Ombudsman Reporting System (NORS)</a:t>
            </a:r>
          </a:p>
        </p:txBody>
      </p:sp>
      <p:sp>
        <p:nvSpPr>
          <p:cNvPr id="3" name="Content Placeholder 2">
            <a:extLst>
              <a:ext uri="{FF2B5EF4-FFF2-40B4-BE49-F238E27FC236}">
                <a16:creationId xmlns:a16="http://schemas.microsoft.com/office/drawing/2014/main" id="{8CD757F6-2B80-4FDC-AC31-33C4CC8CD651}"/>
              </a:ext>
            </a:extLst>
          </p:cNvPr>
          <p:cNvSpPr>
            <a:spLocks noGrp="1"/>
          </p:cNvSpPr>
          <p:nvPr>
            <p:ph type="body" sz="quarter" idx="14"/>
          </p:nvPr>
        </p:nvSpPr>
        <p:spPr/>
        <p:txBody>
          <a:bodyPr>
            <a:normAutofit fontScale="55000" lnSpcReduction="20000"/>
          </a:bodyPr>
          <a:lstStyle/>
          <a:p>
            <a:endParaRPr lang="en-US" sz="3600" dirty="0"/>
          </a:p>
        </p:txBody>
      </p:sp>
      <p:sp>
        <p:nvSpPr>
          <p:cNvPr id="4" name="Text Placeholder 3">
            <a:extLst>
              <a:ext uri="{FF2B5EF4-FFF2-40B4-BE49-F238E27FC236}">
                <a16:creationId xmlns:a16="http://schemas.microsoft.com/office/drawing/2014/main" id="{D22C9D4B-84DE-C5CB-079D-77B74281AFB6}"/>
              </a:ext>
            </a:extLst>
          </p:cNvPr>
          <p:cNvSpPr>
            <a:spLocks noGrp="1"/>
          </p:cNvSpPr>
          <p:nvPr>
            <p:ph type="body" sz="quarter" idx="15"/>
          </p:nvPr>
        </p:nvSpPr>
        <p:spPr/>
        <p:txBody>
          <a:bodyPr>
            <a:normAutofit fontScale="85000" lnSpcReduction="20000"/>
          </a:bodyPr>
          <a:lstStyle/>
          <a:p>
            <a:r>
              <a:rPr lang="en-US" sz="3600" dirty="0"/>
              <a:t>Captures data on:</a:t>
            </a:r>
          </a:p>
          <a:p>
            <a:pPr lvl="1"/>
            <a:r>
              <a:rPr lang="en-US" sz="3200" dirty="0"/>
              <a:t>Cases</a:t>
            </a:r>
          </a:p>
          <a:p>
            <a:pPr lvl="1"/>
            <a:r>
              <a:rPr lang="en-US" sz="3200" dirty="0"/>
              <a:t>Complaints</a:t>
            </a:r>
          </a:p>
          <a:p>
            <a:pPr lvl="1"/>
            <a:r>
              <a:rPr lang="en-US" sz="3200" dirty="0">
                <a:solidFill>
                  <a:srgbClr val="002060"/>
                </a:solidFill>
              </a:rPr>
              <a:t>LTCOP</a:t>
            </a:r>
            <a:r>
              <a:rPr lang="en-US" sz="3200" dirty="0"/>
              <a:t> Activities</a:t>
            </a:r>
          </a:p>
          <a:p>
            <a:pPr lvl="1"/>
            <a:r>
              <a:rPr lang="en-US" sz="3200" dirty="0"/>
              <a:t>Program information</a:t>
            </a:r>
          </a:p>
          <a:p>
            <a:endParaRPr lang="en-US" sz="3600" dirty="0"/>
          </a:p>
          <a:p>
            <a:endParaRPr lang="en-US" dirty="0"/>
          </a:p>
        </p:txBody>
      </p:sp>
      <p:pic>
        <p:nvPicPr>
          <p:cNvPr id="9" name="Graphic 8" descr="Statistics outline">
            <a:extLst>
              <a:ext uri="{FF2B5EF4-FFF2-40B4-BE49-F238E27FC236}">
                <a16:creationId xmlns:a16="http://schemas.microsoft.com/office/drawing/2014/main" id="{96976CEF-C70A-4E75-AC68-327A6B2525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39049" y="3073377"/>
            <a:ext cx="4279681" cy="3695724"/>
          </a:xfrm>
          <a:prstGeom prst="rect">
            <a:avLst/>
          </a:prstGeom>
        </p:spPr>
      </p:pic>
    </p:spTree>
    <p:extLst>
      <p:ext uri="{BB962C8B-B14F-4D97-AF65-F5344CB8AC3E}">
        <p14:creationId xmlns:p14="http://schemas.microsoft.com/office/powerpoint/2010/main" val="3398087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54E30-58F9-4CFA-B7AD-C4C3D57D1613}"/>
              </a:ext>
            </a:extLst>
          </p:cNvPr>
          <p:cNvSpPr>
            <a:spLocks noGrp="1"/>
          </p:cNvSpPr>
          <p:nvPr>
            <p:ph type="title"/>
          </p:nvPr>
        </p:nvSpPr>
        <p:spPr/>
        <p:txBody>
          <a:bodyPr/>
          <a:lstStyle/>
          <a:p>
            <a:r>
              <a:rPr lang="en-US" b="1" dirty="0"/>
              <a:t>Data Reporting – The Bigger Picture</a:t>
            </a:r>
          </a:p>
        </p:txBody>
      </p:sp>
      <p:sp>
        <p:nvSpPr>
          <p:cNvPr id="7" name="Text Placeholder 6">
            <a:extLst>
              <a:ext uri="{FF2B5EF4-FFF2-40B4-BE49-F238E27FC236}">
                <a16:creationId xmlns:a16="http://schemas.microsoft.com/office/drawing/2014/main" id="{2B5DFC50-AF8F-797F-C6DF-DFA4F1A98268}"/>
              </a:ext>
            </a:extLst>
          </p:cNvPr>
          <p:cNvSpPr>
            <a:spLocks noGrp="1"/>
          </p:cNvSpPr>
          <p:nvPr>
            <p:ph type="body" sz="quarter" idx="15"/>
          </p:nvPr>
        </p:nvSpPr>
        <p:spPr/>
        <p:txBody>
          <a:bodyPr/>
          <a:lstStyle/>
          <a:p>
            <a:endParaRPr lang="en-US"/>
          </a:p>
        </p:txBody>
      </p:sp>
      <p:graphicFrame>
        <p:nvGraphicFramePr>
          <p:cNvPr id="4" name="Content Placeholder 4">
            <a:extLst>
              <a:ext uri="{FF2B5EF4-FFF2-40B4-BE49-F238E27FC236}">
                <a16:creationId xmlns:a16="http://schemas.microsoft.com/office/drawing/2014/main" id="{02CA83A9-1F26-4CD4-97F3-877044A88961}"/>
              </a:ext>
            </a:extLst>
          </p:cNvPr>
          <p:cNvGraphicFramePr>
            <a:graphicFrameLocks noGrp="1"/>
          </p:cNvGraphicFramePr>
          <p:nvPr>
            <p:ph idx="4294967295"/>
            <p:extLst>
              <p:ext uri="{D42A27DB-BD31-4B8C-83A1-F6EECF244321}">
                <p14:modId xmlns:p14="http://schemas.microsoft.com/office/powerpoint/2010/main" val="4237623523"/>
              </p:ext>
            </p:extLst>
          </p:nvPr>
        </p:nvGraphicFramePr>
        <p:xfrm>
          <a:off x="0" y="1524000"/>
          <a:ext cx="10972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Help with solid fill">
            <a:extLst>
              <a:ext uri="{FF2B5EF4-FFF2-40B4-BE49-F238E27FC236}">
                <a16:creationId xmlns:a16="http://schemas.microsoft.com/office/drawing/2014/main" id="{9DB330AA-C532-4D78-BCF2-9F8E5FBCF16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29000" y="5867400"/>
            <a:ext cx="914400" cy="914400"/>
          </a:xfrm>
          <a:prstGeom prst="rect">
            <a:avLst/>
          </a:prstGeom>
        </p:spPr>
      </p:pic>
      <p:sp>
        <p:nvSpPr>
          <p:cNvPr id="5" name="Text Box 2">
            <a:extLst>
              <a:ext uri="{FF2B5EF4-FFF2-40B4-BE49-F238E27FC236}">
                <a16:creationId xmlns:a16="http://schemas.microsoft.com/office/drawing/2014/main" id="{89B3AFCE-06F7-4070-97F2-09F1F071FA75}"/>
              </a:ext>
            </a:extLst>
          </p:cNvPr>
          <p:cNvSpPr txBox="1">
            <a:spLocks noChangeArrowheads="1"/>
          </p:cNvSpPr>
          <p:nvPr/>
        </p:nvSpPr>
        <p:spPr bwMode="auto">
          <a:xfrm>
            <a:off x="8089900" y="2192685"/>
            <a:ext cx="3263900" cy="3539430"/>
          </a:xfrm>
          <a:custGeom>
            <a:avLst/>
            <a:gdLst>
              <a:gd name="connsiteX0" fmla="*/ 0 w 3263900"/>
              <a:gd name="connsiteY0" fmla="*/ 0 h 3539430"/>
              <a:gd name="connsiteX1" fmla="*/ 3263900 w 3263900"/>
              <a:gd name="connsiteY1" fmla="*/ 0 h 3539430"/>
              <a:gd name="connsiteX2" fmla="*/ 3263900 w 3263900"/>
              <a:gd name="connsiteY2" fmla="*/ 3539430 h 3539430"/>
              <a:gd name="connsiteX3" fmla="*/ 0 w 3263900"/>
              <a:gd name="connsiteY3" fmla="*/ 3539430 h 3539430"/>
              <a:gd name="connsiteX4" fmla="*/ 0 w 3263900"/>
              <a:gd name="connsiteY4" fmla="*/ 0 h 353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3900" h="3539430" fill="none" extrusionOk="0">
                <a:moveTo>
                  <a:pt x="0" y="0"/>
                </a:moveTo>
                <a:cubicBezTo>
                  <a:pt x="747451" y="102269"/>
                  <a:pt x="2169784" y="-135375"/>
                  <a:pt x="3263900" y="0"/>
                </a:cubicBezTo>
                <a:cubicBezTo>
                  <a:pt x="3343330" y="1511225"/>
                  <a:pt x="3408070" y="2351322"/>
                  <a:pt x="3263900" y="3539430"/>
                </a:cubicBezTo>
                <a:cubicBezTo>
                  <a:pt x="1635907" y="3579642"/>
                  <a:pt x="1562990" y="3479720"/>
                  <a:pt x="0" y="3539430"/>
                </a:cubicBezTo>
                <a:cubicBezTo>
                  <a:pt x="-135608" y="2730281"/>
                  <a:pt x="-64728" y="1324102"/>
                  <a:pt x="0" y="0"/>
                </a:cubicBezTo>
                <a:close/>
              </a:path>
              <a:path w="3263900" h="3539430" stroke="0" extrusionOk="0">
                <a:moveTo>
                  <a:pt x="0" y="0"/>
                </a:moveTo>
                <a:cubicBezTo>
                  <a:pt x="1126007" y="-115747"/>
                  <a:pt x="2297674" y="-122256"/>
                  <a:pt x="3263900" y="0"/>
                </a:cubicBezTo>
                <a:cubicBezTo>
                  <a:pt x="3260537" y="1580093"/>
                  <a:pt x="3261220" y="2136779"/>
                  <a:pt x="3263900" y="3539430"/>
                </a:cubicBezTo>
                <a:cubicBezTo>
                  <a:pt x="2356711" y="3407055"/>
                  <a:pt x="1139202" y="3669734"/>
                  <a:pt x="0" y="3539430"/>
                </a:cubicBezTo>
                <a:cubicBezTo>
                  <a:pt x="152556" y="1861026"/>
                  <a:pt x="-65649" y="705514"/>
                  <a:pt x="0" y="0"/>
                </a:cubicBezTo>
                <a:close/>
              </a:path>
            </a:pathLst>
          </a:custGeom>
          <a:ln w="38100">
            <a:extLst>
              <a:ext uri="{C807C97D-BFC1-408E-A445-0C87EB9F89A2}">
                <ask:lineSketchStyleProps xmlns:ask="http://schemas.microsoft.com/office/drawing/2018/sketchyshapes" sd="1138901624">
                  <a:prstGeom prst="rect">
                    <a:avLst/>
                  </a:prstGeom>
                  <ask:type>
                    <ask:lineSketchCurved/>
                  </ask:type>
                </ask:lineSketchStyleProps>
              </a:ext>
            </a:extLst>
          </a:ln>
          <a:extLst>
            <a:ext uri="{53640926-AAD7-44D8-BBD7-CCE9431645EC}">
              <a14:shadowObscured xmlns:a14="http://schemas.microsoft.com/office/drawing/2010/main" val="1"/>
            </a:ext>
          </a:extLst>
        </p:spPr>
        <p:style>
          <a:lnRef idx="2">
            <a:schemeClr val="accent2"/>
          </a:lnRef>
          <a:fillRef idx="1">
            <a:schemeClr val="lt1"/>
          </a:fillRef>
          <a:effectRef idx="0">
            <a:schemeClr val="accent2"/>
          </a:effectRef>
          <a:fontRef idx="minor">
            <a:schemeClr val="dk1"/>
          </a:fontRef>
        </p:style>
        <p:txBody>
          <a:bodyPr rot="0" vert="horz" wrap="square" lIns="91440" tIns="45720" rIns="91440" bIns="45720" anchor="t" anchorCtr="0" upright="1">
            <a:spAutoFit/>
          </a:bodyPr>
          <a:lstStyle/>
          <a:p>
            <a:pPr marL="0" marR="0">
              <a:spcBef>
                <a:spcPts val="0"/>
              </a:spcBef>
              <a:spcAft>
                <a:spcPts val="0"/>
              </a:spcAft>
            </a:pPr>
            <a:r>
              <a:rPr lang="en-US" sz="2800" b="1" dirty="0">
                <a:solidFill>
                  <a:srgbClr val="365F91"/>
                </a:solidFill>
                <a:effectLst/>
                <a:latin typeface="Calibri" panose="020F0502020204030204" pitchFamily="34" charset="0"/>
                <a:ea typeface="Arial Unicode MS"/>
              </a:rPr>
              <a:t>Your day-to-day work not only makes a difference for the residents </a:t>
            </a:r>
            <a:r>
              <a:rPr lang="en-US" sz="2800" b="1" dirty="0">
                <a:solidFill>
                  <a:schemeClr val="accent6">
                    <a:lumMod val="75000"/>
                  </a:schemeClr>
                </a:solidFill>
                <a:effectLst/>
                <a:latin typeface="Calibri" panose="020F0502020204030204" pitchFamily="34" charset="0"/>
                <a:ea typeface="Arial Unicode MS"/>
              </a:rPr>
              <a:t>with whom </a:t>
            </a:r>
            <a:r>
              <a:rPr lang="en-US" sz="2800" b="1" dirty="0">
                <a:solidFill>
                  <a:srgbClr val="365F91"/>
                </a:solidFill>
                <a:effectLst/>
                <a:latin typeface="Calibri" panose="020F0502020204030204" pitchFamily="34" charset="0"/>
                <a:ea typeface="Arial Unicode MS"/>
              </a:rPr>
              <a:t>you are working, but also for all residents across the country.</a:t>
            </a:r>
            <a:endParaRPr lang="en-US" sz="2800" dirty="0">
              <a:effectLst/>
              <a:latin typeface="Times New Roman" panose="02020603050405020304" pitchFamily="18" charset="0"/>
              <a:ea typeface="Arial Unicode MS"/>
            </a:endParaRPr>
          </a:p>
        </p:txBody>
      </p:sp>
    </p:spTree>
    <p:extLst>
      <p:ext uri="{BB962C8B-B14F-4D97-AF65-F5344CB8AC3E}">
        <p14:creationId xmlns:p14="http://schemas.microsoft.com/office/powerpoint/2010/main" val="78733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E1A9B-85BF-4B50-BC22-8F58EA095E9F}"/>
              </a:ext>
            </a:extLst>
          </p:cNvPr>
          <p:cNvSpPr>
            <a:spLocks noGrp="1"/>
          </p:cNvSpPr>
          <p:nvPr>
            <p:ph type="title"/>
          </p:nvPr>
        </p:nvSpPr>
        <p:spPr/>
        <p:txBody>
          <a:bodyPr/>
          <a:lstStyle/>
          <a:p>
            <a:r>
              <a:rPr lang="en-US" b="1" dirty="0">
                <a:sym typeface="Symbol" panose="05050102010706020507" pitchFamily="18" charset="2"/>
              </a:rPr>
              <a:t> </a:t>
            </a:r>
            <a:r>
              <a:rPr lang="en-US" b="1" dirty="0"/>
              <a:t>Activities</a:t>
            </a:r>
          </a:p>
        </p:txBody>
      </p:sp>
      <p:sp>
        <p:nvSpPr>
          <p:cNvPr id="3" name="Content Placeholder 2">
            <a:extLst>
              <a:ext uri="{FF2B5EF4-FFF2-40B4-BE49-F238E27FC236}">
                <a16:creationId xmlns:a16="http://schemas.microsoft.com/office/drawing/2014/main" id="{CC23A920-C951-4A3A-BEE3-FE4F9907972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934816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85887-C3AD-48C4-9FE0-5F83BFC43F10}"/>
              </a:ext>
            </a:extLst>
          </p:cNvPr>
          <p:cNvSpPr>
            <a:spLocks noGrp="1"/>
          </p:cNvSpPr>
          <p:nvPr>
            <p:ph type="title"/>
          </p:nvPr>
        </p:nvSpPr>
        <p:spPr/>
        <p:txBody>
          <a:bodyPr/>
          <a:lstStyle/>
          <a:p>
            <a:r>
              <a:rPr lang="en-US" b="1" dirty="0"/>
              <a:t>Ombudsman Program Activities</a:t>
            </a:r>
          </a:p>
        </p:txBody>
      </p:sp>
      <p:sp>
        <p:nvSpPr>
          <p:cNvPr id="3" name="Content Placeholder 2">
            <a:extLst>
              <a:ext uri="{FF2B5EF4-FFF2-40B4-BE49-F238E27FC236}">
                <a16:creationId xmlns:a16="http://schemas.microsoft.com/office/drawing/2014/main" id="{D09AE262-C370-45FB-A613-98B154F26A17}"/>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4FA2E901-53A2-A842-2490-B513B42DC806}"/>
              </a:ext>
            </a:extLst>
          </p:cNvPr>
          <p:cNvSpPr>
            <a:spLocks noGrp="1"/>
          </p:cNvSpPr>
          <p:nvPr>
            <p:ph type="body" sz="quarter" idx="15"/>
          </p:nvPr>
        </p:nvSpPr>
        <p:spPr>
          <a:xfrm>
            <a:off x="457925" y="1922462"/>
            <a:ext cx="10728325" cy="4210709"/>
          </a:xfrm>
        </p:spPr>
        <p:txBody>
          <a:bodyPr>
            <a:normAutofit/>
          </a:bodyPr>
          <a:lstStyle/>
          <a:p>
            <a:r>
              <a:rPr lang="en-US" sz="1800" dirty="0"/>
              <a:t>Facility visits</a:t>
            </a:r>
          </a:p>
          <a:p>
            <a:r>
              <a:rPr lang="en-US" sz="1800" dirty="0"/>
              <a:t>Information and assistance</a:t>
            </a:r>
          </a:p>
          <a:p>
            <a:r>
              <a:rPr lang="en-US" sz="1800" dirty="0"/>
              <a:t>Training for representatives of the Office</a:t>
            </a:r>
          </a:p>
          <a:p>
            <a:r>
              <a:rPr lang="en-US" sz="1800" dirty="0"/>
              <a:t>Training for facility staff</a:t>
            </a:r>
          </a:p>
          <a:p>
            <a:r>
              <a:rPr lang="en-US" sz="1800" dirty="0"/>
              <a:t>State survey participation</a:t>
            </a:r>
          </a:p>
          <a:p>
            <a:r>
              <a:rPr lang="en-US" sz="1800" dirty="0"/>
              <a:t>Resident Council and Family Council participation</a:t>
            </a:r>
          </a:p>
          <a:p>
            <a:r>
              <a:rPr lang="en-US" sz="1800" dirty="0"/>
              <a:t>Community education</a:t>
            </a:r>
          </a:p>
        </p:txBody>
      </p:sp>
    </p:spTree>
    <p:extLst>
      <p:ext uri="{BB962C8B-B14F-4D97-AF65-F5344CB8AC3E}">
        <p14:creationId xmlns:p14="http://schemas.microsoft.com/office/powerpoint/2010/main" val="3146010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5D7AF-6D15-4AE4-9378-EAAB8120CA05}"/>
              </a:ext>
            </a:extLst>
          </p:cNvPr>
          <p:cNvSpPr>
            <a:spLocks noGrp="1"/>
          </p:cNvSpPr>
          <p:nvPr>
            <p:ph type="title"/>
          </p:nvPr>
        </p:nvSpPr>
        <p:spPr/>
        <p:txBody>
          <a:bodyPr/>
          <a:lstStyle/>
          <a:p>
            <a:r>
              <a:rPr lang="en-US" b="1" dirty="0"/>
              <a:t>Information and Assistance</a:t>
            </a:r>
          </a:p>
        </p:txBody>
      </p:sp>
      <p:sp>
        <p:nvSpPr>
          <p:cNvPr id="3" name="Content Placeholder 2">
            <a:extLst>
              <a:ext uri="{FF2B5EF4-FFF2-40B4-BE49-F238E27FC236}">
                <a16:creationId xmlns:a16="http://schemas.microsoft.com/office/drawing/2014/main" id="{8C0B0AD3-9204-43B7-9FA1-8BFC245195F1}"/>
              </a:ext>
            </a:extLst>
          </p:cNvPr>
          <p:cNvSpPr>
            <a:spLocks noGrp="1"/>
          </p:cNvSpPr>
          <p:nvPr>
            <p:ph type="body" sz="quarter" idx="14"/>
          </p:nvPr>
        </p:nvSpPr>
        <p:spPr/>
        <p:txBody>
          <a:bodyPr>
            <a:normAutofit fontScale="55000" lnSpcReduction="20000"/>
          </a:bodyPr>
          <a:lstStyle/>
          <a:p>
            <a:endParaRPr lang="en-US" sz="3600" dirty="0"/>
          </a:p>
        </p:txBody>
      </p:sp>
      <p:sp>
        <p:nvSpPr>
          <p:cNvPr id="4" name="Text Placeholder 3">
            <a:extLst>
              <a:ext uri="{FF2B5EF4-FFF2-40B4-BE49-F238E27FC236}">
                <a16:creationId xmlns:a16="http://schemas.microsoft.com/office/drawing/2014/main" id="{9378CDAA-B409-10EC-ADD4-29DBF6946172}"/>
              </a:ext>
            </a:extLst>
          </p:cNvPr>
          <p:cNvSpPr>
            <a:spLocks noGrp="1"/>
          </p:cNvSpPr>
          <p:nvPr>
            <p:ph type="body" sz="quarter" idx="15"/>
          </p:nvPr>
        </p:nvSpPr>
        <p:spPr>
          <a:xfrm>
            <a:off x="457926" y="1922462"/>
            <a:ext cx="7548294" cy="3013075"/>
          </a:xfrm>
        </p:spPr>
        <p:txBody>
          <a:bodyPr/>
          <a:lstStyle/>
          <a:p>
            <a:r>
              <a:rPr lang="en-US" sz="1800" dirty="0"/>
              <a:t>Providing information about issues impacting residents</a:t>
            </a:r>
          </a:p>
          <a:p>
            <a:endParaRPr lang="en-US" sz="1800" dirty="0"/>
          </a:p>
          <a:p>
            <a:r>
              <a:rPr lang="en-US" sz="1800" dirty="0"/>
              <a:t> Providing assistance without opening a case and working to resolve a complaint </a:t>
            </a:r>
          </a:p>
        </p:txBody>
      </p:sp>
      <p:pic>
        <p:nvPicPr>
          <p:cNvPr id="5" name="Picture 4" descr="A picture containing text, sign&#10;&#10;Description automatically generated">
            <a:extLst>
              <a:ext uri="{FF2B5EF4-FFF2-40B4-BE49-F238E27FC236}">
                <a16:creationId xmlns:a16="http://schemas.microsoft.com/office/drawing/2014/main" id="{734086E0-77B2-4707-A227-CA3C8AA6E1C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06219" y="2693097"/>
            <a:ext cx="3576181" cy="4164904"/>
          </a:xfrm>
          <a:prstGeom prst="rect">
            <a:avLst/>
          </a:prstGeom>
        </p:spPr>
      </p:pic>
    </p:spTree>
    <p:extLst>
      <p:ext uri="{BB962C8B-B14F-4D97-AF65-F5344CB8AC3E}">
        <p14:creationId xmlns:p14="http://schemas.microsoft.com/office/powerpoint/2010/main" val="62360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D168B-743A-4926-8F82-049657ABDEC9}"/>
              </a:ext>
            </a:extLst>
          </p:cNvPr>
          <p:cNvSpPr>
            <a:spLocks noGrp="1"/>
          </p:cNvSpPr>
          <p:nvPr>
            <p:ph type="title"/>
          </p:nvPr>
        </p:nvSpPr>
        <p:spPr/>
        <p:txBody>
          <a:bodyPr/>
          <a:lstStyle/>
          <a:p>
            <a:r>
              <a:rPr lang="en-US" b="1" dirty="0"/>
              <a:t>Ombudsman Program Cases</a:t>
            </a:r>
          </a:p>
        </p:txBody>
      </p:sp>
      <p:sp>
        <p:nvSpPr>
          <p:cNvPr id="3" name="Content Placeholder 2">
            <a:extLst>
              <a:ext uri="{FF2B5EF4-FFF2-40B4-BE49-F238E27FC236}">
                <a16:creationId xmlns:a16="http://schemas.microsoft.com/office/drawing/2014/main" id="{8C16E10B-D8B9-4B83-8C64-236B6D112ECD}"/>
              </a:ext>
            </a:extLst>
          </p:cNvPr>
          <p:cNvSpPr>
            <a:spLocks noGrp="1"/>
          </p:cNvSpPr>
          <p:nvPr>
            <p:ph type="body" sz="quarter" idx="14"/>
          </p:nvPr>
        </p:nvSpPr>
        <p:spPr/>
        <p:txBody>
          <a:bodyPr>
            <a:normAutofit fontScale="55000" lnSpcReduction="20000"/>
          </a:bodyPr>
          <a:lstStyle/>
          <a:p>
            <a:endParaRPr lang="en-US" sz="3600" dirty="0"/>
          </a:p>
        </p:txBody>
      </p:sp>
      <p:sp>
        <p:nvSpPr>
          <p:cNvPr id="4" name="Text Placeholder 3">
            <a:extLst>
              <a:ext uri="{FF2B5EF4-FFF2-40B4-BE49-F238E27FC236}">
                <a16:creationId xmlns:a16="http://schemas.microsoft.com/office/drawing/2014/main" id="{5F06F092-14B2-E574-BBE4-050338D55C13}"/>
              </a:ext>
            </a:extLst>
          </p:cNvPr>
          <p:cNvSpPr>
            <a:spLocks noGrp="1"/>
          </p:cNvSpPr>
          <p:nvPr>
            <p:ph type="body" sz="quarter" idx="15"/>
          </p:nvPr>
        </p:nvSpPr>
        <p:spPr>
          <a:xfrm>
            <a:off x="457198" y="2007220"/>
            <a:ext cx="10728325" cy="3817900"/>
          </a:xfrm>
        </p:spPr>
        <p:txBody>
          <a:bodyPr>
            <a:normAutofit lnSpcReduction="10000"/>
          </a:bodyPr>
          <a:lstStyle/>
          <a:p>
            <a:r>
              <a:rPr lang="en-US" sz="1800" dirty="0"/>
              <a:t>At least one complaint</a:t>
            </a:r>
          </a:p>
          <a:p>
            <a:r>
              <a:rPr lang="en-US" sz="1800" dirty="0"/>
              <a:t>Complainant</a:t>
            </a:r>
          </a:p>
          <a:p>
            <a:r>
              <a:rPr lang="en-US" sz="1800" dirty="0"/>
              <a:t>Complaint code(s)</a:t>
            </a:r>
          </a:p>
          <a:p>
            <a:r>
              <a:rPr lang="en-US" sz="1800" dirty="0"/>
              <a:t>Setting</a:t>
            </a:r>
          </a:p>
          <a:p>
            <a:r>
              <a:rPr lang="en-US" sz="1800" dirty="0"/>
              <a:t>Verification</a:t>
            </a:r>
          </a:p>
          <a:p>
            <a:r>
              <a:rPr lang="en-US" sz="1800" dirty="0"/>
              <a:t>Resolution and referral</a:t>
            </a:r>
          </a:p>
          <a:p>
            <a:r>
              <a:rPr lang="en-US" sz="1800" dirty="0"/>
              <a:t>Case notes</a:t>
            </a:r>
          </a:p>
        </p:txBody>
      </p:sp>
      <p:pic>
        <p:nvPicPr>
          <p:cNvPr id="5" name="Graphic 4" descr="Document outline">
            <a:extLst>
              <a:ext uri="{FF2B5EF4-FFF2-40B4-BE49-F238E27FC236}">
                <a16:creationId xmlns:a16="http://schemas.microsoft.com/office/drawing/2014/main" id="{D1601226-DEB7-4345-862D-E5862F2234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7300" y="1346200"/>
            <a:ext cx="4457700" cy="4457700"/>
          </a:xfrm>
          <a:prstGeom prst="rect">
            <a:avLst/>
          </a:prstGeom>
        </p:spPr>
      </p:pic>
    </p:spTree>
    <p:extLst>
      <p:ext uri="{BB962C8B-B14F-4D97-AF65-F5344CB8AC3E}">
        <p14:creationId xmlns:p14="http://schemas.microsoft.com/office/powerpoint/2010/main" val="3306336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EF57A-CDB0-4091-A296-78D946C35CCA}"/>
              </a:ext>
            </a:extLst>
          </p:cNvPr>
          <p:cNvSpPr>
            <a:spLocks noGrp="1"/>
          </p:cNvSpPr>
          <p:nvPr>
            <p:ph type="title"/>
          </p:nvPr>
        </p:nvSpPr>
        <p:spPr/>
        <p:txBody>
          <a:bodyPr>
            <a:noAutofit/>
          </a:bodyPr>
          <a:lstStyle/>
          <a:p>
            <a:r>
              <a:rPr lang="en-US" sz="3600" b="1" i="1" dirty="0">
                <a:sym typeface="Symbol" panose="05050102010706020507" pitchFamily="18" charset="2"/>
              </a:rPr>
              <a:t> </a:t>
            </a:r>
            <a:r>
              <a:rPr lang="en-US" sz="3600" b="1" dirty="0"/>
              <a:t>Add state-specific process for documentation training</a:t>
            </a:r>
          </a:p>
        </p:txBody>
      </p:sp>
      <p:sp>
        <p:nvSpPr>
          <p:cNvPr id="3" name="Content Placeholder 2">
            <a:extLst>
              <a:ext uri="{FF2B5EF4-FFF2-40B4-BE49-F238E27FC236}">
                <a16:creationId xmlns:a16="http://schemas.microsoft.com/office/drawing/2014/main" id="{1E763E99-CE6B-46C2-9E22-E1B260BFEE39}"/>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198667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5B97AC1-3EE0-4658-BD6D-6D8B799D30DD}"/>
              </a:ext>
            </a:extLst>
          </p:cNvPr>
          <p:cNvGraphicFramePr>
            <a:graphicFrameLocks noGrp="1"/>
          </p:cNvGraphicFramePr>
          <p:nvPr>
            <p:ph idx="1"/>
            <p:extLst>
              <p:ext uri="{D42A27DB-BD31-4B8C-83A1-F6EECF244321}">
                <p14:modId xmlns:p14="http://schemas.microsoft.com/office/powerpoint/2010/main" val="2993233216"/>
              </p:ext>
            </p:extLst>
          </p:nvPr>
        </p:nvGraphicFramePr>
        <p:xfrm>
          <a:off x="609600" y="575442"/>
          <a:ext cx="10972800" cy="5940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735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5B97AC1-3EE0-4658-BD6D-6D8B799D30DD}"/>
              </a:ext>
            </a:extLst>
          </p:cNvPr>
          <p:cNvGraphicFramePr>
            <a:graphicFrameLocks noGrp="1"/>
          </p:cNvGraphicFramePr>
          <p:nvPr>
            <p:ph idx="1"/>
            <p:extLst>
              <p:ext uri="{D42A27DB-BD31-4B8C-83A1-F6EECF244321}">
                <p14:modId xmlns:p14="http://schemas.microsoft.com/office/powerpoint/2010/main" val="3539018050"/>
              </p:ext>
            </p:extLst>
          </p:nvPr>
        </p:nvGraphicFramePr>
        <p:xfrm>
          <a:off x="609600" y="536028"/>
          <a:ext cx="10972800" cy="5940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501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40DCD5F6-C708-58ED-086F-2C87592DC0F6}"/>
              </a:ext>
            </a:extLst>
          </p:cNvPr>
          <p:cNvSpPr>
            <a:spLocks noGrp="1"/>
          </p:cNvSpPr>
          <p:nvPr>
            <p:ph type="body" sz="quarter" idx="14"/>
          </p:nvPr>
        </p:nvSpPr>
        <p:spPr/>
        <p:txBody>
          <a:bodyPr/>
          <a:lstStyle/>
          <a:p>
            <a:r>
              <a:rPr lang="en-US" dirty="0">
                <a:solidFill>
                  <a:srgbClr val="191998"/>
                </a:solidFill>
              </a:rPr>
              <a:t>Section 1</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30FDE-3302-414A-91A9-F076972604C6}"/>
              </a:ext>
            </a:extLst>
          </p:cNvPr>
          <p:cNvSpPr>
            <a:spLocks noGrp="1"/>
          </p:cNvSpPr>
          <p:nvPr>
            <p:ph type="title"/>
          </p:nvPr>
        </p:nvSpPr>
        <p:spPr/>
        <p:txBody>
          <a:bodyPr>
            <a:normAutofit fontScale="90000"/>
          </a:bodyPr>
          <a:lstStyle/>
          <a:p>
            <a:r>
              <a:rPr lang="en-US" b="1" i="1" dirty="0">
                <a:sym typeface="Symbol" panose="05050102010706020507" pitchFamily="18" charset="2"/>
              </a:rPr>
              <a:t> </a:t>
            </a:r>
            <a:r>
              <a:rPr lang="en-US" b="1" dirty="0"/>
              <a:t>State-Specific  - Opening and Closing a Case</a:t>
            </a:r>
          </a:p>
        </p:txBody>
      </p:sp>
      <p:sp>
        <p:nvSpPr>
          <p:cNvPr id="3" name="Content Placeholder 2">
            <a:extLst>
              <a:ext uri="{FF2B5EF4-FFF2-40B4-BE49-F238E27FC236}">
                <a16:creationId xmlns:a16="http://schemas.microsoft.com/office/drawing/2014/main" id="{39051E80-2B30-4283-A554-1A1EEC9C5535}"/>
              </a:ext>
            </a:extLst>
          </p:cNvPr>
          <p:cNvSpPr>
            <a:spLocks noGrp="1"/>
          </p:cNvSpPr>
          <p:nvPr>
            <p:ph idx="1"/>
          </p:nvPr>
        </p:nvSpPr>
        <p:spPr/>
        <p:txBody>
          <a:bodyPr/>
          <a:lstStyle/>
          <a:p>
            <a:endParaRPr lang="en-US" sz="4000" dirty="0"/>
          </a:p>
        </p:txBody>
      </p:sp>
    </p:spTree>
    <p:extLst>
      <p:ext uri="{BB962C8B-B14F-4D97-AF65-F5344CB8AC3E}">
        <p14:creationId xmlns:p14="http://schemas.microsoft.com/office/powerpoint/2010/main" val="1045231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E7D2B-41ED-46FB-9300-2C1A7850040A}"/>
              </a:ext>
            </a:extLst>
          </p:cNvPr>
          <p:cNvSpPr>
            <a:spLocks noGrp="1"/>
          </p:cNvSpPr>
          <p:nvPr>
            <p:ph type="title"/>
          </p:nvPr>
        </p:nvSpPr>
        <p:spPr/>
        <p:txBody>
          <a:bodyPr/>
          <a:lstStyle/>
          <a:p>
            <a:r>
              <a:rPr lang="en-US" b="1" dirty="0"/>
              <a:t>Opening a Case </a:t>
            </a:r>
          </a:p>
        </p:txBody>
      </p:sp>
      <p:sp>
        <p:nvSpPr>
          <p:cNvPr id="3" name="Content Placeholder 2">
            <a:extLst>
              <a:ext uri="{FF2B5EF4-FFF2-40B4-BE49-F238E27FC236}">
                <a16:creationId xmlns:a16="http://schemas.microsoft.com/office/drawing/2014/main" id="{7065253F-1FF0-42A2-BD4F-B5176631CC50}"/>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958F1A9F-5865-7BEB-4711-0D10FD0E9317}"/>
              </a:ext>
            </a:extLst>
          </p:cNvPr>
          <p:cNvSpPr>
            <a:spLocks noGrp="1"/>
          </p:cNvSpPr>
          <p:nvPr>
            <p:ph type="body" sz="quarter" idx="15"/>
          </p:nvPr>
        </p:nvSpPr>
        <p:spPr/>
        <p:txBody>
          <a:bodyPr>
            <a:normAutofit/>
          </a:bodyPr>
          <a:lstStyle/>
          <a:p>
            <a:pPr marL="182563" marR="0" lvl="0" indent="-182563" algn="l" defTabSz="914400" rtl="0" eaLnBrk="1" fontAlgn="base" latinLnBrk="0" hangingPunct="1">
              <a:lnSpc>
                <a:spcPct val="100000"/>
              </a:lnSpc>
              <a:spcBef>
                <a:spcPct val="20000"/>
              </a:spcBef>
              <a:spcAft>
                <a:spcPct val="0"/>
              </a:spcAft>
              <a:buClr>
                <a:srgbClr val="8AB833"/>
              </a:buClr>
              <a:buSzPct val="85000"/>
              <a:buFont typeface="Arial" pitchFamily="127" charset="0"/>
              <a:buChar char="•"/>
              <a:tabLst/>
              <a:defRPr/>
            </a:pPr>
            <a:r>
              <a:rPr kumimoji="0" lang="en-US" sz="2800" b="0" i="0" u="none" strike="noStrike" kern="1200" cap="none" spc="0" normalizeH="0" baseline="0" noProof="0" dirty="0">
                <a:ln>
                  <a:noFill/>
                </a:ln>
                <a:effectLst/>
                <a:uLnTx/>
                <a:uFillTx/>
                <a:ea typeface="ＭＳ Ｐゴシック" pitchFamily="127" charset="-128"/>
              </a:rPr>
              <a:t>Open as soon as possible</a:t>
            </a:r>
          </a:p>
          <a:p>
            <a:pPr marL="182563" marR="0" lvl="0" indent="-182563" algn="l" defTabSz="914400" rtl="0" eaLnBrk="1" fontAlgn="base" latinLnBrk="0" hangingPunct="1">
              <a:lnSpc>
                <a:spcPct val="100000"/>
              </a:lnSpc>
              <a:spcBef>
                <a:spcPct val="20000"/>
              </a:spcBef>
              <a:spcAft>
                <a:spcPct val="0"/>
              </a:spcAft>
              <a:buClr>
                <a:srgbClr val="8AB833"/>
              </a:buClr>
              <a:buSzPct val="85000"/>
              <a:buFont typeface="Arial" pitchFamily="127" charset="0"/>
              <a:buChar char="•"/>
              <a:tabLst/>
              <a:defRPr/>
            </a:pPr>
            <a:r>
              <a:rPr kumimoji="0" lang="en-US" sz="2800" b="0" i="0" u="none" strike="noStrike" kern="1200" cap="none" spc="0" normalizeH="0" baseline="0" noProof="0" dirty="0">
                <a:ln>
                  <a:noFill/>
                </a:ln>
                <a:effectLst/>
                <a:uLnTx/>
                <a:uFillTx/>
                <a:ea typeface="ＭＳ Ｐゴシック" pitchFamily="127" charset="-128"/>
              </a:rPr>
              <a:t>One complainant per case</a:t>
            </a:r>
          </a:p>
          <a:p>
            <a:pPr marL="182563" marR="0" lvl="0" indent="-182563" algn="l" defTabSz="914400" rtl="0" eaLnBrk="1" fontAlgn="base" latinLnBrk="0" hangingPunct="1">
              <a:lnSpc>
                <a:spcPct val="100000"/>
              </a:lnSpc>
              <a:spcBef>
                <a:spcPct val="20000"/>
              </a:spcBef>
              <a:spcAft>
                <a:spcPct val="0"/>
              </a:spcAft>
              <a:buClr>
                <a:srgbClr val="8AB833"/>
              </a:buClr>
              <a:buSzPct val="85000"/>
              <a:buFont typeface="Arial" pitchFamily="127" charset="0"/>
              <a:buChar char="•"/>
              <a:tabLst/>
              <a:defRPr/>
            </a:pPr>
            <a:r>
              <a:rPr kumimoji="0" lang="en-US" sz="2800" b="0" i="0" u="none" strike="noStrike" kern="1200" cap="none" spc="0" normalizeH="0" baseline="0" noProof="0" dirty="0">
                <a:ln>
                  <a:noFill/>
                </a:ln>
                <a:effectLst/>
                <a:uLnTx/>
                <a:uFillTx/>
                <a:ea typeface="ＭＳ Ｐゴシック" pitchFamily="127" charset="-128"/>
              </a:rPr>
              <a:t>Intake information</a:t>
            </a:r>
          </a:p>
        </p:txBody>
      </p:sp>
      <p:pic>
        <p:nvPicPr>
          <p:cNvPr id="5" name="Graphic 4" descr="Open folder with solid fill">
            <a:extLst>
              <a:ext uri="{FF2B5EF4-FFF2-40B4-BE49-F238E27FC236}">
                <a16:creationId xmlns:a16="http://schemas.microsoft.com/office/drawing/2014/main" id="{30233413-2C39-49D9-B076-57A029B896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04100" y="1600200"/>
            <a:ext cx="3657600" cy="3657600"/>
          </a:xfrm>
          <a:prstGeom prst="rect">
            <a:avLst/>
          </a:prstGeom>
        </p:spPr>
      </p:pic>
    </p:spTree>
    <p:extLst>
      <p:ext uri="{BB962C8B-B14F-4D97-AF65-F5344CB8AC3E}">
        <p14:creationId xmlns:p14="http://schemas.microsoft.com/office/powerpoint/2010/main" val="2795549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22F17-4D25-4DA6-AFA0-8328656FCFE6}"/>
              </a:ext>
            </a:extLst>
          </p:cNvPr>
          <p:cNvSpPr>
            <a:spLocks noGrp="1"/>
          </p:cNvSpPr>
          <p:nvPr>
            <p:ph type="title"/>
          </p:nvPr>
        </p:nvSpPr>
        <p:spPr/>
        <p:txBody>
          <a:bodyPr/>
          <a:lstStyle/>
          <a:p>
            <a:r>
              <a:rPr lang="en-US" b="1" dirty="0"/>
              <a:t>Referral Codes</a:t>
            </a:r>
          </a:p>
        </p:txBody>
      </p:sp>
      <p:sp>
        <p:nvSpPr>
          <p:cNvPr id="3" name="Content Placeholder 2">
            <a:extLst>
              <a:ext uri="{FF2B5EF4-FFF2-40B4-BE49-F238E27FC236}">
                <a16:creationId xmlns:a16="http://schemas.microsoft.com/office/drawing/2014/main" id="{CA868A1C-340A-469E-B65F-B8E3199049DF}"/>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092ECEB4-BE61-7D67-78FE-B050938173B9}"/>
              </a:ext>
            </a:extLst>
          </p:cNvPr>
          <p:cNvSpPr>
            <a:spLocks noGrp="1"/>
          </p:cNvSpPr>
          <p:nvPr>
            <p:ph type="body" sz="quarter" idx="15"/>
          </p:nvPr>
        </p:nvSpPr>
        <p:spPr>
          <a:xfrm>
            <a:off x="457925" y="1922462"/>
            <a:ext cx="10728325" cy="3831567"/>
          </a:xfrm>
        </p:spPr>
        <p:txBody>
          <a:bodyPr>
            <a:normAutofit lnSpcReduction="10000"/>
          </a:bodyPr>
          <a:lstStyle/>
          <a:p>
            <a:pPr marL="0" indent="0">
              <a:buNone/>
            </a:pPr>
            <a:r>
              <a:rPr lang="en-US" sz="1800" dirty="0"/>
              <a:t>01 - Licensing, regulatory, or certification agency </a:t>
            </a:r>
          </a:p>
          <a:p>
            <a:pPr marL="0" indent="0">
              <a:buNone/>
            </a:pPr>
            <a:r>
              <a:rPr lang="en-US" sz="1800" dirty="0"/>
              <a:t>02 - Adult protective services </a:t>
            </a:r>
          </a:p>
          <a:p>
            <a:pPr marL="0" indent="0">
              <a:buNone/>
            </a:pPr>
            <a:r>
              <a:rPr lang="en-US" sz="1800" dirty="0"/>
              <a:t>03 - Law enforcement or prosecutor </a:t>
            </a:r>
          </a:p>
          <a:p>
            <a:pPr marL="0" indent="0">
              <a:buNone/>
            </a:pPr>
            <a:r>
              <a:rPr lang="en-US" sz="1800" dirty="0"/>
              <a:t>04 - Protection and advocacy </a:t>
            </a:r>
          </a:p>
          <a:p>
            <a:pPr marL="0" indent="0">
              <a:buNone/>
            </a:pPr>
            <a:r>
              <a:rPr lang="en-US" sz="1800" dirty="0"/>
              <a:t>05 - Legal services </a:t>
            </a:r>
          </a:p>
          <a:p>
            <a:pPr marL="0" indent="0">
              <a:buNone/>
            </a:pPr>
            <a:r>
              <a:rPr lang="en-US" sz="1800" dirty="0"/>
              <a:t>06 - No referral was made </a:t>
            </a:r>
          </a:p>
          <a:p>
            <a:pPr marL="0" indent="0">
              <a:buNone/>
            </a:pPr>
            <a:r>
              <a:rPr lang="en-US" sz="1800" dirty="0"/>
              <a:t>99 - Other</a:t>
            </a:r>
          </a:p>
        </p:txBody>
      </p:sp>
    </p:spTree>
    <p:extLst>
      <p:ext uri="{BB962C8B-B14F-4D97-AF65-F5344CB8AC3E}">
        <p14:creationId xmlns:p14="http://schemas.microsoft.com/office/powerpoint/2010/main" val="2562617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488A3-0043-4BBE-A4D9-A5CD4264337F}"/>
              </a:ext>
            </a:extLst>
          </p:cNvPr>
          <p:cNvSpPr>
            <a:spLocks noGrp="1"/>
          </p:cNvSpPr>
          <p:nvPr>
            <p:ph type="title"/>
          </p:nvPr>
        </p:nvSpPr>
        <p:spPr/>
        <p:txBody>
          <a:bodyPr/>
          <a:lstStyle/>
          <a:p>
            <a:r>
              <a:rPr lang="en-US" b="1" dirty="0"/>
              <a:t>Closing a Case </a:t>
            </a:r>
          </a:p>
        </p:txBody>
      </p:sp>
      <p:sp>
        <p:nvSpPr>
          <p:cNvPr id="4" name="Text Placeholder 3">
            <a:extLst>
              <a:ext uri="{FF2B5EF4-FFF2-40B4-BE49-F238E27FC236}">
                <a16:creationId xmlns:a16="http://schemas.microsoft.com/office/drawing/2014/main" id="{26FCD914-D0F5-7592-BBA8-0D6F1DDF0850}"/>
              </a:ext>
            </a:extLst>
          </p:cNvPr>
          <p:cNvSpPr>
            <a:spLocks noGrp="1"/>
          </p:cNvSpPr>
          <p:nvPr>
            <p:ph type="body" sz="quarter" idx="15"/>
          </p:nvPr>
        </p:nvSpPr>
        <p:spPr/>
        <p:txBody>
          <a:bodyPr/>
          <a:lstStyle/>
          <a:p>
            <a:endParaRPr lang="en-US"/>
          </a:p>
        </p:txBody>
      </p:sp>
      <p:graphicFrame>
        <p:nvGraphicFramePr>
          <p:cNvPr id="5" name="Content Placeholder 4">
            <a:extLst>
              <a:ext uri="{FF2B5EF4-FFF2-40B4-BE49-F238E27FC236}">
                <a16:creationId xmlns:a16="http://schemas.microsoft.com/office/drawing/2014/main" id="{E2B3B84C-B275-4120-BB4F-846A564FC0A0}"/>
              </a:ext>
            </a:extLst>
          </p:cNvPr>
          <p:cNvGraphicFramePr>
            <a:graphicFrameLocks noGrp="1"/>
          </p:cNvGraphicFramePr>
          <p:nvPr>
            <p:ph idx="4294967295"/>
            <p:extLst>
              <p:ext uri="{D42A27DB-BD31-4B8C-83A1-F6EECF244321}">
                <p14:modId xmlns:p14="http://schemas.microsoft.com/office/powerpoint/2010/main" val="3931091973"/>
              </p:ext>
            </p:extLst>
          </p:nvPr>
        </p:nvGraphicFramePr>
        <p:xfrm>
          <a:off x="393700" y="1589310"/>
          <a:ext cx="11404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5938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43A4-50C2-4ADA-A945-804697A0522B}"/>
              </a:ext>
            </a:extLst>
          </p:cNvPr>
          <p:cNvSpPr>
            <a:spLocks noGrp="1"/>
          </p:cNvSpPr>
          <p:nvPr>
            <p:ph type="title"/>
          </p:nvPr>
        </p:nvSpPr>
        <p:spPr/>
        <p:txBody>
          <a:bodyPr/>
          <a:lstStyle/>
          <a:p>
            <a:r>
              <a:rPr lang="en-US" b="1" dirty="0"/>
              <a:t>Disposition Codes</a:t>
            </a:r>
          </a:p>
        </p:txBody>
      </p:sp>
      <p:sp>
        <p:nvSpPr>
          <p:cNvPr id="3" name="Content Placeholder 2">
            <a:extLst>
              <a:ext uri="{FF2B5EF4-FFF2-40B4-BE49-F238E27FC236}">
                <a16:creationId xmlns:a16="http://schemas.microsoft.com/office/drawing/2014/main" id="{423C429D-4F91-451D-A849-C1FA4E2E8C1B}"/>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259D9F65-F0A1-FC3E-F7C1-1AEBFEBA254D}"/>
              </a:ext>
            </a:extLst>
          </p:cNvPr>
          <p:cNvSpPr>
            <a:spLocks noGrp="1"/>
          </p:cNvSpPr>
          <p:nvPr>
            <p:ph type="body" sz="quarter" idx="15"/>
          </p:nvPr>
        </p:nvSpPr>
        <p:spPr/>
        <p:txBody>
          <a:bodyPr/>
          <a:lstStyle/>
          <a:p>
            <a:pPr marL="0" indent="0">
              <a:buNone/>
            </a:pPr>
            <a:r>
              <a:rPr lang="en-US" sz="1800" dirty="0"/>
              <a:t>01 - partially or fully resolved</a:t>
            </a:r>
          </a:p>
          <a:p>
            <a:pPr marL="0" indent="0">
              <a:buNone/>
            </a:pPr>
            <a:r>
              <a:rPr lang="en-US" sz="1800" dirty="0"/>
              <a:t>02 - no action needed or withdrawn</a:t>
            </a:r>
          </a:p>
          <a:p>
            <a:pPr marL="0" indent="0">
              <a:buNone/>
            </a:pPr>
            <a:r>
              <a:rPr lang="en-US" sz="1800" dirty="0"/>
              <a:t>03 - not resolved</a:t>
            </a:r>
          </a:p>
        </p:txBody>
      </p:sp>
      <p:pic>
        <p:nvPicPr>
          <p:cNvPr id="5" name="Picture 4" descr="A picture containing text, sign, tableware&#10;&#10;Description automatically generated">
            <a:extLst>
              <a:ext uri="{FF2B5EF4-FFF2-40B4-BE49-F238E27FC236}">
                <a16:creationId xmlns:a16="http://schemas.microsoft.com/office/drawing/2014/main" id="{617A7EA9-5568-4E91-A3A8-6E74832E411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069326">
            <a:off x="7865550" y="989767"/>
            <a:ext cx="4329268" cy="2684817"/>
          </a:xfrm>
          <a:prstGeom prst="rect">
            <a:avLst/>
          </a:prstGeom>
        </p:spPr>
      </p:pic>
      <p:sp>
        <p:nvSpPr>
          <p:cNvPr id="6" name="TextBox 5">
            <a:extLst>
              <a:ext uri="{FF2B5EF4-FFF2-40B4-BE49-F238E27FC236}">
                <a16:creationId xmlns:a16="http://schemas.microsoft.com/office/drawing/2014/main" id="{55504810-9787-439E-93F5-2469BE1F0690}"/>
              </a:ext>
            </a:extLst>
          </p:cNvPr>
          <p:cNvSpPr txBox="1"/>
          <p:nvPr/>
        </p:nvSpPr>
        <p:spPr>
          <a:xfrm>
            <a:off x="8946865" y="6477000"/>
            <a:ext cx="3374761" cy="230832"/>
          </a:xfrm>
          <a:prstGeom prst="rect">
            <a:avLst/>
          </a:prstGeom>
          <a:noFill/>
        </p:spPr>
        <p:txBody>
          <a:bodyPr wrap="square" rtlCol="0">
            <a:spAutoFit/>
          </a:bodyPr>
          <a:lstStyle/>
          <a:p>
            <a:r>
              <a:rPr lang="en-US" sz="900" dirty="0">
                <a:hlinkClick r:id="rId4" tooltip="http://www.pngall.com/closed-png"/>
              </a:rPr>
              <a:t>This Photo</a:t>
            </a:r>
            <a:r>
              <a:rPr lang="en-US" sz="900" dirty="0"/>
              <a:t> by Unknown Author is licensed under </a:t>
            </a:r>
            <a:r>
              <a:rPr lang="en-US" sz="900" dirty="0">
                <a:hlinkClick r:id="rId5" tooltip="https://creativecommons.org/licenses/by-nc/3.0/"/>
              </a:rPr>
              <a:t>CC BY-NC</a:t>
            </a:r>
            <a:endParaRPr lang="en-US" sz="900" dirty="0"/>
          </a:p>
        </p:txBody>
      </p:sp>
    </p:spTree>
    <p:extLst>
      <p:ext uri="{BB962C8B-B14F-4D97-AF65-F5344CB8AC3E}">
        <p14:creationId xmlns:p14="http://schemas.microsoft.com/office/powerpoint/2010/main" val="3507221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4DC34-055D-41D0-8842-8FD71C37D765}"/>
              </a:ext>
            </a:extLst>
          </p:cNvPr>
          <p:cNvSpPr>
            <a:spLocks noGrp="1"/>
          </p:cNvSpPr>
          <p:nvPr>
            <p:ph type="title"/>
          </p:nvPr>
        </p:nvSpPr>
        <p:spPr/>
        <p:txBody>
          <a:bodyPr/>
          <a:lstStyle/>
          <a:p>
            <a:r>
              <a:rPr lang="en-US" b="1" i="1" dirty="0">
                <a:sym typeface="Symbol" panose="05050102010706020507" pitchFamily="18" charset="2"/>
              </a:rPr>
              <a:t> </a:t>
            </a:r>
            <a:r>
              <a:rPr lang="en-US" b="1" dirty="0"/>
              <a:t>State Documentation Requirements</a:t>
            </a:r>
          </a:p>
        </p:txBody>
      </p:sp>
      <p:sp>
        <p:nvSpPr>
          <p:cNvPr id="3" name="Content Placeholder 2">
            <a:extLst>
              <a:ext uri="{FF2B5EF4-FFF2-40B4-BE49-F238E27FC236}">
                <a16:creationId xmlns:a16="http://schemas.microsoft.com/office/drawing/2014/main" id="{E45833D6-9873-4B9F-B9DB-8D3D2986D649}"/>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490219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a:bodyPr>
          <a:lstStyle/>
          <a:p>
            <a:r>
              <a:rPr lang="en-US" b="1" dirty="0"/>
              <a:t>Accurate Documentation</a:t>
            </a:r>
          </a:p>
        </p:txBody>
      </p:sp>
      <p:sp>
        <p:nvSpPr>
          <p:cNvPr id="4" name="Text Placeholder 3">
            <a:extLst>
              <a:ext uri="{FF2B5EF4-FFF2-40B4-BE49-F238E27FC236}">
                <a16:creationId xmlns:a16="http://schemas.microsoft.com/office/drawing/2014/main" id="{7C27EBF1-47FE-0CB6-438F-10EF571A39C4}"/>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60920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EB32F-01BE-400F-AC88-E67F7461BA2C}"/>
              </a:ext>
            </a:extLst>
          </p:cNvPr>
          <p:cNvSpPr>
            <a:spLocks noGrp="1"/>
          </p:cNvSpPr>
          <p:nvPr>
            <p:ph type="title"/>
          </p:nvPr>
        </p:nvSpPr>
        <p:spPr/>
        <p:txBody>
          <a:bodyPr/>
          <a:lstStyle/>
          <a:p>
            <a:r>
              <a:rPr lang="en-US" b="1" dirty="0"/>
              <a:t>Why Document?</a:t>
            </a:r>
          </a:p>
        </p:txBody>
      </p:sp>
      <p:sp>
        <p:nvSpPr>
          <p:cNvPr id="3" name="Text Placeholder 2">
            <a:extLst>
              <a:ext uri="{FF2B5EF4-FFF2-40B4-BE49-F238E27FC236}">
                <a16:creationId xmlns:a16="http://schemas.microsoft.com/office/drawing/2014/main" id="{A231179D-09A8-F412-985F-05C0CB1F691C}"/>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DA78698F-B253-2235-44BD-EE01E6C17E8F}"/>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9528286C-0A64-4898-B50E-549FBDBFA5CD}"/>
              </a:ext>
            </a:extLst>
          </p:cNvPr>
          <p:cNvGraphicFramePr>
            <a:graphicFrameLocks noGrp="1"/>
          </p:cNvGraphicFramePr>
          <p:nvPr>
            <p:ph idx="4294967295"/>
            <p:extLst>
              <p:ext uri="{D42A27DB-BD31-4B8C-83A1-F6EECF244321}">
                <p14:modId xmlns:p14="http://schemas.microsoft.com/office/powerpoint/2010/main" val="1879172820"/>
              </p:ext>
            </p:extLst>
          </p:nvPr>
        </p:nvGraphicFramePr>
        <p:xfrm>
          <a:off x="0" y="1031875"/>
          <a:ext cx="11603038" cy="5661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806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C7B74-ACD5-403B-CE03-11BD05CEAF8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3EA8FBA-6F9E-86B3-D78F-B812D8807FDF}"/>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B75E6DAB-8B2A-C0F0-127B-D147A5E4271F}"/>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A790D2A2-93DF-475E-819C-7055455548D6}"/>
              </a:ext>
            </a:extLst>
          </p:cNvPr>
          <p:cNvGraphicFramePr>
            <a:graphicFrameLocks noGrp="1"/>
          </p:cNvGraphicFramePr>
          <p:nvPr>
            <p:ph idx="4294967295"/>
            <p:extLst>
              <p:ext uri="{D42A27DB-BD31-4B8C-83A1-F6EECF244321}">
                <p14:modId xmlns:p14="http://schemas.microsoft.com/office/powerpoint/2010/main" val="1823759758"/>
              </p:ext>
            </p:extLst>
          </p:nvPr>
        </p:nvGraphicFramePr>
        <p:xfrm>
          <a:off x="0" y="598488"/>
          <a:ext cx="11261725" cy="5995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2430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43CE0-8B5F-340A-12EB-0CFBD7DC32E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EFDE3E0-A9C3-325D-B1D4-75DCB794EB2A}"/>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939AE446-7861-EA5F-DBA3-4297879C37E8}"/>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AFBB4E86-F951-4399-80C5-ED5215E17F20}"/>
              </a:ext>
            </a:extLst>
          </p:cNvPr>
          <p:cNvGraphicFramePr>
            <a:graphicFrameLocks noGrp="1"/>
          </p:cNvGraphicFramePr>
          <p:nvPr>
            <p:ph idx="4294967295"/>
            <p:extLst>
              <p:ext uri="{D42A27DB-BD31-4B8C-83A1-F6EECF244321}">
                <p14:modId xmlns:p14="http://schemas.microsoft.com/office/powerpoint/2010/main" val="1494137574"/>
              </p:ext>
            </p:extLst>
          </p:nvPr>
        </p:nvGraphicFramePr>
        <p:xfrm>
          <a:off x="0" y="677863"/>
          <a:ext cx="10972800" cy="5838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1299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8AE2A5A7-AB62-1CC2-4914-DCC4D4E189B5}"/>
              </a:ext>
            </a:extLst>
          </p:cNvPr>
          <p:cNvSpPr>
            <a:spLocks noGrp="1"/>
          </p:cNvSpPr>
          <p:nvPr>
            <p:ph type="body" sz="quarter" idx="15"/>
          </p:nvPr>
        </p:nvSpPr>
        <p:spPr/>
        <p:txBody>
          <a:bodyPr>
            <a:normAutofit/>
          </a:bodyPr>
          <a:lstStyle/>
          <a:p>
            <a:pPr marL="342900" marR="0" lvl="0" indent="-342900">
              <a:lnSpc>
                <a:spcPct val="115000"/>
              </a:lnSpc>
              <a:spcBef>
                <a:spcPts val="0"/>
              </a:spcBef>
              <a:spcAft>
                <a:spcPts val="0"/>
              </a:spcAft>
              <a:buFont typeface="Symbol" panose="05050102010706020507" pitchFamily="18" charset="2"/>
              <a:buChar char=""/>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Your name</a:t>
            </a:r>
          </a:p>
          <a:p>
            <a:pPr marL="342900" marR="0" lvl="0" indent="-342900">
              <a:lnSpc>
                <a:spcPct val="115000"/>
              </a:lnSpc>
              <a:spcBef>
                <a:spcPts val="0"/>
              </a:spcBef>
              <a:spcAft>
                <a:spcPts val="0"/>
              </a:spcAft>
              <a:buFont typeface="Symbol" panose="05050102010706020507" pitchFamily="18" charset="2"/>
              <a:buChar char=""/>
            </a:pPr>
            <a:r>
              <a:rPr lang="en-US" sz="2400" dirty="0">
                <a:latin typeface="Calibri" panose="020F0502020204030204" pitchFamily="34" charset="0"/>
                <a:ea typeface="Times New Roman" panose="02020603050405020304" pitchFamily="18" charset="0"/>
                <a:cs typeface="Times New Roman" panose="02020603050405020304" pitchFamily="18" charset="0"/>
              </a:rPr>
              <a:t>W</a:t>
            </a: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here you are from</a:t>
            </a:r>
          </a:p>
          <a:p>
            <a:pPr marL="342900" marR="0" lvl="0" indent="-342900">
              <a:lnSpc>
                <a:spcPct val="115000"/>
              </a:lnSpc>
              <a:spcBef>
                <a:spcPts val="0"/>
              </a:spcBef>
              <a:spcAft>
                <a:spcPts val="0"/>
              </a:spcAft>
              <a:buFont typeface="Symbol" panose="05050102010706020507" pitchFamily="18" charset="2"/>
              <a:buChar char=""/>
            </a:pPr>
            <a:r>
              <a:rPr lang="en-US" sz="2400" dirty="0">
                <a:latin typeface="Calibri" panose="020F0502020204030204" pitchFamily="34" charset="0"/>
                <a:ea typeface="Times New Roman" panose="02020603050405020304" pitchFamily="18" charset="0"/>
                <a:cs typeface="Times New Roman" panose="02020603050405020304" pitchFamily="18" charset="0"/>
              </a:rPr>
              <a:t>One thing you learned from Module 9</a:t>
            </a:r>
          </a:p>
          <a:p>
            <a:pPr marL="342900" marR="0" lvl="0" indent="-342900">
              <a:lnSpc>
                <a:spcPct val="115000"/>
              </a:lnSpc>
              <a:spcBef>
                <a:spcPts val="0"/>
              </a:spcBef>
              <a:spcAft>
                <a:spcPts val="0"/>
              </a:spcAft>
              <a:buFont typeface="Symbol" panose="05050102010706020507" pitchFamily="18" charset="2"/>
              <a:buChar char=""/>
            </a:pPr>
            <a:r>
              <a:rPr lang="en-US" sz="2400" dirty="0">
                <a:effectLst/>
                <a:latin typeface="Calibri" panose="020F0502020204030204" pitchFamily="34" charset="0"/>
                <a:ea typeface="Times New Roman" panose="02020603050405020304" pitchFamily="18" charset="0"/>
                <a:cs typeface="Times New Roman" panose="02020603050405020304" pitchFamily="18" charset="0"/>
              </a:rPr>
              <a:t>What you hope to learn since the last module</a:t>
            </a: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E66B-E573-5E0F-CDA3-A80CCFEA462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74ABC6E-BC0C-0C7C-4399-7972115AB60E}"/>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39D22732-C46E-0B71-F113-14CD9BF9DE56}"/>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10F84DF-B283-4910-9862-87EC16B396BA}"/>
              </a:ext>
            </a:extLst>
          </p:cNvPr>
          <p:cNvGraphicFramePr>
            <a:graphicFrameLocks noGrp="1"/>
          </p:cNvGraphicFramePr>
          <p:nvPr>
            <p:ph idx="4294967295"/>
            <p:extLst>
              <p:ext uri="{D42A27DB-BD31-4B8C-83A1-F6EECF244321}">
                <p14:modId xmlns:p14="http://schemas.microsoft.com/office/powerpoint/2010/main" val="2681296338"/>
              </p:ext>
            </p:extLst>
          </p:nvPr>
        </p:nvGraphicFramePr>
        <p:xfrm>
          <a:off x="0" y="758825"/>
          <a:ext cx="11144250" cy="5757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2058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1276C-E929-42D6-96A7-2E8FB0DEE125}"/>
              </a:ext>
            </a:extLst>
          </p:cNvPr>
          <p:cNvSpPr>
            <a:spLocks noGrp="1"/>
          </p:cNvSpPr>
          <p:nvPr>
            <p:ph type="title"/>
          </p:nvPr>
        </p:nvSpPr>
        <p:spPr>
          <a:xfrm>
            <a:off x="2163337" y="391890"/>
            <a:ext cx="8809462" cy="933090"/>
          </a:xfrm>
        </p:spPr>
        <p:txBody>
          <a:bodyPr>
            <a:noAutofit/>
          </a:bodyPr>
          <a:lstStyle/>
          <a:p>
            <a:r>
              <a:rPr lang="en-US" sz="3200" b="1" u="sng" dirty="0">
                <a:solidFill>
                  <a:srgbClr val="0000FF"/>
                </a:solidFill>
                <a:effectLst/>
                <a:uFill>
                  <a:solidFill>
                    <a:srgbClr val="0000FF"/>
                  </a:solidFill>
                </a:uFill>
                <a:latin typeface="Calibri" panose="020F0502020204030204" pitchFamily="34" charset="0"/>
                <a:ea typeface="Arial Unicode MS"/>
                <a:hlinkClick r:id="rId3"/>
              </a:rPr>
              <a:t>How to Obtain Consent (Long-Term Care Ombudsman) Part 2</a:t>
            </a:r>
            <a:endParaRPr lang="en-US" sz="3200" b="1" dirty="0"/>
          </a:p>
        </p:txBody>
      </p:sp>
      <p:sp>
        <p:nvSpPr>
          <p:cNvPr id="5" name="Text Placeholder 4">
            <a:extLst>
              <a:ext uri="{FF2B5EF4-FFF2-40B4-BE49-F238E27FC236}">
                <a16:creationId xmlns:a16="http://schemas.microsoft.com/office/drawing/2014/main" id="{48F955C0-3F04-0E05-C033-395D116278C2}"/>
              </a:ext>
            </a:extLst>
          </p:cNvPr>
          <p:cNvSpPr>
            <a:spLocks noGrp="1"/>
          </p:cNvSpPr>
          <p:nvPr>
            <p:ph type="body" sz="quarter" idx="15"/>
          </p:nvPr>
        </p:nvSpPr>
        <p:spPr/>
        <p:txBody>
          <a:bodyPr>
            <a:normAutofit/>
          </a:bodyPr>
          <a:lstStyle/>
          <a:p>
            <a:endParaRPr lang="en-US" sz="2400" dirty="0"/>
          </a:p>
          <a:p>
            <a:r>
              <a:rPr lang="en-US" sz="2400" dirty="0"/>
              <a:t>If it’s not in the database________________.</a:t>
            </a:r>
          </a:p>
          <a:p>
            <a:r>
              <a:rPr lang="en-US" sz="2400" dirty="0"/>
              <a:t>Documentation is proof that the Ombudsman has_____________.</a:t>
            </a:r>
          </a:p>
        </p:txBody>
      </p:sp>
      <p:pic>
        <p:nvPicPr>
          <p:cNvPr id="4" name="Graphic 3" descr="Video camera with solid fill">
            <a:extLst>
              <a:ext uri="{FF2B5EF4-FFF2-40B4-BE49-F238E27FC236}">
                <a16:creationId xmlns:a16="http://schemas.microsoft.com/office/drawing/2014/main" id="{18F33A97-9A71-4FC5-887E-CD928ED5888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7925" y="305466"/>
            <a:ext cx="1015365" cy="1015365"/>
          </a:xfrm>
          <a:prstGeom prst="rect">
            <a:avLst/>
          </a:prstGeom>
        </p:spPr>
      </p:pic>
    </p:spTree>
    <p:extLst>
      <p:ext uri="{BB962C8B-B14F-4D97-AF65-F5344CB8AC3E}">
        <p14:creationId xmlns:p14="http://schemas.microsoft.com/office/powerpoint/2010/main" val="1124693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8B780-D9D8-4670-9977-922170CF8EAE}"/>
              </a:ext>
            </a:extLst>
          </p:cNvPr>
          <p:cNvSpPr>
            <a:spLocks noGrp="1"/>
          </p:cNvSpPr>
          <p:nvPr>
            <p:ph type="title"/>
          </p:nvPr>
        </p:nvSpPr>
        <p:spPr/>
        <p:txBody>
          <a:bodyPr/>
          <a:lstStyle/>
          <a:p>
            <a:r>
              <a:rPr lang="en-US" b="1" dirty="0"/>
              <a:t>Note Taking</a:t>
            </a:r>
          </a:p>
        </p:txBody>
      </p:sp>
      <p:sp>
        <p:nvSpPr>
          <p:cNvPr id="3" name="Text Placeholder 2">
            <a:extLst>
              <a:ext uri="{FF2B5EF4-FFF2-40B4-BE49-F238E27FC236}">
                <a16:creationId xmlns:a16="http://schemas.microsoft.com/office/drawing/2014/main" id="{E8DC8BC1-5B9D-ADF6-5EB9-D84A03566581}"/>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B9F1C6DF-71F5-BC1A-1334-2D2A73D0B176}"/>
              </a:ext>
            </a:extLst>
          </p:cNvPr>
          <p:cNvSpPr>
            <a:spLocks noGrp="1"/>
          </p:cNvSpPr>
          <p:nvPr>
            <p:ph type="body" sz="quarter" idx="15"/>
          </p:nvPr>
        </p:nvSpPr>
        <p:spPr/>
        <p:txBody>
          <a:bodyPr/>
          <a:lstStyle/>
          <a:p>
            <a:endParaRPr lang="en-US"/>
          </a:p>
        </p:txBody>
      </p:sp>
      <p:sp>
        <p:nvSpPr>
          <p:cNvPr id="4" name="Speech Bubble: Oval 3">
            <a:extLst>
              <a:ext uri="{FF2B5EF4-FFF2-40B4-BE49-F238E27FC236}">
                <a16:creationId xmlns:a16="http://schemas.microsoft.com/office/drawing/2014/main" id="{0AA8C6AB-FA9C-4924-871A-83586F4F2C10}"/>
              </a:ext>
            </a:extLst>
          </p:cNvPr>
          <p:cNvSpPr/>
          <p:nvPr/>
        </p:nvSpPr>
        <p:spPr>
          <a:xfrm rot="307471">
            <a:off x="1011621" y="1789386"/>
            <a:ext cx="4254062" cy="3704897"/>
          </a:xfrm>
          <a:prstGeom prst="wedgeEllipseCallou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rPr>
              <a:t>What you are saying is really important. I’m writing it down to help me remember your points, wishes, etc.</a:t>
            </a:r>
          </a:p>
        </p:txBody>
      </p:sp>
      <p:sp>
        <p:nvSpPr>
          <p:cNvPr id="6" name="Speech Bubble: Oval 5">
            <a:extLst>
              <a:ext uri="{FF2B5EF4-FFF2-40B4-BE49-F238E27FC236}">
                <a16:creationId xmlns:a16="http://schemas.microsoft.com/office/drawing/2014/main" id="{256BDD30-40D2-48C5-88AA-5D2B94C394ED}"/>
              </a:ext>
            </a:extLst>
          </p:cNvPr>
          <p:cNvSpPr/>
          <p:nvPr/>
        </p:nvSpPr>
        <p:spPr>
          <a:xfrm rot="176864">
            <a:off x="6174898" y="974171"/>
            <a:ext cx="5494421" cy="4045772"/>
          </a:xfrm>
          <a:prstGeom prst="wedgeEllipseCallou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0000"/>
                </a:solidFill>
              </a:rPr>
              <a:t>Thank you for sharing this information.  I’m taking notes to make sure I understand exactly what you are saying.  I cannot share anything you say to me without your permission.</a:t>
            </a:r>
          </a:p>
        </p:txBody>
      </p:sp>
    </p:spTree>
    <p:extLst>
      <p:ext uri="{BB962C8B-B14F-4D97-AF65-F5344CB8AC3E}">
        <p14:creationId xmlns:p14="http://schemas.microsoft.com/office/powerpoint/2010/main" val="291973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613A2-7A12-476D-BD0F-3D01F219DDBC}"/>
              </a:ext>
            </a:extLst>
          </p:cNvPr>
          <p:cNvSpPr>
            <a:spLocks noGrp="1"/>
          </p:cNvSpPr>
          <p:nvPr>
            <p:ph type="title"/>
          </p:nvPr>
        </p:nvSpPr>
        <p:spPr/>
        <p:txBody>
          <a:bodyPr/>
          <a:lstStyle/>
          <a:p>
            <a:r>
              <a:rPr lang="en-US" b="1" dirty="0"/>
              <a:t>What to Document</a:t>
            </a:r>
          </a:p>
        </p:txBody>
      </p:sp>
      <p:sp>
        <p:nvSpPr>
          <p:cNvPr id="3" name="Text Placeholder 2">
            <a:extLst>
              <a:ext uri="{FF2B5EF4-FFF2-40B4-BE49-F238E27FC236}">
                <a16:creationId xmlns:a16="http://schemas.microsoft.com/office/drawing/2014/main" id="{0C0C9D47-0F48-C201-308B-B2F29858F3C3}"/>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0995524F-5B45-5D27-BF2E-432563E0C159}"/>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8250A6CE-DD89-45A2-909E-853BC01DDE58}"/>
              </a:ext>
            </a:extLst>
          </p:cNvPr>
          <p:cNvGraphicFramePr>
            <a:graphicFrameLocks noGrp="1"/>
          </p:cNvGraphicFramePr>
          <p:nvPr>
            <p:ph idx="4294967295"/>
            <p:extLst>
              <p:ext uri="{D42A27DB-BD31-4B8C-83A1-F6EECF244321}">
                <p14:modId xmlns:p14="http://schemas.microsoft.com/office/powerpoint/2010/main" val="2496369947"/>
              </p:ext>
            </p:extLst>
          </p:nvPr>
        </p:nvGraphicFramePr>
        <p:xfrm>
          <a:off x="479498" y="2032395"/>
          <a:ext cx="10972800" cy="3201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92780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CE6E1-5D46-4C28-A4E0-2E44C817E8BE}"/>
              </a:ext>
            </a:extLst>
          </p:cNvPr>
          <p:cNvSpPr>
            <a:spLocks noGrp="1"/>
          </p:cNvSpPr>
          <p:nvPr>
            <p:ph type="title"/>
          </p:nvPr>
        </p:nvSpPr>
        <p:spPr/>
        <p:txBody>
          <a:bodyPr/>
          <a:lstStyle/>
          <a:p>
            <a:r>
              <a:rPr lang="en-US" b="1" dirty="0"/>
              <a:t>Topics</a:t>
            </a:r>
          </a:p>
        </p:txBody>
      </p:sp>
      <p:sp>
        <p:nvSpPr>
          <p:cNvPr id="3" name="Text Placeholder 2">
            <a:extLst>
              <a:ext uri="{FF2B5EF4-FFF2-40B4-BE49-F238E27FC236}">
                <a16:creationId xmlns:a16="http://schemas.microsoft.com/office/drawing/2014/main" id="{45A1059D-3592-A7CE-953D-738D0F9EF449}"/>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FD82532A-B7AF-4A41-CCBE-88B6BE10D20C}"/>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3882254-3FE8-4F72-AAE9-3C0FBAF084BA}"/>
              </a:ext>
            </a:extLst>
          </p:cNvPr>
          <p:cNvGraphicFramePr>
            <a:graphicFrameLocks noGrp="1"/>
          </p:cNvGraphicFramePr>
          <p:nvPr>
            <p:ph idx="4294967295"/>
            <p:extLst>
              <p:ext uri="{D42A27DB-BD31-4B8C-83A1-F6EECF244321}">
                <p14:modId xmlns:p14="http://schemas.microsoft.com/office/powerpoint/2010/main" val="3724409221"/>
              </p:ext>
            </p:extLst>
          </p:nvPr>
        </p:nvGraphicFramePr>
        <p:xfrm>
          <a:off x="783334" y="1623616"/>
          <a:ext cx="9863328" cy="4410455"/>
        </p:xfrm>
        <a:graphic>
          <a:graphicData uri="http://schemas.openxmlformats.org/drawingml/2006/table">
            <a:tbl>
              <a:tblPr firstRow="1" firstCol="1" bandRow="1"/>
              <a:tblGrid>
                <a:gridCol w="2660574">
                  <a:extLst>
                    <a:ext uri="{9D8B030D-6E8A-4147-A177-3AD203B41FA5}">
                      <a16:colId xmlns:a16="http://schemas.microsoft.com/office/drawing/2014/main" val="135989424"/>
                    </a:ext>
                  </a:extLst>
                </a:gridCol>
                <a:gridCol w="7202754">
                  <a:extLst>
                    <a:ext uri="{9D8B030D-6E8A-4147-A177-3AD203B41FA5}">
                      <a16:colId xmlns:a16="http://schemas.microsoft.com/office/drawing/2014/main" val="3676295645"/>
                    </a:ext>
                  </a:extLst>
                </a:gridCol>
              </a:tblGrid>
              <a:tr h="704285">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Topic Area</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Description</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extLst>
                  <a:ext uri="{0D108BD9-81ED-4DB2-BD59-A6C34878D82A}">
                    <a16:rowId xmlns:a16="http://schemas.microsoft.com/office/drawing/2014/main" val="3310488034"/>
                  </a:ext>
                </a:extLst>
              </a:tr>
              <a:tr h="1750016">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The problem</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a:noFill/>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Define the nature and extent of the problem. </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244760716"/>
                  </a:ext>
                </a:extLst>
              </a:tr>
              <a:tr h="1956154">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The resident</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a:noFill/>
                    </a:lnT>
                    <a:lnB>
                      <a:noFill/>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Describe relevant facts about the resident gained through observation, interviews, and possibly record reviews.  </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70884273"/>
                  </a:ext>
                </a:extLst>
              </a:tr>
            </a:tbl>
          </a:graphicData>
        </a:graphic>
      </p:graphicFrame>
    </p:spTree>
    <p:extLst>
      <p:ext uri="{BB962C8B-B14F-4D97-AF65-F5344CB8AC3E}">
        <p14:creationId xmlns:p14="http://schemas.microsoft.com/office/powerpoint/2010/main" val="3240321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F9C55-A06E-06A5-9E6E-75B30DC346D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BF2A7D4-9980-02DC-EEBE-402D3E47ADB6}"/>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189EE189-8087-7D36-40B6-AA5A8249D765}"/>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3882254-3FE8-4F72-AAE9-3C0FBAF084BA}"/>
              </a:ext>
            </a:extLst>
          </p:cNvPr>
          <p:cNvGraphicFramePr>
            <a:graphicFrameLocks noGrp="1"/>
          </p:cNvGraphicFramePr>
          <p:nvPr>
            <p:ph idx="4294967295"/>
            <p:extLst>
              <p:ext uri="{D42A27DB-BD31-4B8C-83A1-F6EECF244321}">
                <p14:modId xmlns:p14="http://schemas.microsoft.com/office/powerpoint/2010/main" val="2857259843"/>
              </p:ext>
            </p:extLst>
          </p:nvPr>
        </p:nvGraphicFramePr>
        <p:xfrm>
          <a:off x="886968" y="832693"/>
          <a:ext cx="10418064" cy="5192611"/>
        </p:xfrm>
        <a:graphic>
          <a:graphicData uri="http://schemas.openxmlformats.org/drawingml/2006/table">
            <a:tbl>
              <a:tblPr firstRow="1" firstCol="1" bandRow="1"/>
              <a:tblGrid>
                <a:gridCol w="2810211">
                  <a:extLst>
                    <a:ext uri="{9D8B030D-6E8A-4147-A177-3AD203B41FA5}">
                      <a16:colId xmlns:a16="http://schemas.microsoft.com/office/drawing/2014/main" val="135989424"/>
                    </a:ext>
                  </a:extLst>
                </a:gridCol>
                <a:gridCol w="7607853">
                  <a:extLst>
                    <a:ext uri="{9D8B030D-6E8A-4147-A177-3AD203B41FA5}">
                      <a16:colId xmlns:a16="http://schemas.microsoft.com/office/drawing/2014/main" val="3676295645"/>
                    </a:ext>
                  </a:extLst>
                </a:gridCol>
              </a:tblGrid>
              <a:tr h="783657">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Topic Area</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Description</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extLst>
                  <a:ext uri="{0D108BD9-81ED-4DB2-BD59-A6C34878D82A}">
                    <a16:rowId xmlns:a16="http://schemas.microsoft.com/office/drawing/2014/main" val="3310488034"/>
                  </a:ext>
                </a:extLst>
              </a:tr>
              <a:tr h="4408954">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Permission(s) granted</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Explain exactly what permission(s) the resident has granted you. </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Each person </a:t>
                      </a:r>
                      <a:r>
                        <a:rPr lang="en-US" sz="2800" b="0" u="none"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to</a:t>
                      </a: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 whom the resident gives you consent to release their identity and talk about the problem.</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Permission received or not received to disclose records. Be specific.</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Clearly state the plan of action including the agreed upon actions each party will take.</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244760716"/>
                  </a:ext>
                </a:extLst>
              </a:tr>
            </a:tbl>
          </a:graphicData>
        </a:graphic>
      </p:graphicFrame>
    </p:spTree>
    <p:extLst>
      <p:ext uri="{BB962C8B-B14F-4D97-AF65-F5344CB8AC3E}">
        <p14:creationId xmlns:p14="http://schemas.microsoft.com/office/powerpoint/2010/main" val="307293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49132-C666-92ED-544F-E15E823E7D6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0CCAA50-35A7-28FD-F83A-5713AD7001EF}"/>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567B6C6E-6A64-804F-4469-ED45275D93E0}"/>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3882254-3FE8-4F72-AAE9-3C0FBAF084BA}"/>
              </a:ext>
            </a:extLst>
          </p:cNvPr>
          <p:cNvGraphicFramePr>
            <a:graphicFrameLocks noGrp="1"/>
          </p:cNvGraphicFramePr>
          <p:nvPr>
            <p:ph idx="4294967295"/>
            <p:extLst>
              <p:ext uri="{D42A27DB-BD31-4B8C-83A1-F6EECF244321}">
                <p14:modId xmlns:p14="http://schemas.microsoft.com/office/powerpoint/2010/main" val="1564415886"/>
              </p:ext>
            </p:extLst>
          </p:nvPr>
        </p:nvGraphicFramePr>
        <p:xfrm>
          <a:off x="822960" y="858435"/>
          <a:ext cx="10546080" cy="5504165"/>
        </p:xfrm>
        <a:graphic>
          <a:graphicData uri="http://schemas.openxmlformats.org/drawingml/2006/table">
            <a:tbl>
              <a:tblPr firstRow="1" firstCol="1" bandRow="1"/>
              <a:tblGrid>
                <a:gridCol w="2844743">
                  <a:extLst>
                    <a:ext uri="{9D8B030D-6E8A-4147-A177-3AD203B41FA5}">
                      <a16:colId xmlns:a16="http://schemas.microsoft.com/office/drawing/2014/main" val="135989424"/>
                    </a:ext>
                  </a:extLst>
                </a:gridCol>
                <a:gridCol w="7701337">
                  <a:extLst>
                    <a:ext uri="{9D8B030D-6E8A-4147-A177-3AD203B41FA5}">
                      <a16:colId xmlns:a16="http://schemas.microsoft.com/office/drawing/2014/main" val="3676295645"/>
                    </a:ext>
                  </a:extLst>
                </a:gridCol>
              </a:tblGrid>
              <a:tr h="545831">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Topic Area</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Description</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extLst>
                  <a:ext uri="{0D108BD9-81ED-4DB2-BD59-A6C34878D82A}">
                    <a16:rowId xmlns:a16="http://schemas.microsoft.com/office/drawing/2014/main" val="3310488034"/>
                  </a:ext>
                </a:extLst>
              </a:tr>
              <a:tr h="3353653">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Actions taken</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a:noFill/>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Document all actions taken. </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Interviews</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Face-to-face visits</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Phone calls</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Emails</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Record reviews</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Referrals</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A change in the plan of action</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244760716"/>
                  </a:ext>
                </a:extLst>
              </a:tr>
              <a:tr h="1435529">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Evidence</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a:noFill/>
                    </a:lnT>
                    <a:lnB>
                      <a:noFill/>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Provide information gathered during the investigation. </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70884273"/>
                  </a:ext>
                </a:extLst>
              </a:tr>
            </a:tbl>
          </a:graphicData>
        </a:graphic>
      </p:graphicFrame>
    </p:spTree>
    <p:extLst>
      <p:ext uri="{BB962C8B-B14F-4D97-AF65-F5344CB8AC3E}">
        <p14:creationId xmlns:p14="http://schemas.microsoft.com/office/powerpoint/2010/main" val="4031202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136E-733C-335F-1E0D-825F83304E8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DC8AE92-CB01-BEF2-36C4-B77CE75ACAED}"/>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62E50EB2-D760-EEB5-22A4-75062F87367E}"/>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3882254-3FE8-4F72-AAE9-3C0FBAF084BA}"/>
              </a:ext>
            </a:extLst>
          </p:cNvPr>
          <p:cNvGraphicFramePr>
            <a:graphicFrameLocks noGrp="1"/>
          </p:cNvGraphicFramePr>
          <p:nvPr>
            <p:ph idx="4294967295"/>
            <p:extLst>
              <p:ext uri="{D42A27DB-BD31-4B8C-83A1-F6EECF244321}">
                <p14:modId xmlns:p14="http://schemas.microsoft.com/office/powerpoint/2010/main" val="1435239022"/>
              </p:ext>
            </p:extLst>
          </p:nvPr>
        </p:nvGraphicFramePr>
        <p:xfrm>
          <a:off x="660622" y="792807"/>
          <a:ext cx="10870755" cy="5272384"/>
        </p:xfrm>
        <a:graphic>
          <a:graphicData uri="http://schemas.openxmlformats.org/drawingml/2006/table">
            <a:tbl>
              <a:tblPr firstRow="1" firstCol="1" bandRow="1"/>
              <a:tblGrid>
                <a:gridCol w="2932322">
                  <a:extLst>
                    <a:ext uri="{9D8B030D-6E8A-4147-A177-3AD203B41FA5}">
                      <a16:colId xmlns:a16="http://schemas.microsoft.com/office/drawing/2014/main" val="135989424"/>
                    </a:ext>
                  </a:extLst>
                </a:gridCol>
                <a:gridCol w="7938433">
                  <a:extLst>
                    <a:ext uri="{9D8B030D-6E8A-4147-A177-3AD203B41FA5}">
                      <a16:colId xmlns:a16="http://schemas.microsoft.com/office/drawing/2014/main" val="3676295645"/>
                    </a:ext>
                  </a:extLst>
                </a:gridCol>
              </a:tblGrid>
              <a:tr h="730999">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Topic Area</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US" sz="3600" b="1"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Description</a:t>
                      </a:r>
                      <a:endParaRPr lang="en-US" sz="36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a:noFill/>
                    </a:lnR>
                    <a:lnT>
                      <a:noFill/>
                    </a:lnT>
                    <a:lnB w="12700" cap="flat" cmpd="sng" algn="ctr">
                      <a:solidFill>
                        <a:srgbClr val="95B3D7"/>
                      </a:solidFill>
                      <a:prstDash val="solid"/>
                      <a:round/>
                      <a:headEnd type="none" w="med" len="med"/>
                      <a:tailEnd type="none" w="med" len="med"/>
                    </a:lnB>
                    <a:solidFill>
                      <a:srgbClr val="FFFFFF"/>
                    </a:solidFill>
                  </a:tcPr>
                </a:tc>
                <a:extLst>
                  <a:ext uri="{0D108BD9-81ED-4DB2-BD59-A6C34878D82A}">
                    <a16:rowId xmlns:a16="http://schemas.microsoft.com/office/drawing/2014/main" val="3310488034"/>
                  </a:ext>
                </a:extLst>
              </a:tr>
              <a:tr h="1765263">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Follow-up</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a:noFill/>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Document all follow-up actions. </a:t>
                      </a:r>
                    </a:p>
                    <a:p>
                      <a:pPr marL="0" marR="0" indent="0" algn="just">
                        <a:lnSpc>
                          <a:spcPct val="100000"/>
                        </a:lnSpc>
                        <a:spcBef>
                          <a:spcPts val="0"/>
                        </a:spcBef>
                        <a:spcAft>
                          <a:spcPts val="0"/>
                        </a:spcAft>
                        <a:buFont typeface="Arial" panose="020B0604020202020204" pitchFamily="34" charset="0"/>
                        <a:buNone/>
                      </a:pPr>
                      <a:endPar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244760716"/>
                  </a:ext>
                </a:extLst>
              </a:tr>
              <a:tr h="2776122">
                <a:tc>
                  <a:txBody>
                    <a:bodyPr/>
                    <a:lstStyle/>
                    <a:p>
                      <a:pPr marL="0" marR="0" algn="just">
                        <a:lnSpc>
                          <a:spcPct val="115000"/>
                        </a:lnSpc>
                        <a:spcBef>
                          <a:spcPts val="0"/>
                        </a:spcBef>
                        <a:spcAft>
                          <a:spcPts val="0"/>
                        </a:spcAft>
                      </a:pPr>
                      <a:r>
                        <a:rPr lang="en-US" sz="32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Resolution/ outcome</a:t>
                      </a:r>
                      <a:endParaRPr lang="en-US" sz="32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95B3D7"/>
                      </a:solidFill>
                      <a:prstDash val="solid"/>
                      <a:round/>
                      <a:headEnd type="none" w="med" len="med"/>
                      <a:tailEnd type="none" w="med" len="med"/>
                    </a:lnR>
                    <a:lnT>
                      <a:noFill/>
                    </a:lnT>
                    <a:lnB>
                      <a:noFill/>
                    </a:lnB>
                    <a:solidFill>
                      <a:srgbClr val="FFFFFF"/>
                    </a:solidFill>
                  </a:tcPr>
                </a:tc>
                <a:tc>
                  <a:txBody>
                    <a:bodyPr/>
                    <a:lstStyle/>
                    <a:p>
                      <a:pPr marL="0" marR="0" algn="just">
                        <a:lnSpc>
                          <a:spcPct val="100000"/>
                        </a:lnSpc>
                        <a:spcBef>
                          <a:spcPts val="0"/>
                        </a:spcBef>
                        <a:spcAft>
                          <a:spcPts val="0"/>
                        </a:spcAft>
                      </a:pPr>
                      <a:r>
                        <a:rPr lang="en-US" sz="32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Describe the resident’s perspective of the outcome of your advocacy. </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Is the problem resolved?</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If so, to what extent?</a:t>
                      </a:r>
                    </a:p>
                    <a:p>
                      <a:pPr marL="457200" marR="0" indent="-457200" algn="just">
                        <a:lnSpc>
                          <a:spcPct val="100000"/>
                        </a:lnSpc>
                        <a:spcBef>
                          <a:spcPts val="0"/>
                        </a:spcBef>
                        <a:spcAft>
                          <a:spcPts val="0"/>
                        </a:spcAft>
                        <a:buFont typeface="Arial" panose="020B0604020202020204" pitchFamily="34" charset="0"/>
                        <a:buChar char="•"/>
                      </a:pPr>
                      <a:r>
                        <a:rPr lang="en-US" sz="2800" b="0"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What is the resident’s level of satisfaction?</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70884273"/>
                  </a:ext>
                </a:extLst>
              </a:tr>
            </a:tbl>
          </a:graphicData>
        </a:graphic>
      </p:graphicFrame>
    </p:spTree>
    <p:extLst>
      <p:ext uri="{BB962C8B-B14F-4D97-AF65-F5344CB8AC3E}">
        <p14:creationId xmlns:p14="http://schemas.microsoft.com/office/powerpoint/2010/main" val="3305889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80245-12F0-43B7-9C8E-16D8B49A4CCD}"/>
              </a:ext>
            </a:extLst>
          </p:cNvPr>
          <p:cNvSpPr>
            <a:spLocks noGrp="1"/>
          </p:cNvSpPr>
          <p:nvPr>
            <p:ph type="title"/>
          </p:nvPr>
        </p:nvSpPr>
        <p:spPr/>
        <p:txBody>
          <a:bodyPr/>
          <a:lstStyle/>
          <a:p>
            <a:r>
              <a:rPr lang="en-US" b="1" dirty="0"/>
              <a:t>How to Document</a:t>
            </a:r>
          </a:p>
        </p:txBody>
      </p:sp>
      <p:sp>
        <p:nvSpPr>
          <p:cNvPr id="3" name="Text Placeholder 2">
            <a:extLst>
              <a:ext uri="{FF2B5EF4-FFF2-40B4-BE49-F238E27FC236}">
                <a16:creationId xmlns:a16="http://schemas.microsoft.com/office/drawing/2014/main" id="{F3F0FE6E-E292-7AED-A206-3BD0D90E95A8}"/>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A64F73BF-F956-88DF-6E5F-F0CD57C934A8}"/>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92FB3F46-5139-4B63-81E3-9798C0186896}"/>
              </a:ext>
            </a:extLst>
          </p:cNvPr>
          <p:cNvGraphicFramePr>
            <a:graphicFrameLocks noGrp="1"/>
          </p:cNvGraphicFramePr>
          <p:nvPr>
            <p:ph idx="4294967295"/>
            <p:extLst>
              <p:ext uri="{D42A27DB-BD31-4B8C-83A1-F6EECF244321}">
                <p14:modId xmlns:p14="http://schemas.microsoft.com/office/powerpoint/2010/main" val="638257830"/>
              </p:ext>
            </p:extLst>
          </p:nvPr>
        </p:nvGraphicFramePr>
        <p:xfrm>
          <a:off x="623785" y="1446610"/>
          <a:ext cx="10396603" cy="4970896"/>
        </p:xfrm>
        <a:graphic>
          <a:graphicData uri="http://schemas.openxmlformats.org/drawingml/2006/table">
            <a:tbl>
              <a:tblPr firstRow="1" firstCol="1" bandRow="1">
                <a:tableStyleId>{FABFCF23-3B69-468F-B69F-88F6DE6A72F2}</a:tableStyleId>
              </a:tblPr>
              <a:tblGrid>
                <a:gridCol w="5146245">
                  <a:extLst>
                    <a:ext uri="{9D8B030D-6E8A-4147-A177-3AD203B41FA5}">
                      <a16:colId xmlns:a16="http://schemas.microsoft.com/office/drawing/2014/main" val="1882022582"/>
                    </a:ext>
                  </a:extLst>
                </a:gridCol>
                <a:gridCol w="5250358">
                  <a:extLst>
                    <a:ext uri="{9D8B030D-6E8A-4147-A177-3AD203B41FA5}">
                      <a16:colId xmlns:a16="http://schemas.microsoft.com/office/drawing/2014/main" val="269509734"/>
                    </a:ext>
                  </a:extLst>
                </a:gridCol>
              </a:tblGrid>
              <a:tr h="593552">
                <a:tc>
                  <a:txBody>
                    <a:bodyPr/>
                    <a:lstStyle/>
                    <a:p>
                      <a:pPr marL="0" marR="0">
                        <a:spcBef>
                          <a:spcPts val="0"/>
                        </a:spcBef>
                        <a:spcAft>
                          <a:spcPts val="0"/>
                        </a:spcAft>
                      </a:pPr>
                      <a:r>
                        <a:rPr lang="en-US" sz="2800" b="1" dirty="0">
                          <a:ln>
                            <a:noFill/>
                          </a:ln>
                          <a:solidFill>
                            <a:srgbClr val="000000"/>
                          </a:solidFill>
                          <a:effectLst/>
                        </a:rPr>
                        <a:t>Effective Documentation is:</a:t>
                      </a:r>
                      <a:endParaRPr lang="en-US" sz="2800" dirty="0">
                        <a:effectLst/>
                        <a:latin typeface="Times New Roman" panose="02020603050405020304" pitchFamily="18" charset="0"/>
                        <a:ea typeface="Arial Unicode MS"/>
                      </a:endParaRPr>
                    </a:p>
                  </a:txBody>
                  <a:tcPr marL="50800" marR="50800" marT="50800" marB="5080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marR="0">
                        <a:spcBef>
                          <a:spcPts val="0"/>
                        </a:spcBef>
                        <a:spcAft>
                          <a:spcPts val="0"/>
                        </a:spcAft>
                      </a:pPr>
                      <a:r>
                        <a:rPr lang="en-US" sz="2800" b="1" dirty="0">
                          <a:ln>
                            <a:noFill/>
                          </a:ln>
                          <a:solidFill>
                            <a:srgbClr val="000000"/>
                          </a:solidFill>
                          <a:effectLst/>
                        </a:rPr>
                        <a:t>Effective Documentation is not:</a:t>
                      </a:r>
                      <a:endParaRPr lang="en-US" sz="28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solidFill>
                      <a:schemeClr val="accent5">
                        <a:lumMod val="40000"/>
                        <a:lumOff val="60000"/>
                      </a:schemeClr>
                    </a:solidFill>
                  </a:tcPr>
                </a:tc>
                <a:extLst>
                  <a:ext uri="{0D108BD9-81ED-4DB2-BD59-A6C34878D82A}">
                    <a16:rowId xmlns:a16="http://schemas.microsoft.com/office/drawing/2014/main" val="896880263"/>
                  </a:ext>
                </a:extLst>
              </a:tr>
              <a:tr h="361293">
                <a:tc>
                  <a:txBody>
                    <a:bodyPr/>
                    <a:lstStyle/>
                    <a:p>
                      <a:pPr marL="0" marR="0">
                        <a:spcBef>
                          <a:spcPts val="0"/>
                        </a:spcBef>
                        <a:spcAft>
                          <a:spcPts val="0"/>
                        </a:spcAft>
                      </a:pPr>
                      <a:r>
                        <a:rPr lang="en-US" sz="2000" b="0" dirty="0">
                          <a:ln>
                            <a:noFill/>
                          </a:ln>
                          <a:solidFill>
                            <a:srgbClr val="000000"/>
                          </a:solidFill>
                          <a:effectLst/>
                        </a:rPr>
                        <a:t>Chronological</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112713">
                        <a:spcBef>
                          <a:spcPts val="0"/>
                        </a:spcBef>
                        <a:spcAft>
                          <a:spcPts val="0"/>
                        </a:spcAft>
                      </a:pPr>
                      <a:r>
                        <a:rPr lang="en-US" sz="2000" dirty="0">
                          <a:ln>
                            <a:noFill/>
                          </a:ln>
                          <a:solidFill>
                            <a:srgbClr val="000000"/>
                          </a:solidFill>
                          <a:effectLst/>
                        </a:rPr>
                        <a:t>Out of chronological order</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280333223"/>
                  </a:ext>
                </a:extLst>
              </a:tr>
              <a:tr h="361293">
                <a:tc>
                  <a:txBody>
                    <a:bodyPr/>
                    <a:lstStyle/>
                    <a:p>
                      <a:pPr marL="0" marR="0">
                        <a:spcBef>
                          <a:spcPts val="0"/>
                        </a:spcBef>
                        <a:spcAft>
                          <a:spcPts val="0"/>
                        </a:spcAft>
                      </a:pPr>
                      <a:r>
                        <a:rPr lang="en-US" sz="2000" b="0" dirty="0">
                          <a:ln>
                            <a:noFill/>
                          </a:ln>
                          <a:solidFill>
                            <a:srgbClr val="000000"/>
                          </a:solidFill>
                          <a:effectLst/>
                        </a:rPr>
                        <a:t>Complete and accurate</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tcPr>
                </a:tc>
                <a:tc>
                  <a:txBody>
                    <a:bodyPr/>
                    <a:lstStyle/>
                    <a:p>
                      <a:pPr marL="0" marR="0" indent="112713">
                        <a:spcBef>
                          <a:spcPts val="0"/>
                        </a:spcBef>
                        <a:spcAft>
                          <a:spcPts val="0"/>
                        </a:spcAft>
                      </a:pPr>
                      <a:r>
                        <a:rPr lang="en-US" sz="2000" dirty="0">
                          <a:ln>
                            <a:noFill/>
                          </a:ln>
                          <a:solidFill>
                            <a:srgbClr val="000000"/>
                          </a:solidFill>
                          <a:effectLst/>
                        </a:rPr>
                        <a:t>Incomplete or inaccurate</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96845561"/>
                  </a:ext>
                </a:extLst>
              </a:tr>
              <a:tr h="593552">
                <a:tc>
                  <a:txBody>
                    <a:bodyPr/>
                    <a:lstStyle/>
                    <a:p>
                      <a:pPr marL="0" marR="0">
                        <a:spcBef>
                          <a:spcPts val="0"/>
                        </a:spcBef>
                        <a:spcAft>
                          <a:spcPts val="0"/>
                        </a:spcAft>
                      </a:pPr>
                      <a:r>
                        <a:rPr lang="en-US" sz="2000" b="0" dirty="0">
                          <a:ln>
                            <a:noFill/>
                          </a:ln>
                          <a:solidFill>
                            <a:srgbClr val="000000"/>
                          </a:solidFill>
                          <a:effectLst/>
                        </a:rPr>
                        <a:t>Concise and organized</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tcPr>
                </a:tc>
                <a:tc>
                  <a:txBody>
                    <a:bodyPr/>
                    <a:lstStyle/>
                    <a:p>
                      <a:pPr marL="0" marR="0" indent="112713">
                        <a:spcBef>
                          <a:spcPts val="0"/>
                        </a:spcBef>
                        <a:spcAft>
                          <a:spcPts val="0"/>
                        </a:spcAft>
                      </a:pPr>
                      <a:r>
                        <a:rPr lang="en-US" sz="2000" dirty="0">
                          <a:ln>
                            <a:noFill/>
                          </a:ln>
                          <a:solidFill>
                            <a:srgbClr val="000000"/>
                          </a:solidFill>
                          <a:effectLst/>
                        </a:rPr>
                        <a:t>Unnecessarily wordy and disorganized</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0716226"/>
                  </a:ext>
                </a:extLst>
              </a:tr>
              <a:tr h="593552">
                <a:tc>
                  <a:txBody>
                    <a:bodyPr/>
                    <a:lstStyle/>
                    <a:p>
                      <a:pPr marL="0" marR="0">
                        <a:spcBef>
                          <a:spcPts val="0"/>
                        </a:spcBef>
                        <a:spcAft>
                          <a:spcPts val="0"/>
                        </a:spcAft>
                      </a:pPr>
                      <a:r>
                        <a:rPr lang="en-US" sz="2000" b="0" dirty="0">
                          <a:ln>
                            <a:noFill/>
                          </a:ln>
                          <a:solidFill>
                            <a:srgbClr val="000000"/>
                          </a:solidFill>
                          <a:effectLst/>
                        </a:rPr>
                        <a:t>Clear and free from uncommon abbreviations</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tcPr>
                </a:tc>
                <a:tc>
                  <a:txBody>
                    <a:bodyPr/>
                    <a:lstStyle/>
                    <a:p>
                      <a:pPr marL="0" marR="0" indent="112713">
                        <a:spcBef>
                          <a:spcPts val="0"/>
                        </a:spcBef>
                        <a:spcAft>
                          <a:spcPts val="0"/>
                        </a:spcAft>
                      </a:pPr>
                      <a:r>
                        <a:rPr lang="en-US" sz="2000" dirty="0">
                          <a:ln>
                            <a:noFill/>
                          </a:ln>
                          <a:solidFill>
                            <a:srgbClr val="000000"/>
                          </a:solidFill>
                          <a:effectLst/>
                        </a:rPr>
                        <a:t>Difficult to understand</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97495867"/>
                  </a:ext>
                </a:extLst>
              </a:tr>
              <a:tr h="593552">
                <a:tc>
                  <a:txBody>
                    <a:bodyPr/>
                    <a:lstStyle/>
                    <a:p>
                      <a:pPr marL="0" marR="0">
                        <a:spcBef>
                          <a:spcPts val="0"/>
                        </a:spcBef>
                        <a:spcAft>
                          <a:spcPts val="0"/>
                        </a:spcAft>
                      </a:pPr>
                      <a:r>
                        <a:rPr lang="en-US" sz="2000" b="0" dirty="0">
                          <a:ln>
                            <a:noFill/>
                          </a:ln>
                          <a:solidFill>
                            <a:srgbClr val="000000"/>
                          </a:solidFill>
                          <a:effectLst/>
                        </a:rPr>
                        <a:t>Confidential</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tcPr>
                </a:tc>
                <a:tc>
                  <a:txBody>
                    <a:bodyPr/>
                    <a:lstStyle/>
                    <a:p>
                      <a:pPr marL="0" marR="0" indent="112713">
                        <a:spcBef>
                          <a:spcPts val="0"/>
                        </a:spcBef>
                        <a:spcAft>
                          <a:spcPts val="0"/>
                        </a:spcAft>
                      </a:pPr>
                      <a:r>
                        <a:rPr lang="en-US" sz="2000" dirty="0">
                          <a:ln>
                            <a:noFill/>
                          </a:ln>
                          <a:solidFill>
                            <a:srgbClr val="000000"/>
                          </a:solidFill>
                          <a:effectLst/>
                        </a:rPr>
                        <a:t>Available to anyone outside of the LTCOP</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37542313"/>
                  </a:ext>
                </a:extLst>
              </a:tr>
              <a:tr h="593552">
                <a:tc>
                  <a:txBody>
                    <a:bodyPr/>
                    <a:lstStyle/>
                    <a:p>
                      <a:pPr marL="0" marR="0">
                        <a:spcBef>
                          <a:spcPts val="0"/>
                        </a:spcBef>
                        <a:spcAft>
                          <a:spcPts val="0"/>
                        </a:spcAft>
                      </a:pPr>
                      <a:r>
                        <a:rPr lang="en-US" sz="2000" b="0" dirty="0">
                          <a:ln>
                            <a:noFill/>
                          </a:ln>
                          <a:solidFill>
                            <a:srgbClr val="000000"/>
                          </a:solidFill>
                          <a:effectLst/>
                        </a:rPr>
                        <a:t>Inclusive of necessary facts </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tcPr>
                </a:tc>
                <a:tc>
                  <a:txBody>
                    <a:bodyPr/>
                    <a:lstStyle/>
                    <a:p>
                      <a:pPr marL="0" marR="0" indent="61913">
                        <a:spcBef>
                          <a:spcPts val="0"/>
                        </a:spcBef>
                        <a:spcAft>
                          <a:spcPts val="0"/>
                        </a:spcAft>
                      </a:pPr>
                      <a:r>
                        <a:rPr lang="en-US" sz="2000" dirty="0">
                          <a:ln>
                            <a:noFill/>
                          </a:ln>
                          <a:solidFill>
                            <a:srgbClr val="000000"/>
                          </a:solidFill>
                          <a:effectLst/>
                        </a:rPr>
                        <a:t>Opinionated or full of useless information</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61010164"/>
                  </a:ext>
                </a:extLst>
              </a:tr>
              <a:tr h="593552">
                <a:tc>
                  <a:txBody>
                    <a:bodyPr/>
                    <a:lstStyle/>
                    <a:p>
                      <a:pPr marL="0" marR="0">
                        <a:spcBef>
                          <a:spcPts val="0"/>
                        </a:spcBef>
                        <a:spcAft>
                          <a:spcPts val="0"/>
                        </a:spcAft>
                      </a:pPr>
                      <a:r>
                        <a:rPr lang="en-US" sz="2000" b="0" dirty="0">
                          <a:ln>
                            <a:noFill/>
                          </a:ln>
                          <a:solidFill>
                            <a:srgbClr val="000000"/>
                          </a:solidFill>
                          <a:effectLst/>
                        </a:rPr>
                        <a:t>Entered as soon as possible into the system</a:t>
                      </a:r>
                      <a:endParaRPr lang="en-US" sz="2000" b="0" dirty="0">
                        <a:effectLst/>
                        <a:latin typeface="Times New Roman" panose="02020603050405020304" pitchFamily="18" charset="0"/>
                        <a:ea typeface="Arial Unicode MS"/>
                      </a:endParaRPr>
                    </a:p>
                  </a:txBody>
                  <a:tcPr marL="50800" marR="50800" marT="50800" marB="50800">
                    <a:lnR w="38100" cap="flat" cmpd="sng" algn="ctr">
                      <a:solidFill>
                        <a:schemeClr val="tx1"/>
                      </a:solidFill>
                      <a:prstDash val="solid"/>
                      <a:round/>
                      <a:headEnd type="none" w="med" len="med"/>
                      <a:tailEnd type="none" w="med" len="med"/>
                    </a:lnR>
                  </a:tcPr>
                </a:tc>
                <a:tc>
                  <a:txBody>
                    <a:bodyPr/>
                    <a:lstStyle/>
                    <a:p>
                      <a:pPr marL="0" marR="0" indent="61913">
                        <a:spcBef>
                          <a:spcPts val="0"/>
                        </a:spcBef>
                        <a:spcAft>
                          <a:spcPts val="0"/>
                        </a:spcAft>
                      </a:pPr>
                      <a:r>
                        <a:rPr lang="en-US" sz="2000" dirty="0">
                          <a:ln>
                            <a:noFill/>
                          </a:ln>
                          <a:solidFill>
                            <a:srgbClr val="000000"/>
                          </a:solidFill>
                          <a:effectLst/>
                        </a:rPr>
                        <a:t>Delayed</a:t>
                      </a:r>
                      <a:endParaRPr lang="en-US" sz="2000" dirty="0">
                        <a:effectLst/>
                        <a:latin typeface="Times New Roman" panose="02020603050405020304" pitchFamily="18" charset="0"/>
                        <a:ea typeface="Arial Unicode MS"/>
                      </a:endParaRPr>
                    </a:p>
                  </a:txBody>
                  <a:tcPr marL="50800" marR="50800" marT="50800" marB="50800">
                    <a:lnL w="381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67154213"/>
                  </a:ext>
                </a:extLst>
              </a:tr>
            </a:tbl>
          </a:graphicData>
        </a:graphic>
      </p:graphicFrame>
    </p:spTree>
    <p:extLst>
      <p:ext uri="{BB962C8B-B14F-4D97-AF65-F5344CB8AC3E}">
        <p14:creationId xmlns:p14="http://schemas.microsoft.com/office/powerpoint/2010/main" val="2459901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BE30C-7938-4362-94EA-49AF476C6D0B}"/>
              </a:ext>
            </a:extLst>
          </p:cNvPr>
          <p:cNvSpPr>
            <a:spLocks noGrp="1"/>
          </p:cNvSpPr>
          <p:nvPr>
            <p:ph type="title"/>
          </p:nvPr>
        </p:nvSpPr>
        <p:spPr/>
        <p:txBody>
          <a:bodyPr/>
          <a:lstStyle/>
          <a:p>
            <a:r>
              <a:rPr lang="en-US" b="1" dirty="0"/>
              <a:t>Effective or Ineffective Documentation?</a:t>
            </a:r>
          </a:p>
        </p:txBody>
      </p:sp>
      <p:sp>
        <p:nvSpPr>
          <p:cNvPr id="3" name="Content Placeholder 2">
            <a:extLst>
              <a:ext uri="{FF2B5EF4-FFF2-40B4-BE49-F238E27FC236}">
                <a16:creationId xmlns:a16="http://schemas.microsoft.com/office/drawing/2014/main" id="{7B935A92-AF46-4B25-9376-014BCEE4E117}"/>
              </a:ext>
            </a:extLst>
          </p:cNvPr>
          <p:cNvSpPr>
            <a:spLocks noGrp="1"/>
          </p:cNvSpPr>
          <p:nvPr>
            <p:ph type="body" sz="quarter" idx="14"/>
          </p:nvPr>
        </p:nvSpPr>
        <p:spPr/>
        <p:txBody>
          <a:bodyPr>
            <a:normAutofit lnSpcReduction="10000"/>
          </a:bodyPr>
          <a:lstStyle/>
          <a:p>
            <a:pPr marL="0" indent="0">
              <a:buNone/>
            </a:pPr>
            <a:endParaRPr lang="en-US" dirty="0"/>
          </a:p>
        </p:txBody>
      </p:sp>
      <p:sp>
        <p:nvSpPr>
          <p:cNvPr id="4" name="Text Placeholder 3">
            <a:extLst>
              <a:ext uri="{FF2B5EF4-FFF2-40B4-BE49-F238E27FC236}">
                <a16:creationId xmlns:a16="http://schemas.microsoft.com/office/drawing/2014/main" id="{B33FF119-9902-F563-000B-C938740A0503}"/>
              </a:ext>
            </a:extLst>
          </p:cNvPr>
          <p:cNvSpPr>
            <a:spLocks noGrp="1"/>
          </p:cNvSpPr>
          <p:nvPr>
            <p:ph type="body" sz="quarter" idx="15"/>
          </p:nvPr>
        </p:nvSpPr>
        <p:spPr>
          <a:xfrm>
            <a:off x="457925" y="1922462"/>
            <a:ext cx="10728325" cy="3665934"/>
          </a:xfrm>
        </p:spPr>
        <p:txBody>
          <a:bodyPr/>
          <a:lstStyle/>
          <a:p>
            <a:pPr marL="0" indent="0">
              <a:buNone/>
            </a:pPr>
            <a:r>
              <a:rPr lang="en-US" dirty="0"/>
              <a:t>1.“When I entered the facility the activities director stopped me and was so excited about the upcoming fair she is organizing for the residents.  She invited me to the event.  Since Sharon has a complaint about activities, I brought it up to Kim and she said it was resolved.”</a:t>
            </a:r>
          </a:p>
          <a:p>
            <a:pPr marL="0" indent="0">
              <a:buNone/>
            </a:pPr>
            <a:r>
              <a:rPr lang="en-US" dirty="0"/>
              <a:t>2.“I have followed up with resident, Ralph, two times and both times he seems uncertain of what he wants to do about moving home.  I think he is being influenced by his son.”</a:t>
            </a:r>
          </a:p>
        </p:txBody>
      </p:sp>
    </p:spTree>
    <p:extLst>
      <p:ext uri="{BB962C8B-B14F-4D97-AF65-F5344CB8AC3E}">
        <p14:creationId xmlns:p14="http://schemas.microsoft.com/office/powerpoint/2010/main" val="152199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1" nodeType="with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3D260-AAB7-707A-F66E-A6F34F8C86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BDD2333-D5E3-4D61-BFA0-793430D4C0A1}"/>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4EE40982-C524-3C69-BCEE-F80E556DDD63}"/>
              </a:ext>
            </a:extLst>
          </p:cNvPr>
          <p:cNvSpPr>
            <a:spLocks noGrp="1"/>
          </p:cNvSpPr>
          <p:nvPr>
            <p:ph type="body" sz="quarter" idx="15"/>
          </p:nvPr>
        </p:nvSpPr>
        <p:spPr>
          <a:xfrm>
            <a:off x="457925" y="1623616"/>
            <a:ext cx="10728325" cy="4353438"/>
          </a:xfrm>
        </p:spPr>
        <p:txBody>
          <a:bodyPr>
            <a:normAutofit fontScale="92500" lnSpcReduction="10000"/>
          </a:bodyPr>
          <a:lstStyle/>
          <a:p>
            <a:pPr marL="0" marR="0" lvl="0" indent="0" fontAlgn="base">
              <a:lnSpc>
                <a:spcPct val="107000"/>
              </a:lnSpc>
              <a:spcBef>
                <a:spcPts val="0"/>
              </a:spcBef>
              <a:spcAft>
                <a:spcPts val="800"/>
              </a:spcAft>
              <a:buNone/>
            </a:pPr>
            <a:r>
              <a:rPr lang="en-US" sz="2400" u="none" strike="noStrike" kern="0" spc="0" dirty="0">
                <a:ln>
                  <a:noFill/>
                </a:ln>
                <a:solidFill>
                  <a:srgbClr val="000000"/>
                </a:solidFill>
                <a:effectLst/>
                <a:ea typeface="Calibri" panose="020F0502020204030204" pitchFamily="34" charset="0"/>
              </a:rPr>
              <a:t>3. “When entering White Oaks Assisted Living the morning of May 26, 2021, I saw several staff assisting residents out of the building.  I spoke with resident Mel Jackson, who said they think the fire alarm was pulled by a resident, but he did not know which resident.  Another resident named Rosalee said she smelled smoke on the first floor, but no alarm went off. The manager, Bill, came over and said they were “looking into it” then immediately went back into the building. I talked with other residents outside who all said they aren’t sure what is going on and did not hear the fire alarm. </a:t>
            </a:r>
            <a:r>
              <a:rPr lang="en-US" sz="2400" dirty="0">
                <a:ln>
                  <a:noFill/>
                </a:ln>
                <a:solidFill>
                  <a:srgbClr val="000000"/>
                </a:solidFill>
                <a:effectLst/>
                <a:ea typeface="Calibri" panose="020F0502020204030204" pitchFamily="34" charset="0"/>
              </a:rPr>
              <a:t>They expressed concern about a potential broken alarm and asked if I would look into it. </a:t>
            </a:r>
            <a:r>
              <a:rPr lang="en-US" sz="2400" u="none" strike="noStrike" kern="0" spc="0" dirty="0">
                <a:ln>
                  <a:noFill/>
                </a:ln>
                <a:solidFill>
                  <a:srgbClr val="000000"/>
                </a:solidFill>
                <a:effectLst/>
                <a:ea typeface="Calibri" panose="020F0502020204030204" pitchFamily="34" charset="0"/>
              </a:rPr>
              <a:t>I stayed outside of the building and after about 10 minutes, the fire trucks arrived.  I observed the situation for another 15 minutes and saw no other concerns. I will </a:t>
            </a:r>
            <a:r>
              <a:rPr lang="en-US" sz="2400" kern="0" dirty="0">
                <a:solidFill>
                  <a:srgbClr val="000000"/>
                </a:solidFill>
                <a:ea typeface="Calibri" panose="020F0502020204030204" pitchFamily="34" charset="0"/>
              </a:rPr>
              <a:t>call</a:t>
            </a:r>
            <a:r>
              <a:rPr lang="en-US" sz="2400" u="none" strike="noStrike" kern="0" spc="0" dirty="0">
                <a:ln>
                  <a:noFill/>
                </a:ln>
                <a:solidFill>
                  <a:srgbClr val="000000"/>
                </a:solidFill>
                <a:effectLst/>
                <a:ea typeface="Calibri" panose="020F0502020204030204" pitchFamily="34" charset="0"/>
              </a:rPr>
              <a:t> the manager this afternoon.”</a:t>
            </a:r>
            <a:endParaRPr lang="en-US" sz="2400" u="none" strike="noStrike" kern="0" spc="0" dirty="0">
              <a:solidFill>
                <a:srgbClr val="000000"/>
              </a:solidFill>
              <a:effectLst/>
              <a:ea typeface="Arial Unicode MS"/>
            </a:endParaRPr>
          </a:p>
        </p:txBody>
      </p:sp>
    </p:spTree>
    <p:extLst>
      <p:ext uri="{BB962C8B-B14F-4D97-AF65-F5344CB8AC3E}">
        <p14:creationId xmlns:p14="http://schemas.microsoft.com/office/powerpoint/2010/main" val="2156752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E466-9AD9-478D-B23C-68B31A58C8E1}"/>
              </a:ext>
            </a:extLst>
          </p:cNvPr>
          <p:cNvSpPr>
            <a:spLocks noGrp="1"/>
          </p:cNvSpPr>
          <p:nvPr>
            <p:ph type="title"/>
          </p:nvPr>
        </p:nvSpPr>
        <p:spPr/>
        <p:txBody>
          <a:bodyPr/>
          <a:lstStyle/>
          <a:p>
            <a:r>
              <a:rPr lang="en-US" b="1" dirty="0"/>
              <a:t>Fact or Opinion?</a:t>
            </a:r>
          </a:p>
        </p:txBody>
      </p:sp>
      <p:sp>
        <p:nvSpPr>
          <p:cNvPr id="3" name="Content Placeholder 2">
            <a:extLst>
              <a:ext uri="{FF2B5EF4-FFF2-40B4-BE49-F238E27FC236}">
                <a16:creationId xmlns:a16="http://schemas.microsoft.com/office/drawing/2014/main" id="{DFF16194-DFDA-43C0-B19E-835E3A708E32}"/>
              </a:ext>
            </a:extLst>
          </p:cNvPr>
          <p:cNvSpPr>
            <a:spLocks noGrp="1"/>
          </p:cNvSpPr>
          <p:nvPr>
            <p:ph type="body" sz="quarter" idx="14"/>
          </p:nvPr>
        </p:nvSpPr>
        <p:spPr/>
        <p:txBody>
          <a:bodyPr>
            <a:normAutofit lnSpcReduction="10000"/>
          </a:bodyPr>
          <a:lstStyle/>
          <a:p>
            <a:pPr marL="0" indent="0">
              <a:buNone/>
            </a:pPr>
            <a:endParaRPr lang="en-US" dirty="0"/>
          </a:p>
        </p:txBody>
      </p:sp>
      <p:sp>
        <p:nvSpPr>
          <p:cNvPr id="4" name="Text Placeholder 3">
            <a:extLst>
              <a:ext uri="{FF2B5EF4-FFF2-40B4-BE49-F238E27FC236}">
                <a16:creationId xmlns:a16="http://schemas.microsoft.com/office/drawing/2014/main" id="{3BB80EBE-4A09-2A41-8EAA-F05E02645C39}"/>
              </a:ext>
            </a:extLst>
          </p:cNvPr>
          <p:cNvSpPr>
            <a:spLocks noGrp="1"/>
          </p:cNvSpPr>
          <p:nvPr>
            <p:ph type="body" sz="quarter" idx="15"/>
          </p:nvPr>
        </p:nvSpPr>
        <p:spPr>
          <a:xfrm>
            <a:off x="457926" y="1922462"/>
            <a:ext cx="7389604" cy="3013075"/>
          </a:xfrm>
        </p:spPr>
        <p:txBody>
          <a:bodyPr/>
          <a:lstStyle/>
          <a:p>
            <a:pPr marL="0" indent="0">
              <a:buNone/>
            </a:pPr>
            <a:r>
              <a:rPr lang="en-US" dirty="0"/>
              <a:t>1. “Of course, the manager yelled.  He always gets mad when I bring problems to him.”</a:t>
            </a:r>
          </a:p>
          <a:p>
            <a:pPr marL="0" indent="0">
              <a:buNone/>
            </a:pPr>
            <a:endParaRPr lang="en-US" dirty="0"/>
          </a:p>
          <a:p>
            <a:pPr marL="0" indent="0">
              <a:buNone/>
            </a:pPr>
            <a:r>
              <a:rPr lang="en-US" dirty="0"/>
              <a:t>2. “The manager raised his voice saying he was tired of constantly getting complaints from the LTCOP.”</a:t>
            </a:r>
          </a:p>
          <a:p>
            <a:endParaRPr lang="en-US" dirty="0"/>
          </a:p>
        </p:txBody>
      </p:sp>
      <p:pic>
        <p:nvPicPr>
          <p:cNvPr id="5" name="Picture 4" descr="Young businessman disappointed">
            <a:extLst>
              <a:ext uri="{FF2B5EF4-FFF2-40B4-BE49-F238E27FC236}">
                <a16:creationId xmlns:a16="http://schemas.microsoft.com/office/drawing/2014/main" id="{A142BD9D-51CC-41EC-9B52-BCEA65C8CC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4714" y="1167008"/>
            <a:ext cx="2070900" cy="4876800"/>
          </a:xfrm>
          <a:prstGeom prst="rect">
            <a:avLst/>
          </a:prstGeom>
        </p:spPr>
      </p:pic>
    </p:spTree>
    <p:extLst>
      <p:ext uri="{BB962C8B-B14F-4D97-AF65-F5344CB8AC3E}">
        <p14:creationId xmlns:p14="http://schemas.microsoft.com/office/powerpoint/2010/main" val="32646340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1BA4E-08DA-45E9-AEE9-580B303807FA}"/>
              </a:ext>
            </a:extLst>
          </p:cNvPr>
          <p:cNvSpPr>
            <a:spLocks noGrp="1"/>
          </p:cNvSpPr>
          <p:nvPr>
            <p:ph type="title"/>
          </p:nvPr>
        </p:nvSpPr>
        <p:spPr/>
        <p:txBody>
          <a:bodyPr/>
          <a:lstStyle/>
          <a:p>
            <a:r>
              <a:rPr lang="en-US" b="1" dirty="0"/>
              <a:t>Objective or Subjective?</a:t>
            </a:r>
          </a:p>
        </p:txBody>
      </p:sp>
      <p:sp>
        <p:nvSpPr>
          <p:cNvPr id="3" name="Content Placeholder 2">
            <a:extLst>
              <a:ext uri="{FF2B5EF4-FFF2-40B4-BE49-F238E27FC236}">
                <a16:creationId xmlns:a16="http://schemas.microsoft.com/office/drawing/2014/main" id="{229AC417-E1FA-44D7-B530-4B7C82033828}"/>
              </a:ext>
            </a:extLst>
          </p:cNvPr>
          <p:cNvSpPr>
            <a:spLocks noGrp="1"/>
          </p:cNvSpPr>
          <p:nvPr>
            <p:ph type="body" sz="quarter" idx="14"/>
          </p:nvPr>
        </p:nvSpPr>
        <p:spPr/>
        <p:txBody>
          <a:bodyPr>
            <a:normAutofit lnSpcReduction="10000"/>
          </a:bodyPr>
          <a:lstStyle/>
          <a:p>
            <a:pPr marL="0" indent="0">
              <a:buNone/>
            </a:pPr>
            <a:endParaRPr lang="en-US" dirty="0">
              <a:solidFill>
                <a:srgbClr val="000000"/>
              </a:solidFill>
            </a:endParaRPr>
          </a:p>
        </p:txBody>
      </p:sp>
      <p:sp>
        <p:nvSpPr>
          <p:cNvPr id="4" name="Text Placeholder 3">
            <a:extLst>
              <a:ext uri="{FF2B5EF4-FFF2-40B4-BE49-F238E27FC236}">
                <a16:creationId xmlns:a16="http://schemas.microsoft.com/office/drawing/2014/main" id="{B8C63001-437D-CDB9-F0D9-CDD9B8B6F91A}"/>
              </a:ext>
            </a:extLst>
          </p:cNvPr>
          <p:cNvSpPr>
            <a:spLocks noGrp="1"/>
          </p:cNvSpPr>
          <p:nvPr>
            <p:ph type="body" sz="quarter" idx="15"/>
          </p:nvPr>
        </p:nvSpPr>
        <p:spPr>
          <a:xfrm>
            <a:off x="457925" y="1623616"/>
            <a:ext cx="10728325" cy="4554160"/>
          </a:xfrm>
        </p:spPr>
        <p:txBody>
          <a:bodyPr>
            <a:normAutofit fontScale="92500" lnSpcReduction="20000"/>
          </a:bodyPr>
          <a:lstStyle/>
          <a:p>
            <a:pPr marL="0" indent="0">
              <a:buNone/>
            </a:pPr>
            <a:r>
              <a:rPr lang="en-US" dirty="0"/>
              <a:t>“Travis stood up from his chair, shook his head, and said he needed a break. He left the room and walked down the hall.” </a:t>
            </a:r>
          </a:p>
          <a:p>
            <a:pPr marL="0" indent="0">
              <a:buNone/>
            </a:pPr>
            <a:r>
              <a:rPr lang="en-US" dirty="0">
                <a:solidFill>
                  <a:srgbClr val="000000"/>
                </a:solidFill>
              </a:rPr>
              <a:t>Objective</a:t>
            </a:r>
          </a:p>
          <a:p>
            <a:pPr marL="0" indent="0">
              <a:buNone/>
            </a:pPr>
            <a:endParaRPr lang="en-US" dirty="0"/>
          </a:p>
          <a:p>
            <a:pPr marL="0" indent="0">
              <a:buNone/>
            </a:pPr>
            <a:r>
              <a:rPr lang="en-US" dirty="0"/>
              <a:t>“Travis became angry and stormed out of the room.” </a:t>
            </a:r>
          </a:p>
          <a:p>
            <a:pPr marL="0" indent="0">
              <a:buNone/>
            </a:pPr>
            <a:r>
              <a:rPr lang="en-US" dirty="0">
                <a:solidFill>
                  <a:srgbClr val="000000"/>
                </a:solidFill>
              </a:rPr>
              <a:t>Subjective</a:t>
            </a:r>
          </a:p>
          <a:p>
            <a:pPr marL="0" indent="0">
              <a:buNone/>
            </a:pPr>
            <a:endParaRPr lang="en-US" dirty="0">
              <a:solidFill>
                <a:srgbClr val="000000"/>
              </a:solidFill>
            </a:endParaRPr>
          </a:p>
          <a:p>
            <a:pPr marL="0" indent="0">
              <a:buNone/>
            </a:pPr>
            <a:r>
              <a:rPr lang="en-US" dirty="0"/>
              <a:t>“Travis was anxious and tried to leave the facility.”</a:t>
            </a:r>
          </a:p>
          <a:p>
            <a:pPr marL="0" indent="0">
              <a:buNone/>
            </a:pPr>
            <a:r>
              <a:rPr lang="en-US" dirty="0">
                <a:solidFill>
                  <a:srgbClr val="000000"/>
                </a:solidFill>
              </a:rPr>
              <a:t>Subjective</a:t>
            </a:r>
          </a:p>
          <a:p>
            <a:endParaRPr lang="en-US" dirty="0"/>
          </a:p>
        </p:txBody>
      </p:sp>
      <p:pic>
        <p:nvPicPr>
          <p:cNvPr id="5" name="Picture 4" descr="Businessman standing">
            <a:extLst>
              <a:ext uri="{FF2B5EF4-FFF2-40B4-BE49-F238E27FC236}">
                <a16:creationId xmlns:a16="http://schemas.microsoft.com/office/drawing/2014/main" id="{DC9F23DA-CFF5-4D6A-9265-E7954A1E54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4312" y="2317313"/>
            <a:ext cx="1321798" cy="4367047"/>
          </a:xfrm>
          <a:prstGeom prst="rect">
            <a:avLst/>
          </a:prstGeom>
        </p:spPr>
      </p:pic>
    </p:spTree>
    <p:extLst>
      <p:ext uri="{BB962C8B-B14F-4D97-AF65-F5344CB8AC3E}">
        <p14:creationId xmlns:p14="http://schemas.microsoft.com/office/powerpoint/2010/main" val="5743862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fficeArt object" descr="officeArt object">
            <a:extLst>
              <a:ext uri="{FF2B5EF4-FFF2-40B4-BE49-F238E27FC236}">
                <a16:creationId xmlns:a16="http://schemas.microsoft.com/office/drawing/2014/main" id="{9BE73A89-85DD-4FDC-8FAD-04E42F0A07BC}"/>
              </a:ext>
            </a:extLst>
          </p:cNvPr>
          <p:cNvGrpSpPr/>
          <p:nvPr/>
        </p:nvGrpSpPr>
        <p:grpSpPr>
          <a:xfrm>
            <a:off x="184106" y="1064712"/>
            <a:ext cx="11542344" cy="5123146"/>
            <a:chOff x="-493872" y="-1"/>
            <a:chExt cx="6194281" cy="1949406"/>
          </a:xfrm>
        </p:grpSpPr>
        <p:sp>
          <p:nvSpPr>
            <p:cNvPr id="5" name="Shape 1073741830">
              <a:extLst>
                <a:ext uri="{FF2B5EF4-FFF2-40B4-BE49-F238E27FC236}">
                  <a16:creationId xmlns:a16="http://schemas.microsoft.com/office/drawing/2014/main" id="{74BB364A-2A6B-4326-8634-E92A8DC371B2}"/>
                </a:ext>
              </a:extLst>
            </p:cNvPr>
            <p:cNvSpPr txBox="1"/>
            <p:nvPr/>
          </p:nvSpPr>
          <p:spPr>
            <a:xfrm>
              <a:off x="-455654" y="166834"/>
              <a:ext cx="1823826" cy="674930"/>
            </a:xfrm>
            <a:prstGeom prst="rect">
              <a:avLst/>
            </a:prstGeom>
            <a:noFill/>
            <a:ln w="38100" cap="flat">
              <a:solidFill>
                <a:schemeClr val="accent2"/>
              </a:solidFill>
              <a:miter lim="400000"/>
            </a:ln>
            <a:effectLst/>
          </p:spPr>
          <p:txBody>
            <a:bodyPr wrap="square" lIns="48259" tIns="48259" rIns="48259" bIns="4825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
                    <a:solidFill>
                      <a:srgbClr val="000000"/>
                    </a:solidFill>
                  </a:uFill>
                  <a:latin typeface="Calibri" panose="020F0502020204030204" pitchFamily="34" charset="0"/>
                  <a:ea typeface="Calibri" panose="020F0502020204030204" pitchFamily="34" charset="0"/>
                </a:rPr>
                <a:t>Objective language</a:t>
              </a:r>
            </a:p>
            <a:p>
              <a:pPr marL="0" marR="0" lvl="0" indent="0" defTabSz="914400" eaLnBrk="1" fontAlgn="auto" latinLnBrk="0" hangingPunct="1">
                <a:lnSpc>
                  <a:spcPct val="100000"/>
                </a:lnSpc>
                <a:spcBef>
                  <a:spcPts val="0"/>
                </a:spcBef>
                <a:spcAft>
                  <a:spcPts val="0"/>
                </a:spcAft>
                <a:buClrTx/>
                <a:buSzTx/>
                <a:buFontTx/>
                <a:buNone/>
                <a:tabLst/>
                <a:defRPr/>
              </a:pPr>
              <a:r>
                <a:rPr lang="en-US" sz="2800" b="1" kern="0" dirty="0">
                  <a:solidFill>
                    <a:srgbClr val="000000"/>
                  </a:solidFill>
                  <a:uFill>
                    <a:solidFill>
                      <a:srgbClr val="000000"/>
                    </a:solidFill>
                  </a:uFill>
                  <a:latin typeface="Calibri" panose="020F0502020204030204" pitchFamily="34" charset="0"/>
                  <a:ea typeface="Times New Roman" panose="02020603050405020304" pitchFamily="18" charset="0"/>
                </a:rPr>
                <a:t>describes </a:t>
              </a:r>
              <a:r>
                <a:rPr lang="en-US" sz="2800" kern="0" dirty="0">
                  <a:solidFill>
                    <a:srgbClr val="000000"/>
                  </a:solidFill>
                  <a:uFill>
                    <a:solidFill>
                      <a:srgbClr val="000000"/>
                    </a:solidFill>
                  </a:uFill>
                  <a:latin typeface="Calibri" panose="020F0502020204030204" pitchFamily="34" charset="0"/>
                  <a:ea typeface="Times New Roman" panose="02020603050405020304" pitchFamily="18" charset="0"/>
                </a:rPr>
                <a:t>behaviors &amp; observations</a:t>
              </a:r>
              <a:endParaRPr kumimoji="0" lang="en-US" sz="2800" b="0" i="0" u="none" strike="noStrike" kern="0" cap="none" spc="0" normalizeH="0" baseline="0" noProof="0" dirty="0">
                <a:ln>
                  <a:noFill/>
                </a:ln>
                <a:solidFill>
                  <a:srgbClr val="000000"/>
                </a:solidFill>
                <a:effectLst/>
                <a:uLnTx/>
                <a:uFill>
                  <a:solidFill>
                    <a:srgbClr val="000000"/>
                  </a:solidFill>
                </a:uFill>
                <a:latin typeface="Times New Roman" panose="02020603050405020304" pitchFamily="18" charset="0"/>
                <a:ea typeface="Times New Roman" panose="02020603050405020304" pitchFamily="18" charset="0"/>
              </a:endParaRPr>
            </a:p>
          </p:txBody>
        </p:sp>
        <p:sp>
          <p:nvSpPr>
            <p:cNvPr id="6" name="Shape 1073741831">
              <a:extLst>
                <a:ext uri="{FF2B5EF4-FFF2-40B4-BE49-F238E27FC236}">
                  <a16:creationId xmlns:a16="http://schemas.microsoft.com/office/drawing/2014/main" id="{120F2CCC-C801-45A3-82A3-360AD9231A37}"/>
                </a:ext>
              </a:extLst>
            </p:cNvPr>
            <p:cNvSpPr/>
            <p:nvPr/>
          </p:nvSpPr>
          <p:spPr>
            <a:xfrm>
              <a:off x="1425100" y="0"/>
              <a:ext cx="285021" cy="94050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0523"/>
                    <a:pt x="10800" y="19194"/>
                  </a:cubicBezTo>
                  <a:lnTo>
                    <a:pt x="10800" y="13206"/>
                  </a:lnTo>
                  <a:cubicBezTo>
                    <a:pt x="10800" y="11877"/>
                    <a:pt x="5965" y="10800"/>
                    <a:pt x="0" y="10800"/>
                  </a:cubicBezTo>
                  <a:cubicBezTo>
                    <a:pt x="5965" y="10800"/>
                    <a:pt x="10800" y="9723"/>
                    <a:pt x="10800" y="8394"/>
                  </a:cubicBezTo>
                  <a:lnTo>
                    <a:pt x="10800" y="2406"/>
                  </a:lnTo>
                  <a:cubicBezTo>
                    <a:pt x="10800" y="1077"/>
                    <a:pt x="15635" y="0"/>
                    <a:pt x="21600" y="0"/>
                  </a:cubicBezTo>
                </a:path>
              </a:pathLst>
            </a:custGeom>
            <a:noFill/>
            <a:ln w="38100" cap="flat">
              <a:solidFill>
                <a:schemeClr val="accent2"/>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nvGrpSpPr>
            <p:cNvPr id="7" name="Group 6">
              <a:extLst>
                <a:ext uri="{FF2B5EF4-FFF2-40B4-BE49-F238E27FC236}">
                  <a16:creationId xmlns:a16="http://schemas.microsoft.com/office/drawing/2014/main" id="{A513C350-C160-45C5-8D3A-D71A7651730B}"/>
                </a:ext>
              </a:extLst>
            </p:cNvPr>
            <p:cNvGrpSpPr/>
            <p:nvPr/>
          </p:nvGrpSpPr>
          <p:grpSpPr>
            <a:xfrm>
              <a:off x="1823977" y="-1"/>
              <a:ext cx="3876432" cy="1008601"/>
              <a:chOff x="0" y="0"/>
              <a:chExt cx="3876431" cy="1008599"/>
            </a:xfrm>
          </p:grpSpPr>
          <p:sp>
            <p:nvSpPr>
              <p:cNvPr id="13" name="Shape 1073741832">
                <a:extLst>
                  <a:ext uri="{FF2B5EF4-FFF2-40B4-BE49-F238E27FC236}">
                    <a16:creationId xmlns:a16="http://schemas.microsoft.com/office/drawing/2014/main" id="{654BA8C1-0467-4002-B915-CB02A9CBA120}"/>
                  </a:ext>
                </a:extLst>
              </p:cNvPr>
              <p:cNvSpPr/>
              <p:nvPr/>
            </p:nvSpPr>
            <p:spPr>
              <a:xfrm>
                <a:off x="152" y="0"/>
                <a:ext cx="3876279" cy="940501"/>
              </a:xfrm>
              <a:prstGeom prst="rect">
                <a:avLst/>
              </a:prstGeom>
              <a:solidFill>
                <a:srgbClr val="4F81BD"/>
              </a:solidFill>
              <a:ln w="38100" cap="flat">
                <a:solidFill>
                  <a:schemeClr val="accent2"/>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4" name="Shape 1073741833">
                <a:extLst>
                  <a:ext uri="{FF2B5EF4-FFF2-40B4-BE49-F238E27FC236}">
                    <a16:creationId xmlns:a16="http://schemas.microsoft.com/office/drawing/2014/main" id="{A0F26744-AE9A-4780-BCB8-059629F44FAF}"/>
                  </a:ext>
                </a:extLst>
              </p:cNvPr>
              <p:cNvSpPr txBox="1"/>
              <p:nvPr/>
            </p:nvSpPr>
            <p:spPr>
              <a:xfrm>
                <a:off x="0" y="0"/>
                <a:ext cx="3876279" cy="1008599"/>
              </a:xfrm>
              <a:prstGeom prst="rect">
                <a:avLst/>
              </a:prstGeom>
              <a:solidFill>
                <a:schemeClr val="accent5">
                  <a:lumMod val="40000"/>
                  <a:lumOff val="60000"/>
                </a:schemeClr>
              </a:solidFill>
              <a:ln w="38100" cap="flat">
                <a:solidFill>
                  <a:schemeClr val="accent2"/>
                </a:solidFill>
                <a:miter lim="400000"/>
              </a:ln>
              <a:effectLst/>
            </p:spPr>
            <p:txBody>
              <a:bodyPr wrap="square" lIns="72388" tIns="72388" rIns="72388" bIns="72388"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
                      <a:solidFill>
                        <a:srgbClr val="000000"/>
                      </a:solidFill>
                    </a:uFill>
                    <a:latin typeface="Calibri" panose="020F0502020204030204" pitchFamily="34" charset="0"/>
                    <a:ea typeface="Calibri" panose="020F0502020204030204" pitchFamily="34" charset="0"/>
                  </a:rPr>
                  <a:t>hit, ran, cried, slept, did not speak, laughed, answered yes or no questions, did not sign the document</a:t>
                </a:r>
                <a:endParaRPr kumimoji="0" lang="en-US" sz="2400" b="0" i="0" u="none" strike="noStrike" kern="0" cap="none" spc="0" normalizeH="0" baseline="0" noProof="0" dirty="0">
                  <a:ln>
                    <a:noFill/>
                  </a:ln>
                  <a:solidFill>
                    <a:srgbClr val="000000"/>
                  </a:solidFill>
                  <a:effectLst/>
                  <a:uLnTx/>
                  <a:uFill>
                    <a:solidFill>
                      <a:srgbClr val="000000"/>
                    </a:solidFill>
                  </a:uFill>
                  <a:latin typeface="Times New Roman" panose="02020603050405020304" pitchFamily="18" charset="0"/>
                  <a:ea typeface="Times New Roman" panose="02020603050405020304" pitchFamily="18" charset="0"/>
                </a:endParaRPr>
              </a:p>
            </p:txBody>
          </p:sp>
        </p:grpSp>
        <p:sp>
          <p:nvSpPr>
            <p:cNvPr id="8" name="Shape 1073741835">
              <a:extLst>
                <a:ext uri="{FF2B5EF4-FFF2-40B4-BE49-F238E27FC236}">
                  <a16:creationId xmlns:a16="http://schemas.microsoft.com/office/drawing/2014/main" id="{B79D933C-A552-4AD2-940F-01A3FD151FA2}"/>
                </a:ext>
              </a:extLst>
            </p:cNvPr>
            <p:cNvSpPr txBox="1"/>
            <p:nvPr/>
          </p:nvSpPr>
          <p:spPr>
            <a:xfrm>
              <a:off x="-493872" y="1169500"/>
              <a:ext cx="1862044" cy="529901"/>
            </a:xfrm>
            <a:prstGeom prst="rect">
              <a:avLst/>
            </a:prstGeom>
            <a:noFill/>
            <a:ln w="38100" cap="flat">
              <a:solidFill>
                <a:schemeClr val="accent2"/>
              </a:solidFill>
              <a:miter lim="400000"/>
            </a:ln>
            <a:effectLst/>
          </p:spPr>
          <p:txBody>
            <a:bodyPr wrap="square" lIns="48259" tIns="48259" rIns="48259" bIns="48259"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
                    <a:solidFill>
                      <a:srgbClr val="000000"/>
                    </a:solidFill>
                  </a:uFill>
                  <a:latin typeface="Calibri" panose="020F0502020204030204" pitchFamily="34" charset="0"/>
                  <a:ea typeface="Calibri" panose="020F0502020204030204" pitchFamily="34" charset="0"/>
                </a:rPr>
                <a:t>Subjective language labels </a:t>
              </a:r>
              <a:r>
                <a:rPr kumimoji="0" lang="en-US" sz="2800" b="0" i="0" u="none" strike="noStrike" kern="0" cap="none" spc="0" normalizeH="0" baseline="0" noProof="0" dirty="0">
                  <a:ln>
                    <a:noFill/>
                  </a:ln>
                  <a:solidFill>
                    <a:srgbClr val="000000"/>
                  </a:solidFill>
                  <a:effectLst/>
                  <a:uLnTx/>
                  <a:uFill>
                    <a:solidFill>
                      <a:srgbClr val="000000"/>
                    </a:solidFill>
                  </a:uFill>
                  <a:latin typeface="Calibri" panose="020F0502020204030204" pitchFamily="34" charset="0"/>
                  <a:ea typeface="Calibri" panose="020F0502020204030204" pitchFamily="34" charset="0"/>
                </a:rPr>
                <a:t>behaviors &amp; interjects opinions</a:t>
              </a:r>
              <a:endParaRPr kumimoji="0" lang="en-US" sz="2800" b="0" i="0" u="none" strike="noStrike" kern="0" cap="none" spc="0" normalizeH="0" baseline="0" noProof="0" dirty="0">
                <a:ln>
                  <a:noFill/>
                </a:ln>
                <a:solidFill>
                  <a:srgbClr val="000000"/>
                </a:solidFill>
                <a:effectLst/>
                <a:uLnTx/>
                <a:uFill>
                  <a:solidFill>
                    <a:srgbClr val="000000"/>
                  </a:solidFill>
                </a:uFill>
                <a:latin typeface="Times New Roman" panose="02020603050405020304" pitchFamily="18" charset="0"/>
                <a:ea typeface="Times New Roman" panose="02020603050405020304" pitchFamily="18" charset="0"/>
              </a:endParaRPr>
            </a:p>
          </p:txBody>
        </p:sp>
        <p:sp>
          <p:nvSpPr>
            <p:cNvPr id="9" name="Shape 1073741836">
              <a:extLst>
                <a:ext uri="{FF2B5EF4-FFF2-40B4-BE49-F238E27FC236}">
                  <a16:creationId xmlns:a16="http://schemas.microsoft.com/office/drawing/2014/main" id="{0B399861-43D6-4FCD-9C8F-2430DA012DAC}"/>
                </a:ext>
              </a:extLst>
            </p:cNvPr>
            <p:cNvSpPr/>
            <p:nvPr/>
          </p:nvSpPr>
          <p:spPr>
            <a:xfrm>
              <a:off x="1425100" y="1008902"/>
              <a:ext cx="285021" cy="9405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0523"/>
                    <a:pt x="10800" y="19194"/>
                  </a:cubicBezTo>
                  <a:lnTo>
                    <a:pt x="10800" y="13206"/>
                  </a:lnTo>
                  <a:cubicBezTo>
                    <a:pt x="10800" y="11877"/>
                    <a:pt x="5965" y="10800"/>
                    <a:pt x="0" y="10800"/>
                  </a:cubicBezTo>
                  <a:cubicBezTo>
                    <a:pt x="5965" y="10800"/>
                    <a:pt x="10800" y="9723"/>
                    <a:pt x="10800" y="8394"/>
                  </a:cubicBezTo>
                  <a:lnTo>
                    <a:pt x="10800" y="2406"/>
                  </a:lnTo>
                  <a:cubicBezTo>
                    <a:pt x="10800" y="1077"/>
                    <a:pt x="15635" y="0"/>
                    <a:pt x="21600" y="0"/>
                  </a:cubicBezTo>
                </a:path>
              </a:pathLst>
            </a:custGeom>
            <a:noFill/>
            <a:ln w="38100" cap="flat">
              <a:solidFill>
                <a:schemeClr val="accent2"/>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nvGrpSpPr>
            <p:cNvPr id="10" name="Group 9">
              <a:extLst>
                <a:ext uri="{FF2B5EF4-FFF2-40B4-BE49-F238E27FC236}">
                  <a16:creationId xmlns:a16="http://schemas.microsoft.com/office/drawing/2014/main" id="{7D8EE877-E054-4174-A802-8E1C01DE8144}"/>
                </a:ext>
              </a:extLst>
            </p:cNvPr>
            <p:cNvGrpSpPr/>
            <p:nvPr/>
          </p:nvGrpSpPr>
          <p:grpSpPr>
            <a:xfrm>
              <a:off x="1824129" y="1008901"/>
              <a:ext cx="3876280" cy="940504"/>
              <a:chOff x="0" y="-1"/>
              <a:chExt cx="3876279" cy="940503"/>
            </a:xfrm>
          </p:grpSpPr>
          <p:sp>
            <p:nvSpPr>
              <p:cNvPr id="11" name="Shape 1073741837">
                <a:extLst>
                  <a:ext uri="{FF2B5EF4-FFF2-40B4-BE49-F238E27FC236}">
                    <a16:creationId xmlns:a16="http://schemas.microsoft.com/office/drawing/2014/main" id="{1448C0E7-47CB-4103-8245-25693B44351D}"/>
                  </a:ext>
                </a:extLst>
              </p:cNvPr>
              <p:cNvSpPr/>
              <p:nvPr/>
            </p:nvSpPr>
            <p:spPr>
              <a:xfrm>
                <a:off x="0" y="-1"/>
                <a:ext cx="3876279" cy="940502"/>
              </a:xfrm>
              <a:prstGeom prst="rect">
                <a:avLst/>
              </a:prstGeom>
              <a:solidFill>
                <a:srgbClr val="4F81BD"/>
              </a:solidFill>
              <a:ln w="38100" cap="flat">
                <a:solidFill>
                  <a:schemeClr val="accent2"/>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2" name="Shape 1073741838">
                <a:extLst>
                  <a:ext uri="{FF2B5EF4-FFF2-40B4-BE49-F238E27FC236}">
                    <a16:creationId xmlns:a16="http://schemas.microsoft.com/office/drawing/2014/main" id="{544AE3AB-84C3-4C1D-9B22-F1DFF1AA29E9}"/>
                  </a:ext>
                </a:extLst>
              </p:cNvPr>
              <p:cNvSpPr txBox="1"/>
              <p:nvPr/>
            </p:nvSpPr>
            <p:spPr>
              <a:xfrm>
                <a:off x="0" y="0"/>
                <a:ext cx="3876279" cy="940502"/>
              </a:xfrm>
              <a:prstGeom prst="rect">
                <a:avLst/>
              </a:prstGeom>
              <a:solidFill>
                <a:schemeClr val="accent6">
                  <a:lumMod val="20000"/>
                  <a:lumOff val="80000"/>
                </a:schemeClr>
              </a:solidFill>
              <a:ln w="38100" cap="flat">
                <a:solidFill>
                  <a:schemeClr val="accent2"/>
                </a:solidFill>
                <a:miter lim="400000"/>
              </a:ln>
              <a:effectLst/>
            </p:spPr>
            <p:txBody>
              <a:bodyPr wrap="square" lIns="72388" tIns="72388" rIns="72388" bIns="72388"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
                      <a:solidFill>
                        <a:srgbClr val="000000"/>
                      </a:solidFill>
                    </a:uFill>
                    <a:latin typeface="Calibri" panose="020F0502020204030204" pitchFamily="34" charset="0"/>
                    <a:ea typeface="Calibri" panose="020F0502020204030204" pitchFamily="34" charset="0"/>
                  </a:rPr>
                  <a:t>depressed, confused, inconsiderate, emotional, dirty, angry, refused care, hostile, happy, sad</a:t>
                </a:r>
                <a:endParaRPr kumimoji="0" lang="en-US" sz="2400" b="0" i="0" u="none" strike="noStrike" kern="0" cap="none" spc="0" normalizeH="0" baseline="0" noProof="0" dirty="0">
                  <a:ln>
                    <a:noFill/>
                  </a:ln>
                  <a:solidFill>
                    <a:srgbClr val="000000"/>
                  </a:solidFill>
                  <a:effectLst/>
                  <a:uLnTx/>
                  <a:uFill>
                    <a:solidFill>
                      <a:srgbClr val="000000"/>
                    </a:solidFill>
                  </a:uFill>
                  <a:latin typeface="Times New Roman" panose="02020603050405020304" pitchFamily="18" charset="0"/>
                  <a:ea typeface="Times New Roman" panose="02020603050405020304" pitchFamily="18" charset="0"/>
                </a:endParaRPr>
              </a:p>
            </p:txBody>
          </p:sp>
        </p:grpSp>
      </p:grpSp>
    </p:spTree>
    <p:extLst>
      <p:ext uri="{BB962C8B-B14F-4D97-AF65-F5344CB8AC3E}">
        <p14:creationId xmlns:p14="http://schemas.microsoft.com/office/powerpoint/2010/main" val="3608486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3AD2E-749A-4F27-8E95-3DEE89D18252}"/>
              </a:ext>
            </a:extLst>
          </p:cNvPr>
          <p:cNvSpPr>
            <a:spLocks noGrp="1"/>
          </p:cNvSpPr>
          <p:nvPr>
            <p:ph type="title"/>
          </p:nvPr>
        </p:nvSpPr>
        <p:spPr/>
        <p:txBody>
          <a:bodyPr/>
          <a:lstStyle/>
          <a:p>
            <a:r>
              <a:rPr lang="en-US" b="1" dirty="0"/>
              <a:t>Role Play – Jo Phillips</a:t>
            </a:r>
          </a:p>
        </p:txBody>
      </p:sp>
      <p:sp>
        <p:nvSpPr>
          <p:cNvPr id="3" name="Content Placeholder 2">
            <a:extLst>
              <a:ext uri="{FF2B5EF4-FFF2-40B4-BE49-F238E27FC236}">
                <a16:creationId xmlns:a16="http://schemas.microsoft.com/office/drawing/2014/main" id="{B89D26AA-43BE-4758-824B-1D8BFBAE48E9}"/>
              </a:ext>
            </a:extLst>
          </p:cNvPr>
          <p:cNvSpPr>
            <a:spLocks noGrp="1"/>
          </p:cNvSpPr>
          <p:nvPr>
            <p:ph type="body" sz="quarter" idx="14"/>
          </p:nvPr>
        </p:nvSpPr>
        <p:spPr/>
        <p:txBody>
          <a:bodyPr>
            <a:normAutofit fontScale="55000" lnSpcReduction="20000"/>
          </a:bodyPr>
          <a:lstStyle/>
          <a:p>
            <a:endParaRPr lang="en-US" sz="3600" dirty="0"/>
          </a:p>
        </p:txBody>
      </p:sp>
      <p:sp>
        <p:nvSpPr>
          <p:cNvPr id="4" name="Text Placeholder 3">
            <a:extLst>
              <a:ext uri="{FF2B5EF4-FFF2-40B4-BE49-F238E27FC236}">
                <a16:creationId xmlns:a16="http://schemas.microsoft.com/office/drawing/2014/main" id="{81A809C1-4891-BF39-B383-9CFC59F5D135}"/>
              </a:ext>
            </a:extLst>
          </p:cNvPr>
          <p:cNvSpPr>
            <a:spLocks noGrp="1"/>
          </p:cNvSpPr>
          <p:nvPr>
            <p:ph type="body" sz="quarter" idx="15"/>
          </p:nvPr>
        </p:nvSpPr>
        <p:spPr/>
        <p:txBody>
          <a:bodyPr/>
          <a:lstStyle/>
          <a:p>
            <a:r>
              <a:rPr lang="en-US" sz="1800" dirty="0"/>
              <a:t>Narrator</a:t>
            </a:r>
          </a:p>
          <a:p>
            <a:r>
              <a:rPr lang="en-US" sz="1800" dirty="0"/>
              <a:t>Representative - Alex</a:t>
            </a:r>
          </a:p>
          <a:p>
            <a:r>
              <a:rPr lang="en-US" sz="1800" dirty="0"/>
              <a:t>Resident - Jo</a:t>
            </a:r>
          </a:p>
          <a:p>
            <a:r>
              <a:rPr lang="en-US" sz="1800" dirty="0"/>
              <a:t>Manager </a:t>
            </a:r>
          </a:p>
        </p:txBody>
      </p:sp>
      <p:pic>
        <p:nvPicPr>
          <p:cNvPr id="5" name="Graphic 4" descr="Performance Curtains with solid fill">
            <a:extLst>
              <a:ext uri="{FF2B5EF4-FFF2-40B4-BE49-F238E27FC236}">
                <a16:creationId xmlns:a16="http://schemas.microsoft.com/office/drawing/2014/main" id="{A185B999-E77F-40D8-ABBC-AF5DDDC629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16039" y="1781828"/>
            <a:ext cx="3705616" cy="3705616"/>
          </a:xfrm>
          <a:prstGeom prst="rect">
            <a:avLst/>
          </a:prstGeom>
        </p:spPr>
      </p:pic>
    </p:spTree>
    <p:extLst>
      <p:ext uri="{BB962C8B-B14F-4D97-AF65-F5344CB8AC3E}">
        <p14:creationId xmlns:p14="http://schemas.microsoft.com/office/powerpoint/2010/main" val="3270778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65D6D-8106-4343-AD77-8CEF537B5C09}"/>
              </a:ext>
            </a:extLst>
          </p:cNvPr>
          <p:cNvSpPr>
            <a:spLocks noGrp="1"/>
          </p:cNvSpPr>
          <p:nvPr>
            <p:ph type="title"/>
          </p:nvPr>
        </p:nvSpPr>
        <p:spPr/>
        <p:txBody>
          <a:bodyPr/>
          <a:lstStyle/>
          <a:p>
            <a:r>
              <a:rPr lang="en-US" b="1" dirty="0"/>
              <a:t>Case Notes Checklist</a:t>
            </a:r>
          </a:p>
        </p:txBody>
      </p:sp>
      <p:sp>
        <p:nvSpPr>
          <p:cNvPr id="5" name="Text Placeholder 4">
            <a:extLst>
              <a:ext uri="{FF2B5EF4-FFF2-40B4-BE49-F238E27FC236}">
                <a16:creationId xmlns:a16="http://schemas.microsoft.com/office/drawing/2014/main" id="{B4EF37FE-3F9B-EE5C-43EB-5020626C900B}"/>
              </a:ext>
            </a:extLst>
          </p:cNvPr>
          <p:cNvSpPr>
            <a:spLocks noGrp="1"/>
          </p:cNvSpPr>
          <p:nvPr>
            <p:ph type="body" sz="quarter" idx="15"/>
          </p:nvPr>
        </p:nvSpPr>
        <p:spPr>
          <a:xfrm>
            <a:off x="457925" y="1628078"/>
            <a:ext cx="10728325" cy="4326673"/>
          </a:xfrm>
        </p:spPr>
        <p:txBody>
          <a:bodyPr>
            <a:normAutofit/>
          </a:bodyPr>
          <a:lstStyle/>
          <a:p>
            <a:pPr marL="0" indent="0">
              <a:lnSpc>
                <a:spcPct val="150000"/>
              </a:lnSpc>
              <a:buNone/>
            </a:pPr>
            <a:r>
              <a:rPr lang="en-US" sz="3600" dirty="0"/>
              <a:t>In general, did I…</a:t>
            </a:r>
          </a:p>
          <a:p>
            <a:pPr lvl="1">
              <a:buFont typeface="Wingdings" panose="05000000000000000000" pitchFamily="2" charset="2"/>
              <a:buChar char="ü"/>
            </a:pPr>
            <a:r>
              <a:rPr lang="en-US" dirty="0"/>
              <a:t>Record all events in chronological order by date and approximate time?</a:t>
            </a:r>
          </a:p>
          <a:p>
            <a:pPr lvl="1">
              <a:buFont typeface="Wingdings" panose="05000000000000000000" pitchFamily="2" charset="2"/>
              <a:buChar char="ü"/>
            </a:pPr>
            <a:r>
              <a:rPr lang="en-US" dirty="0"/>
              <a:t>Use quotes, when possible?</a:t>
            </a:r>
          </a:p>
          <a:p>
            <a:pPr lvl="1">
              <a:buFont typeface="Wingdings" panose="05000000000000000000" pitchFamily="2" charset="2"/>
              <a:buChar char="ü"/>
            </a:pPr>
            <a:r>
              <a:rPr lang="en-US" dirty="0"/>
              <a:t>Limit the use of abbreviations?</a:t>
            </a:r>
          </a:p>
          <a:p>
            <a:pPr lvl="1">
              <a:buFont typeface="Wingdings" panose="05000000000000000000" pitchFamily="2" charset="2"/>
              <a:buChar char="ü"/>
            </a:pPr>
            <a:r>
              <a:rPr lang="en-US" dirty="0"/>
              <a:t>Use names and titles of individuals and not “he,” “she,” “they”?</a:t>
            </a:r>
          </a:p>
          <a:p>
            <a:pPr lvl="1">
              <a:buFont typeface="Wingdings" panose="05000000000000000000" pitchFamily="2" charset="2"/>
              <a:buChar char="ü"/>
            </a:pPr>
            <a:r>
              <a:rPr lang="en-US" dirty="0"/>
              <a:t>Use objective language?</a:t>
            </a:r>
          </a:p>
          <a:p>
            <a:pPr lvl="1">
              <a:buFont typeface="Wingdings" panose="05000000000000000000" pitchFamily="2" charset="2"/>
              <a:buChar char="ü"/>
            </a:pPr>
            <a:r>
              <a:rPr lang="en-US" dirty="0"/>
              <a:t>Attach all required documents?</a:t>
            </a:r>
          </a:p>
        </p:txBody>
      </p:sp>
      <p:pic>
        <p:nvPicPr>
          <p:cNvPr id="4" name="Graphic 3" descr="Clipboard Checked with solid fill">
            <a:extLst>
              <a:ext uri="{FF2B5EF4-FFF2-40B4-BE49-F238E27FC236}">
                <a16:creationId xmlns:a16="http://schemas.microsoft.com/office/drawing/2014/main" id="{794B5C0B-FF51-4AB2-9132-A8BB0299E5E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33978" y="533400"/>
            <a:ext cx="1863246" cy="1863246"/>
          </a:xfrm>
          <a:prstGeom prst="rect">
            <a:avLst/>
          </a:prstGeom>
        </p:spPr>
      </p:pic>
    </p:spTree>
    <p:extLst>
      <p:ext uri="{BB962C8B-B14F-4D97-AF65-F5344CB8AC3E}">
        <p14:creationId xmlns:p14="http://schemas.microsoft.com/office/powerpoint/2010/main" val="2465608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7813-7AF1-C220-0813-627890DCD710}"/>
              </a:ext>
            </a:extLst>
          </p:cNvPr>
          <p:cNvSpPr>
            <a:spLocks noGrp="1"/>
          </p:cNvSpPr>
          <p:nvPr>
            <p:ph type="body" sz="quarter" idx="15"/>
          </p:nvPr>
        </p:nvSpPr>
        <p:spPr>
          <a:xfrm>
            <a:off x="703253" y="1092820"/>
            <a:ext cx="8392731" cy="4482790"/>
          </a:xfrm>
        </p:spPr>
        <p:txBody>
          <a:bodyPr>
            <a:normAutofit fontScale="92500"/>
          </a:bodyPr>
          <a:lstStyle/>
          <a:p>
            <a:r>
              <a:rPr lang="en-US" sz="3600" dirty="0"/>
              <a:t>Documenting </a:t>
            </a:r>
            <a:r>
              <a:rPr lang="en-US" sz="3600" b="1" dirty="0"/>
              <a:t>intake</a:t>
            </a:r>
            <a:r>
              <a:rPr lang="en-US" sz="3600" dirty="0"/>
              <a:t> information, did I include…</a:t>
            </a:r>
          </a:p>
          <a:p>
            <a:pPr lvl="1">
              <a:buFont typeface="Wingdings" panose="05000000000000000000" pitchFamily="2" charset="2"/>
              <a:buChar char="ü"/>
            </a:pPr>
            <a:r>
              <a:rPr lang="en-US" sz="2800" dirty="0"/>
              <a:t>The description of the problem?</a:t>
            </a:r>
          </a:p>
          <a:p>
            <a:pPr lvl="1">
              <a:buFont typeface="Wingdings" panose="05000000000000000000" pitchFamily="2" charset="2"/>
              <a:buChar char="ü"/>
            </a:pPr>
            <a:r>
              <a:rPr lang="en-US" sz="2800" dirty="0"/>
              <a:t>Steps taken to resolve the problem?</a:t>
            </a:r>
          </a:p>
          <a:p>
            <a:pPr lvl="1">
              <a:buFont typeface="Wingdings" panose="05000000000000000000" pitchFamily="2" charset="2"/>
              <a:buChar char="ü"/>
            </a:pPr>
            <a:r>
              <a:rPr lang="en-US" sz="2800" dirty="0"/>
              <a:t>The complainant’s opinion of the resident’s ability to communicate informed consent?</a:t>
            </a:r>
          </a:p>
          <a:p>
            <a:pPr lvl="1">
              <a:buFont typeface="Wingdings" panose="05000000000000000000" pitchFamily="2" charset="2"/>
              <a:buChar char="ü"/>
            </a:pPr>
            <a:r>
              <a:rPr lang="en-US" sz="2800" dirty="0"/>
              <a:t> Permission to reveal the complainant’s identity?</a:t>
            </a:r>
          </a:p>
          <a:p>
            <a:endParaRPr lang="en-US" dirty="0"/>
          </a:p>
        </p:txBody>
      </p:sp>
      <p:pic>
        <p:nvPicPr>
          <p:cNvPr id="5" name="Graphic 4" descr="Clipboard Checked with solid fill">
            <a:extLst>
              <a:ext uri="{FF2B5EF4-FFF2-40B4-BE49-F238E27FC236}">
                <a16:creationId xmlns:a16="http://schemas.microsoft.com/office/drawing/2014/main" id="{17AFB34D-9B7F-4767-9837-48F720CEFB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95984" y="1882036"/>
            <a:ext cx="1863246" cy="1863246"/>
          </a:xfrm>
          <a:prstGeom prst="rect">
            <a:avLst/>
          </a:prstGeom>
        </p:spPr>
      </p:pic>
    </p:spTree>
    <p:extLst>
      <p:ext uri="{BB962C8B-B14F-4D97-AF65-F5344CB8AC3E}">
        <p14:creationId xmlns:p14="http://schemas.microsoft.com/office/powerpoint/2010/main" val="2859721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E3B28B4-88FE-696F-7E51-2B52BB5EC53D}"/>
              </a:ext>
            </a:extLst>
          </p:cNvPr>
          <p:cNvSpPr>
            <a:spLocks noGrp="1"/>
          </p:cNvSpPr>
          <p:nvPr>
            <p:ph type="body" sz="quarter" idx="15"/>
          </p:nvPr>
        </p:nvSpPr>
        <p:spPr>
          <a:xfrm>
            <a:off x="457926" y="1628078"/>
            <a:ext cx="8329236" cy="3307459"/>
          </a:xfrm>
        </p:spPr>
        <p:txBody>
          <a:bodyPr>
            <a:normAutofit fontScale="77500" lnSpcReduction="20000"/>
          </a:bodyPr>
          <a:lstStyle/>
          <a:p>
            <a:r>
              <a:rPr lang="en-US" sz="3600" dirty="0"/>
              <a:t>Documenting the remainder of the investigation, did I include…</a:t>
            </a:r>
          </a:p>
          <a:p>
            <a:pPr lvl="1">
              <a:buFont typeface="Wingdings" panose="05000000000000000000" pitchFamily="2" charset="2"/>
              <a:buChar char="ü"/>
            </a:pPr>
            <a:r>
              <a:rPr lang="en-US" sz="2800" dirty="0"/>
              <a:t>The resident’s perception of the problem(s)?</a:t>
            </a:r>
          </a:p>
          <a:p>
            <a:pPr lvl="1">
              <a:buFont typeface="Wingdings" panose="05000000000000000000" pitchFamily="2" charset="2"/>
              <a:buChar char="ü"/>
            </a:pPr>
            <a:r>
              <a:rPr lang="en-US" sz="2800" dirty="0"/>
              <a:t>The resident’s desired outcome?</a:t>
            </a:r>
          </a:p>
          <a:p>
            <a:pPr lvl="1">
              <a:buFont typeface="Wingdings" panose="05000000000000000000" pitchFamily="2" charset="2"/>
              <a:buChar char="ü"/>
            </a:pPr>
            <a:r>
              <a:rPr lang="en-US" sz="2800" dirty="0"/>
              <a:t>The initial plan of action, including all involved parties?</a:t>
            </a:r>
          </a:p>
          <a:p>
            <a:pPr lvl="1">
              <a:buFont typeface="Wingdings" panose="05000000000000000000" pitchFamily="2" charset="2"/>
              <a:buChar char="ü"/>
            </a:pPr>
            <a:r>
              <a:rPr lang="en-US" sz="2800" dirty="0"/>
              <a:t>Each step taken in the investigation process?</a:t>
            </a:r>
          </a:p>
        </p:txBody>
      </p:sp>
      <p:pic>
        <p:nvPicPr>
          <p:cNvPr id="4" name="Graphic 3" descr="Clipboard Checked with solid fill">
            <a:extLst>
              <a:ext uri="{FF2B5EF4-FFF2-40B4-BE49-F238E27FC236}">
                <a16:creationId xmlns:a16="http://schemas.microsoft.com/office/drawing/2014/main" id="{BB0274E8-7F53-45DA-91DA-AAC2A2FFC5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95984" y="1882036"/>
            <a:ext cx="1863246" cy="1863246"/>
          </a:xfrm>
          <a:prstGeom prst="rect">
            <a:avLst/>
          </a:prstGeom>
        </p:spPr>
      </p:pic>
    </p:spTree>
    <p:extLst>
      <p:ext uri="{BB962C8B-B14F-4D97-AF65-F5344CB8AC3E}">
        <p14:creationId xmlns:p14="http://schemas.microsoft.com/office/powerpoint/2010/main" val="3442539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3642CD-9ADE-8F47-6CFE-F1EF48087FE8}"/>
              </a:ext>
            </a:extLst>
          </p:cNvPr>
          <p:cNvSpPr>
            <a:spLocks noGrp="1"/>
          </p:cNvSpPr>
          <p:nvPr>
            <p:ph type="body" sz="quarter" idx="15"/>
          </p:nvPr>
        </p:nvSpPr>
        <p:spPr>
          <a:xfrm>
            <a:off x="457925" y="1338146"/>
            <a:ext cx="9087519" cy="3597391"/>
          </a:xfrm>
        </p:spPr>
        <p:txBody>
          <a:bodyPr>
            <a:normAutofit/>
          </a:bodyPr>
          <a:lstStyle/>
          <a:p>
            <a:pPr>
              <a:buFont typeface="Wingdings" panose="05000000000000000000" pitchFamily="2" charset="2"/>
              <a:buChar char="ü"/>
            </a:pPr>
            <a:r>
              <a:rPr lang="en-US" sz="2400" dirty="0"/>
              <a:t>All actions taken to resolve the complaint(s)?</a:t>
            </a:r>
          </a:p>
          <a:p>
            <a:pPr>
              <a:buFont typeface="Wingdings" panose="05000000000000000000" pitchFamily="2" charset="2"/>
              <a:buChar char="ü"/>
            </a:pPr>
            <a:r>
              <a:rPr lang="en-US" sz="2400" dirty="0"/>
              <a:t>A statement about the resident’s satisfaction with the resolution?</a:t>
            </a:r>
          </a:p>
          <a:p>
            <a:pPr>
              <a:buFont typeface="Wingdings" panose="05000000000000000000" pitchFamily="2" charset="2"/>
              <a:buChar char="ü"/>
            </a:pPr>
            <a:r>
              <a:rPr lang="en-US" sz="2400" dirty="0"/>
              <a:t>Follow-up communication with the resident or other relevant parties?</a:t>
            </a:r>
          </a:p>
        </p:txBody>
      </p:sp>
      <p:pic>
        <p:nvPicPr>
          <p:cNvPr id="4" name="Graphic 3" descr="Clipboard Checked with solid fill">
            <a:extLst>
              <a:ext uri="{FF2B5EF4-FFF2-40B4-BE49-F238E27FC236}">
                <a16:creationId xmlns:a16="http://schemas.microsoft.com/office/drawing/2014/main" id="{F6840195-8D78-4A57-A983-1831CE6651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6319" y="1023301"/>
            <a:ext cx="1863246" cy="1863246"/>
          </a:xfrm>
          <a:prstGeom prst="rect">
            <a:avLst/>
          </a:prstGeom>
        </p:spPr>
      </p:pic>
    </p:spTree>
    <p:extLst>
      <p:ext uri="{BB962C8B-B14F-4D97-AF65-F5344CB8AC3E}">
        <p14:creationId xmlns:p14="http://schemas.microsoft.com/office/powerpoint/2010/main" val="1165114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54254-F6ED-4304-A91C-76223EFAA5D5}"/>
              </a:ext>
            </a:extLst>
          </p:cNvPr>
          <p:cNvSpPr>
            <a:spLocks noGrp="1"/>
          </p:cNvSpPr>
          <p:nvPr>
            <p:ph type="title"/>
          </p:nvPr>
        </p:nvSpPr>
        <p:spPr/>
        <p:txBody>
          <a:bodyPr/>
          <a:lstStyle/>
          <a:p>
            <a:r>
              <a:rPr lang="en-US" dirty="0"/>
              <a:t>Jo Phillips case notes</a:t>
            </a:r>
          </a:p>
        </p:txBody>
      </p:sp>
      <p:sp>
        <p:nvSpPr>
          <p:cNvPr id="4" name="Text Placeholder 3">
            <a:extLst>
              <a:ext uri="{FF2B5EF4-FFF2-40B4-BE49-F238E27FC236}">
                <a16:creationId xmlns:a16="http://schemas.microsoft.com/office/drawing/2014/main" id="{45EE55CC-B00A-4216-82CB-12B81961B246}"/>
              </a:ext>
            </a:extLst>
          </p:cNvPr>
          <p:cNvSpPr>
            <a:spLocks noGrp="1"/>
          </p:cNvSpPr>
          <p:nvPr>
            <p:ph type="body" sz="quarter" idx="14"/>
          </p:nvPr>
        </p:nvSpPr>
        <p:spPr/>
        <p:txBody>
          <a:bodyPr>
            <a:normAutofit fontScale="92500" lnSpcReduction="10000"/>
          </a:bodyPr>
          <a:lstStyle/>
          <a:p>
            <a:endParaRPr lang="en-US" sz="2000" dirty="0"/>
          </a:p>
        </p:txBody>
      </p:sp>
      <p:sp>
        <p:nvSpPr>
          <p:cNvPr id="3" name="Text Placeholder 2">
            <a:extLst>
              <a:ext uri="{FF2B5EF4-FFF2-40B4-BE49-F238E27FC236}">
                <a16:creationId xmlns:a16="http://schemas.microsoft.com/office/drawing/2014/main" id="{563B2097-E31F-B256-B1BC-8ACD94C73632}"/>
              </a:ext>
            </a:extLst>
          </p:cNvPr>
          <p:cNvSpPr>
            <a:spLocks noGrp="1"/>
          </p:cNvSpPr>
          <p:nvPr>
            <p:ph type="body" sz="quarter" idx="15"/>
          </p:nvPr>
        </p:nvSpPr>
        <p:spPr>
          <a:xfrm>
            <a:off x="457926" y="1922462"/>
            <a:ext cx="5095382" cy="3013075"/>
          </a:xfrm>
        </p:spPr>
        <p:txBody>
          <a:bodyPr>
            <a:normAutofit/>
          </a:bodyPr>
          <a:lstStyle/>
          <a:p>
            <a:r>
              <a:rPr lang="en-US" sz="2400" dirty="0"/>
              <a:t>Use the documentation check list to write case notes for both visits with Jo Phillips. </a:t>
            </a:r>
          </a:p>
        </p:txBody>
      </p:sp>
      <p:pic>
        <p:nvPicPr>
          <p:cNvPr id="6" name="Picture Placeholder 5" descr="Clipboard with solid fill">
            <a:extLst>
              <a:ext uri="{FF2B5EF4-FFF2-40B4-BE49-F238E27FC236}">
                <a16:creationId xmlns:a16="http://schemas.microsoft.com/office/drawing/2014/main" id="{39D22E23-1CF9-4574-9400-6DDF0B713C4D}"/>
              </a:ext>
            </a:extLst>
          </p:cNvPr>
          <p:cNvPicPr>
            <a:picLocks noGrp="1" noChangeAspect="1"/>
          </p:cNvPicPr>
          <p:nvPr>
            <p:ph type="pic" idx="4294967295"/>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0520" b="10520"/>
          <a:stretch>
            <a:fillRect/>
          </a:stretch>
        </p:blipFill>
        <p:spPr>
          <a:xfrm>
            <a:off x="6019800" y="987425"/>
            <a:ext cx="6172200" cy="4873625"/>
          </a:xfrm>
        </p:spPr>
      </p:pic>
    </p:spTree>
    <p:extLst>
      <p:ext uri="{BB962C8B-B14F-4D97-AF65-F5344CB8AC3E}">
        <p14:creationId xmlns:p14="http://schemas.microsoft.com/office/powerpoint/2010/main" val="272778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5" name="Content Placeholder 4"/>
          <p:cNvSpPr>
            <a:spLocks noGrp="1"/>
          </p:cNvSpPr>
          <p:nvPr>
            <p:ph type="body" sz="quarter" idx="14"/>
          </p:nvPr>
        </p:nvSpPr>
        <p:spPr/>
        <p:txBody>
          <a:bodyPr>
            <a:normAutofit fontScale="70000" lnSpcReduction="20000"/>
          </a:bodyPr>
          <a:lstStyle/>
          <a:p>
            <a:pPr marL="0" indent="0">
              <a:buNone/>
            </a:pPr>
            <a:endParaRPr lang="en-US" sz="2800" dirty="0"/>
          </a:p>
        </p:txBody>
      </p:sp>
      <p:sp>
        <p:nvSpPr>
          <p:cNvPr id="3" name="Text Placeholder 2">
            <a:extLst>
              <a:ext uri="{FF2B5EF4-FFF2-40B4-BE49-F238E27FC236}">
                <a16:creationId xmlns:a16="http://schemas.microsoft.com/office/drawing/2014/main" id="{0C3B86D7-7D4E-7B54-43CA-E9C66AFFEFF5}"/>
              </a:ext>
            </a:extLst>
          </p:cNvPr>
          <p:cNvSpPr>
            <a:spLocks noGrp="1"/>
          </p:cNvSpPr>
          <p:nvPr>
            <p:ph type="body" sz="quarter" idx="15"/>
          </p:nvPr>
        </p:nvSpPr>
        <p:spPr>
          <a:xfrm>
            <a:off x="457925" y="1922462"/>
            <a:ext cx="10728325" cy="3965382"/>
          </a:xfrm>
        </p:spPr>
        <p:txBody>
          <a:bodyPr>
            <a:normAutofit/>
          </a:bodyPr>
          <a:lstStyle/>
          <a:p>
            <a:pPr marL="0" indent="0">
              <a:buNone/>
            </a:pPr>
            <a:r>
              <a:rPr lang="en-US" sz="1800" dirty="0"/>
              <a:t>Section 1:	Welcome and Introduction (15 minutes)</a:t>
            </a:r>
          </a:p>
          <a:p>
            <a:pPr marL="0" indent="0">
              <a:buNone/>
            </a:pPr>
            <a:r>
              <a:rPr lang="en-US" sz="1800" dirty="0"/>
              <a:t>Section 2:	Long-Term Care Ombudsman Program Reporting Requirements (60 minutes)</a:t>
            </a:r>
          </a:p>
          <a:p>
            <a:pPr marL="0" indent="0">
              <a:buNone/>
            </a:pPr>
            <a:r>
              <a:rPr kumimoji="0" lang="en-US" sz="1800" b="0" i="0" u="none" strike="noStrike" kern="1200" cap="none" spc="0" normalizeH="0" baseline="0" noProof="0" dirty="0">
                <a:ln>
                  <a:noFill/>
                </a:ln>
                <a:solidFill>
                  <a:schemeClr val="accent2">
                    <a:lumMod val="75000"/>
                  </a:schemeClr>
                </a:solidFill>
                <a:effectLst/>
                <a:uLnTx/>
                <a:uFillTx/>
                <a:latin typeface="Arial"/>
                <a:ea typeface="ＭＳ Ｐゴシック" pitchFamily="127" charset="-128"/>
              </a:rPr>
              <a:t>----BREAK-----</a:t>
            </a:r>
            <a:r>
              <a:rPr lang="en-US" sz="1800" dirty="0">
                <a:solidFill>
                  <a:schemeClr val="accent2">
                    <a:lumMod val="75000"/>
                  </a:schemeClr>
                </a:solidFill>
                <a:latin typeface="Arial"/>
              </a:rPr>
              <a:t> (15 minutes)</a:t>
            </a:r>
            <a:endParaRPr kumimoji="0" lang="en-US" sz="1800" b="0" i="0" u="none" strike="noStrike" kern="1200" cap="none" spc="0" normalizeH="0" baseline="0" noProof="0" dirty="0">
              <a:ln>
                <a:noFill/>
              </a:ln>
              <a:solidFill>
                <a:schemeClr val="accent2">
                  <a:lumMod val="75000"/>
                </a:schemeClr>
              </a:solidFill>
              <a:effectLst/>
              <a:uLnTx/>
              <a:uFillTx/>
              <a:latin typeface="Arial"/>
              <a:ea typeface="ＭＳ Ｐゴシック" pitchFamily="127" charset="-128"/>
            </a:endParaRPr>
          </a:p>
          <a:p>
            <a:pPr marL="0" indent="0">
              <a:buNone/>
            </a:pPr>
            <a:r>
              <a:rPr lang="en-US" sz="1800" dirty="0"/>
              <a:t>Section 3:	Accurate Documentation (60 minutes)</a:t>
            </a:r>
          </a:p>
          <a:p>
            <a:pPr marL="0" indent="0">
              <a:buNone/>
            </a:pPr>
            <a:r>
              <a:rPr lang="en-US" sz="1800" dirty="0"/>
              <a:t>Section 4:	Conclusion (20 minutes)</a:t>
            </a:r>
          </a:p>
          <a:p>
            <a:endParaRPr lang="en-US" dirty="0"/>
          </a:p>
        </p:txBody>
      </p:sp>
    </p:spTree>
    <p:extLst>
      <p:ext uri="{BB962C8B-B14F-4D97-AF65-F5344CB8AC3E}">
        <p14:creationId xmlns:p14="http://schemas.microsoft.com/office/powerpoint/2010/main" val="12937679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B3E50-F5EC-4BA7-A26A-D0613EA9BEC5}"/>
              </a:ext>
            </a:extLst>
          </p:cNvPr>
          <p:cNvSpPr>
            <a:spLocks noGrp="1"/>
          </p:cNvSpPr>
          <p:nvPr>
            <p:ph type="title"/>
          </p:nvPr>
        </p:nvSpPr>
        <p:spPr/>
        <p:txBody>
          <a:bodyPr/>
          <a:lstStyle/>
          <a:p>
            <a:r>
              <a:rPr lang="en-US" b="1" dirty="0"/>
              <a:t>Common Mistakes</a:t>
            </a:r>
          </a:p>
        </p:txBody>
      </p:sp>
      <p:graphicFrame>
        <p:nvGraphicFramePr>
          <p:cNvPr id="4" name="Content Placeholder 3">
            <a:extLst>
              <a:ext uri="{FF2B5EF4-FFF2-40B4-BE49-F238E27FC236}">
                <a16:creationId xmlns:a16="http://schemas.microsoft.com/office/drawing/2014/main" id="{6A8B6580-D9E1-49E0-AD0F-6867C6FEE934}"/>
              </a:ext>
            </a:extLst>
          </p:cNvPr>
          <p:cNvGraphicFramePr>
            <a:graphicFrameLocks noGrp="1"/>
          </p:cNvGraphicFramePr>
          <p:nvPr>
            <p:ph idx="4294967295"/>
            <p:extLst>
              <p:ext uri="{D42A27DB-BD31-4B8C-83A1-F6EECF244321}">
                <p14:modId xmlns:p14="http://schemas.microsoft.com/office/powerpoint/2010/main" val="2816884971"/>
              </p:ext>
            </p:extLst>
          </p:nvPr>
        </p:nvGraphicFramePr>
        <p:xfrm>
          <a:off x="803754" y="189424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Dizzy face outline with solid fill">
            <a:extLst>
              <a:ext uri="{FF2B5EF4-FFF2-40B4-BE49-F238E27FC236}">
                <a16:creationId xmlns:a16="http://schemas.microsoft.com/office/drawing/2014/main" id="{88C471D2-68E0-44A4-B5B2-FA9235E3FF1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3754" y="2145083"/>
            <a:ext cx="914400" cy="914400"/>
          </a:xfrm>
          <a:prstGeom prst="rect">
            <a:avLst/>
          </a:prstGeom>
        </p:spPr>
      </p:pic>
      <p:pic>
        <p:nvPicPr>
          <p:cNvPr id="8" name="Graphic 7" descr="Woozy face outline with solid fill">
            <a:extLst>
              <a:ext uri="{FF2B5EF4-FFF2-40B4-BE49-F238E27FC236}">
                <a16:creationId xmlns:a16="http://schemas.microsoft.com/office/drawing/2014/main" id="{3FE18AE1-15D7-4D50-B195-42A75B12945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03754" y="5063646"/>
            <a:ext cx="914400" cy="914400"/>
          </a:xfrm>
          <a:prstGeom prst="rect">
            <a:avLst/>
          </a:prstGeom>
        </p:spPr>
      </p:pic>
      <p:pic>
        <p:nvPicPr>
          <p:cNvPr id="12" name="Graphic 11" descr="Confused face outline with solid fill">
            <a:extLst>
              <a:ext uri="{FF2B5EF4-FFF2-40B4-BE49-F238E27FC236}">
                <a16:creationId xmlns:a16="http://schemas.microsoft.com/office/drawing/2014/main" id="{C7812DE1-88F4-4268-8BA8-6C9396A857CE}"/>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54483" y="3612714"/>
            <a:ext cx="914400" cy="914400"/>
          </a:xfrm>
          <a:prstGeom prst="rect">
            <a:avLst/>
          </a:prstGeom>
        </p:spPr>
      </p:pic>
    </p:spTree>
    <p:extLst>
      <p:ext uri="{BB962C8B-B14F-4D97-AF65-F5344CB8AC3E}">
        <p14:creationId xmlns:p14="http://schemas.microsoft.com/office/powerpoint/2010/main" val="24345908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12778-4070-4A28-9E6C-C674D4C4C2D2}"/>
              </a:ext>
            </a:extLst>
          </p:cNvPr>
          <p:cNvSpPr>
            <a:spLocks noGrp="1"/>
          </p:cNvSpPr>
          <p:nvPr>
            <p:ph type="title"/>
          </p:nvPr>
        </p:nvSpPr>
        <p:spPr/>
        <p:txBody>
          <a:bodyPr/>
          <a:lstStyle/>
          <a:p>
            <a:r>
              <a:rPr lang="en-US" b="1" dirty="0"/>
              <a:t>NORS Documentation Training</a:t>
            </a:r>
          </a:p>
        </p:txBody>
      </p:sp>
      <p:sp>
        <p:nvSpPr>
          <p:cNvPr id="3" name="Content Placeholder 2">
            <a:extLst>
              <a:ext uri="{FF2B5EF4-FFF2-40B4-BE49-F238E27FC236}">
                <a16:creationId xmlns:a16="http://schemas.microsoft.com/office/drawing/2014/main" id="{73745E32-6132-492F-AABF-785CD80CEEB1}"/>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C550A549-4DE2-5D80-B9B5-AB0D5FC07E3A}"/>
              </a:ext>
            </a:extLst>
          </p:cNvPr>
          <p:cNvSpPr>
            <a:spLocks noGrp="1"/>
          </p:cNvSpPr>
          <p:nvPr>
            <p:ph type="body" sz="quarter" idx="15"/>
          </p:nvPr>
        </p:nvSpPr>
        <p:spPr>
          <a:xfrm>
            <a:off x="457925" y="1922462"/>
            <a:ext cx="10728325" cy="3665934"/>
          </a:xfrm>
        </p:spPr>
        <p:txBody>
          <a:bodyPr>
            <a:normAutofit fontScale="77500" lnSpcReduction="20000"/>
          </a:bodyPr>
          <a:lstStyle/>
          <a:p>
            <a:r>
              <a:rPr lang="en-US" sz="3600" dirty="0"/>
              <a:t>NORS four-part training reviews basic principles, definitions, codes, and activities. </a:t>
            </a:r>
          </a:p>
          <a:p>
            <a:endParaRPr lang="en-US" dirty="0"/>
          </a:p>
          <a:p>
            <a:pPr lvl="1"/>
            <a:r>
              <a:rPr lang="en-US" sz="2600" b="1" dirty="0"/>
              <a:t>Part I</a:t>
            </a:r>
            <a:r>
              <a:rPr lang="en-US" sz="2600" dirty="0"/>
              <a:t> - Case, Complaint, Complainant, and Information and Assistance Basic Principles </a:t>
            </a:r>
          </a:p>
          <a:p>
            <a:pPr lvl="1"/>
            <a:r>
              <a:rPr lang="en-US" sz="2600" b="1" dirty="0"/>
              <a:t>Part II </a:t>
            </a:r>
            <a:r>
              <a:rPr lang="en-US" sz="2600" dirty="0"/>
              <a:t>- Complaint Coding Basic Principles </a:t>
            </a:r>
          </a:p>
          <a:p>
            <a:pPr lvl="1"/>
            <a:r>
              <a:rPr lang="en-US" sz="2600" b="1" dirty="0"/>
              <a:t>Part III </a:t>
            </a:r>
            <a:r>
              <a:rPr lang="en-US" sz="2600" dirty="0"/>
              <a:t>- Verification, Disposition, Referral, and Closing Cases Basic Principles </a:t>
            </a:r>
          </a:p>
          <a:p>
            <a:pPr lvl="1"/>
            <a:r>
              <a:rPr lang="en-US" sz="2600" b="1" dirty="0"/>
              <a:t>Part IV </a:t>
            </a:r>
            <a:r>
              <a:rPr lang="en-US" sz="2600" dirty="0"/>
              <a:t>- Ombudsman Program Activities Basic Principles </a:t>
            </a:r>
          </a:p>
        </p:txBody>
      </p:sp>
    </p:spTree>
    <p:extLst>
      <p:ext uri="{BB962C8B-B14F-4D97-AF65-F5344CB8AC3E}">
        <p14:creationId xmlns:p14="http://schemas.microsoft.com/office/powerpoint/2010/main" val="27555101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5A5E1-B600-47A8-A379-56E407EB526E}"/>
              </a:ext>
            </a:extLst>
          </p:cNvPr>
          <p:cNvSpPr>
            <a:spLocks noGrp="1"/>
          </p:cNvSpPr>
          <p:nvPr>
            <p:ph type="title"/>
          </p:nvPr>
        </p:nvSpPr>
        <p:spPr/>
        <p:txBody>
          <a:bodyPr/>
          <a:lstStyle/>
          <a:p>
            <a:r>
              <a:rPr lang="en-US" b="1" dirty="0">
                <a:sym typeface="Symbol" panose="05050102010706020507" pitchFamily="18" charset="2"/>
              </a:rPr>
              <a:t> </a:t>
            </a:r>
            <a:r>
              <a:rPr lang="en-US" b="1" dirty="0"/>
              <a:t>Next Steps</a:t>
            </a:r>
          </a:p>
        </p:txBody>
      </p:sp>
      <p:sp>
        <p:nvSpPr>
          <p:cNvPr id="3" name="Content Placeholder 2">
            <a:extLst>
              <a:ext uri="{FF2B5EF4-FFF2-40B4-BE49-F238E27FC236}">
                <a16:creationId xmlns:a16="http://schemas.microsoft.com/office/drawing/2014/main" id="{AE6486FD-3E22-46B4-ACB3-2363EF79E51F}"/>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7947797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DB5532-9490-43B5-888B-E8592353B848}"/>
              </a:ext>
            </a:extLst>
          </p:cNvPr>
          <p:cNvSpPr>
            <a:spLocks noGrp="1"/>
          </p:cNvSpPr>
          <p:nvPr>
            <p:ph type="title"/>
          </p:nvPr>
        </p:nvSpPr>
        <p:spPr/>
        <p:txBody>
          <a:bodyPr/>
          <a:lstStyle/>
          <a:p>
            <a:r>
              <a:rPr lang="en-US" dirty="0"/>
              <a:t>Conclusion</a:t>
            </a:r>
          </a:p>
        </p:txBody>
      </p:sp>
      <p:sp>
        <p:nvSpPr>
          <p:cNvPr id="2" name="Text Placeholder 1">
            <a:extLst>
              <a:ext uri="{FF2B5EF4-FFF2-40B4-BE49-F238E27FC236}">
                <a16:creationId xmlns:a16="http://schemas.microsoft.com/office/drawing/2014/main" id="{345B7A79-4A8E-6B38-EB4F-ABC24CBE73C0}"/>
              </a:ext>
            </a:extLst>
          </p:cNvPr>
          <p:cNvSpPr>
            <a:spLocks noGrp="1"/>
          </p:cNvSpPr>
          <p:nvPr>
            <p:ph type="body" sz="quarter" idx="14"/>
          </p:nvPr>
        </p:nvSpPr>
        <p:spPr/>
        <p:txBody>
          <a:bodyPr/>
          <a:lstStyle/>
          <a:p>
            <a:r>
              <a:rPr lang="en-US" dirty="0">
                <a:solidFill>
                  <a:srgbClr val="191998"/>
                </a:solidFill>
              </a:rPr>
              <a:t>Section 4</a:t>
            </a:r>
          </a:p>
          <a:p>
            <a:endParaRPr lang="en-US" dirty="0">
              <a:solidFill>
                <a:srgbClr val="191998"/>
              </a:solidFill>
            </a:endParaRPr>
          </a:p>
        </p:txBody>
      </p:sp>
      <p:sp>
        <p:nvSpPr>
          <p:cNvPr id="5" name="Text Placeholder 4">
            <a:extLst>
              <a:ext uri="{FF2B5EF4-FFF2-40B4-BE49-F238E27FC236}">
                <a16:creationId xmlns:a16="http://schemas.microsoft.com/office/drawing/2014/main" id="{FF924C94-B9F7-4BA4-91D0-6A23E3BCC03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45435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37D2BE-8949-40CE-B0FC-1F4CA049634B}"/>
              </a:ext>
            </a:extLst>
          </p:cNvPr>
          <p:cNvSpPr>
            <a:spLocks noGrp="1"/>
          </p:cNvSpPr>
          <p:nvPr>
            <p:ph type="title"/>
          </p:nvPr>
        </p:nvSpPr>
        <p:spPr/>
        <p:txBody>
          <a:bodyPr/>
          <a:lstStyle/>
          <a:p>
            <a:r>
              <a:rPr lang="en-US" b="1" dirty="0"/>
              <a:t>Module 10 Questions</a:t>
            </a:r>
          </a:p>
        </p:txBody>
      </p:sp>
      <p:sp>
        <p:nvSpPr>
          <p:cNvPr id="2" name="Text Placeholder 1">
            <a:extLst>
              <a:ext uri="{FF2B5EF4-FFF2-40B4-BE49-F238E27FC236}">
                <a16:creationId xmlns:a16="http://schemas.microsoft.com/office/drawing/2014/main" id="{3544598E-877F-B349-487F-ACCB372433FD}"/>
              </a:ext>
            </a:extLst>
          </p:cNvPr>
          <p:cNvSpPr>
            <a:spLocks noGrp="1"/>
          </p:cNvSpPr>
          <p:nvPr>
            <p:ph type="body" sz="quarter" idx="15"/>
          </p:nvPr>
        </p:nvSpPr>
        <p:spPr>
          <a:xfrm>
            <a:off x="457925" y="1324980"/>
            <a:ext cx="10728325" cy="5141130"/>
          </a:xfrm>
        </p:spPr>
        <p:txBody>
          <a:bodyPr>
            <a:normAutofit fontScale="70000" lnSpcReduction="20000"/>
          </a:bodyPr>
          <a:lstStyle/>
          <a:p>
            <a:pPr marL="0" indent="0">
              <a:buNone/>
            </a:pPr>
            <a:r>
              <a:rPr lang="en-US" dirty="0"/>
              <a:t>1.	What questions do I still have?</a:t>
            </a:r>
          </a:p>
          <a:p>
            <a:pPr marL="0" indent="0">
              <a:buNone/>
            </a:pPr>
            <a:r>
              <a:rPr lang="en-US" dirty="0"/>
              <a:t>2.	What confuses me?</a:t>
            </a:r>
          </a:p>
          <a:p>
            <a:pPr marL="0" indent="0">
              <a:buNone/>
            </a:pPr>
            <a:r>
              <a:rPr lang="en-US" dirty="0"/>
              <a:t>3.	What am I excited about?</a:t>
            </a:r>
          </a:p>
          <a:p>
            <a:pPr marL="0" indent="0">
              <a:buNone/>
            </a:pPr>
            <a:r>
              <a:rPr lang="en-US" dirty="0"/>
              <a:t>4.	What am I going to do next?</a:t>
            </a:r>
          </a:p>
          <a:p>
            <a:pPr marL="0" indent="0">
              <a:buNone/>
            </a:pPr>
            <a:r>
              <a:rPr lang="en-US" dirty="0"/>
              <a:t>	a. Click in the hyperlinks in my manual</a:t>
            </a:r>
          </a:p>
          <a:p>
            <a:pPr marL="0" indent="0">
              <a:buNone/>
            </a:pPr>
            <a:r>
              <a:rPr lang="en-US" dirty="0"/>
              <a:t>	b. Re-watch videos</a:t>
            </a:r>
          </a:p>
          <a:p>
            <a:pPr marL="0" indent="0">
              <a:buNone/>
            </a:pPr>
            <a:r>
              <a:rPr lang="en-US" dirty="0"/>
              <a:t>	c. Research the resources</a:t>
            </a:r>
          </a:p>
          <a:p>
            <a:pPr marL="0" indent="0">
              <a:buNone/>
            </a:pPr>
            <a:r>
              <a:rPr lang="en-US" dirty="0"/>
              <a:t>	d. Read the training manual</a:t>
            </a:r>
          </a:p>
          <a:p>
            <a:pPr marL="0" indent="0">
              <a:buNone/>
            </a:pPr>
            <a:r>
              <a:rPr lang="en-US" dirty="0"/>
              <a:t>	e. Go on a facility visit with an experienced representative</a:t>
            </a:r>
          </a:p>
          <a:p>
            <a:pPr marL="0" indent="0">
              <a:buNone/>
            </a:pPr>
            <a:r>
              <a:rPr lang="en-US" dirty="0"/>
              <a:t>	f. Complete certification paperwork</a:t>
            </a:r>
          </a:p>
          <a:p>
            <a:pPr marL="0" indent="0">
              <a:buNone/>
            </a:pPr>
            <a:r>
              <a:rPr lang="en-US" dirty="0"/>
              <a:t>	g. Other____________________</a:t>
            </a:r>
          </a:p>
        </p:txBody>
      </p:sp>
    </p:spTree>
    <p:extLst>
      <p:ext uri="{BB962C8B-B14F-4D97-AF65-F5344CB8AC3E}">
        <p14:creationId xmlns:p14="http://schemas.microsoft.com/office/powerpoint/2010/main" val="19899070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17DA36EE-DC32-53DB-256C-0D21AFFB1D9A}"/>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61E63355-01E5-E7A2-3D2F-51FF14D5B7C7}"/>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562E25BA-FB06-08EC-2E29-E832A1ADE010}"/>
              </a:ext>
            </a:extLst>
          </p:cNvPr>
          <p:cNvSpPr>
            <a:spLocks noGrp="1"/>
          </p:cNvSpPr>
          <p:nvPr>
            <p:ph type="body" sz="quarter" idx="14"/>
          </p:nvPr>
        </p:nvSpPr>
        <p:spPr/>
        <p:txBody>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6622EB7E-A0A0-78CD-A663-F69293699226}"/>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r>
              <a:rPr lang="en-US" dirty="0"/>
              <a:t>INSERT PRESENTER CONTACT INFORMATION</a:t>
            </a:r>
          </a:p>
        </p:txBody>
      </p:sp>
      <p:sp>
        <p:nvSpPr>
          <p:cNvPr id="4" name="Text Placeholder 3">
            <a:extLst>
              <a:ext uri="{FF2B5EF4-FFF2-40B4-BE49-F238E27FC236}">
                <a16:creationId xmlns:a16="http://schemas.microsoft.com/office/drawing/2014/main" id="{A97F824B-A29E-2AEC-AD15-6B3673C586A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09973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10 Learning Objectives</a:t>
            </a:r>
          </a:p>
        </p:txBody>
      </p:sp>
      <p:sp>
        <p:nvSpPr>
          <p:cNvPr id="3" name="Content Placeholder 2">
            <a:extLst>
              <a:ext uri="{FF2B5EF4-FFF2-40B4-BE49-F238E27FC236}">
                <a16:creationId xmlns:a16="http://schemas.microsoft.com/office/drawing/2014/main" id="{9BBE87A1-20CB-41B2-978E-3A4F2E4358E2}"/>
              </a:ext>
            </a:extLst>
          </p:cNvPr>
          <p:cNvSpPr>
            <a:spLocks noGrp="1"/>
          </p:cNvSpPr>
          <p:nvPr>
            <p:ph type="body" sz="quarter" idx="14"/>
          </p:nvPr>
        </p:nvSpPr>
        <p:spPr/>
        <p:txBody>
          <a:bodyPr>
            <a:normAutofit lnSpcReduction="10000"/>
          </a:bodyPr>
          <a:lstStyle/>
          <a:p>
            <a:pPr>
              <a:spcBef>
                <a:spcPts val="1800"/>
              </a:spcBef>
            </a:pPr>
            <a:endParaRPr lang="en-US" dirty="0">
              <a:solidFill>
                <a:srgbClr val="002060"/>
              </a:solidFill>
            </a:endParaRPr>
          </a:p>
        </p:txBody>
      </p:sp>
      <p:sp>
        <p:nvSpPr>
          <p:cNvPr id="4" name="Text Placeholder 3">
            <a:extLst>
              <a:ext uri="{FF2B5EF4-FFF2-40B4-BE49-F238E27FC236}">
                <a16:creationId xmlns:a16="http://schemas.microsoft.com/office/drawing/2014/main" id="{828E8E1E-8098-0CF7-2387-F41D1A8BBBA2}"/>
              </a:ext>
            </a:extLst>
          </p:cNvPr>
          <p:cNvSpPr>
            <a:spLocks noGrp="1"/>
          </p:cNvSpPr>
          <p:nvPr>
            <p:ph type="body" sz="quarter" idx="15"/>
          </p:nvPr>
        </p:nvSpPr>
        <p:spPr>
          <a:xfrm>
            <a:off x="457925" y="1922462"/>
            <a:ext cx="10728325" cy="4032289"/>
          </a:xfrm>
        </p:spPr>
        <p:txBody>
          <a:bodyPr>
            <a:normAutofit/>
          </a:bodyPr>
          <a:lstStyle/>
          <a:p>
            <a:pPr>
              <a:spcBef>
                <a:spcPts val="1800"/>
              </a:spcBef>
            </a:pPr>
            <a:r>
              <a:rPr lang="en-US" dirty="0"/>
              <a:t>The core National Ombudsman Reporting System (NORS) documentation requirements</a:t>
            </a:r>
          </a:p>
          <a:p>
            <a:pPr>
              <a:spcBef>
                <a:spcPts val="1800"/>
              </a:spcBef>
            </a:pPr>
            <a:r>
              <a:rPr lang="en-US" dirty="0"/>
              <a:t>A case, a complaint, and information and assistance</a:t>
            </a:r>
          </a:p>
          <a:p>
            <a:pPr>
              <a:spcBef>
                <a:spcPts val="1800"/>
              </a:spcBef>
            </a:pPr>
            <a:r>
              <a:rPr lang="en-US" dirty="0"/>
              <a:t>The LTCOP documentation requirements</a:t>
            </a:r>
          </a:p>
          <a:p>
            <a:pPr>
              <a:spcBef>
                <a:spcPts val="1800"/>
              </a:spcBef>
            </a:pPr>
            <a:r>
              <a:rPr lang="en-US" dirty="0"/>
              <a:t>The purpose of documentation</a:t>
            </a:r>
          </a:p>
          <a:p>
            <a:pPr>
              <a:spcBef>
                <a:spcPts val="1800"/>
              </a:spcBef>
            </a:pPr>
            <a:r>
              <a:rPr lang="en-US" dirty="0"/>
              <a:t>How to document</a:t>
            </a:r>
          </a:p>
          <a:p>
            <a:pPr>
              <a:spcBef>
                <a:spcPts val="1800"/>
              </a:spcBef>
            </a:pPr>
            <a:r>
              <a:rPr lang="en-US" dirty="0"/>
              <a:t>What information must be documented</a:t>
            </a:r>
          </a:p>
          <a:p>
            <a:endParaRPr lang="en-US" dirty="0"/>
          </a:p>
        </p:txBody>
      </p:sp>
    </p:spTree>
    <p:extLst>
      <p:ext uri="{BB962C8B-B14F-4D97-AF65-F5344CB8AC3E}">
        <p14:creationId xmlns:p14="http://schemas.microsoft.com/office/powerpoint/2010/main" val="267154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fontScale="90000"/>
          </a:bodyPr>
          <a:lstStyle/>
          <a:p>
            <a:r>
              <a:rPr lang="en-US" b="1" dirty="0"/>
              <a:t>Long-Term Care Ombudsman Program Reporting Requirements</a:t>
            </a:r>
          </a:p>
        </p:txBody>
      </p:sp>
      <p:sp>
        <p:nvSpPr>
          <p:cNvPr id="4" name="Text Placeholder 3">
            <a:extLst>
              <a:ext uri="{FF2B5EF4-FFF2-40B4-BE49-F238E27FC236}">
                <a16:creationId xmlns:a16="http://schemas.microsoft.com/office/drawing/2014/main" id="{264342AD-CCDB-10BA-27E8-EF5BC76CBDFE}"/>
              </a:ext>
            </a:extLst>
          </p:cNvPr>
          <p:cNvSpPr>
            <a:spLocks noGrp="1"/>
          </p:cNvSpPr>
          <p:nvPr>
            <p:ph type="body" sz="quarter" idx="14"/>
          </p:nvPr>
        </p:nvSpPr>
        <p:spPr/>
        <p:txBody>
          <a:bodyPr/>
          <a:lstStyle/>
          <a:p>
            <a:r>
              <a:rPr lang="en-US" dirty="0">
                <a:solidFill>
                  <a:schemeClr val="tx2"/>
                </a:solidFill>
              </a:rPr>
              <a:t>Section 2</a:t>
            </a:r>
          </a:p>
          <a:p>
            <a:endParaRPr lang="en-US" dirty="0">
              <a:solidFill>
                <a:schemeClr val="tx2"/>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06672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46A9C-E654-49F3-936A-5EE4DABDB697}"/>
              </a:ext>
            </a:extLst>
          </p:cNvPr>
          <p:cNvSpPr>
            <a:spLocks noGrp="1"/>
          </p:cNvSpPr>
          <p:nvPr>
            <p:ph type="title"/>
          </p:nvPr>
        </p:nvSpPr>
        <p:spPr/>
        <p:txBody>
          <a:bodyPr/>
          <a:lstStyle/>
          <a:p>
            <a:r>
              <a:rPr lang="en-US" b="1" dirty="0"/>
              <a:t>Confidentiality</a:t>
            </a:r>
          </a:p>
        </p:txBody>
      </p:sp>
      <p:sp>
        <p:nvSpPr>
          <p:cNvPr id="3" name="Content Placeholder 2">
            <a:extLst>
              <a:ext uri="{FF2B5EF4-FFF2-40B4-BE49-F238E27FC236}">
                <a16:creationId xmlns:a16="http://schemas.microsoft.com/office/drawing/2014/main" id="{DEC69653-7B67-439E-8252-8A2CE5E70661}"/>
              </a:ext>
            </a:extLst>
          </p:cNvPr>
          <p:cNvSpPr>
            <a:spLocks noGrp="1"/>
          </p:cNvSpPr>
          <p:nvPr>
            <p:ph type="body" sz="quarter" idx="14"/>
          </p:nvPr>
        </p:nvSpPr>
        <p:spPr/>
        <p:txBody>
          <a:bodyPr>
            <a:normAutofit fontScale="62500" lnSpcReduction="20000"/>
          </a:bodyPr>
          <a:lstStyle/>
          <a:p>
            <a:endParaRPr lang="en-US" sz="3200" dirty="0"/>
          </a:p>
        </p:txBody>
      </p:sp>
      <p:sp>
        <p:nvSpPr>
          <p:cNvPr id="4" name="Text Placeholder 3">
            <a:extLst>
              <a:ext uri="{FF2B5EF4-FFF2-40B4-BE49-F238E27FC236}">
                <a16:creationId xmlns:a16="http://schemas.microsoft.com/office/drawing/2014/main" id="{82434330-151F-A168-DB2F-4E5C7A807DA1}"/>
              </a:ext>
            </a:extLst>
          </p:cNvPr>
          <p:cNvSpPr>
            <a:spLocks noGrp="1"/>
          </p:cNvSpPr>
          <p:nvPr>
            <p:ph type="body" sz="quarter" idx="15"/>
          </p:nvPr>
        </p:nvSpPr>
        <p:spPr/>
        <p:txBody>
          <a:bodyPr>
            <a:normAutofit/>
          </a:bodyPr>
          <a:lstStyle/>
          <a:p>
            <a:r>
              <a:rPr lang="en-US" sz="1800" dirty="0"/>
              <a:t>All files, records, and other information of the Ombudsman program are the property of the Office.</a:t>
            </a:r>
          </a:p>
          <a:p>
            <a:r>
              <a:rPr lang="en-US" sz="1800" dirty="0"/>
              <a:t>Such records must be kept confidential.</a:t>
            </a:r>
          </a:p>
          <a:p>
            <a:r>
              <a:rPr lang="en-US" sz="1800" dirty="0"/>
              <a:t>Resident and complainant identifying information must be kept confidential and cannot be disclosed without consent.</a:t>
            </a:r>
          </a:p>
          <a:p>
            <a:endParaRPr lang="en-US" dirty="0"/>
          </a:p>
        </p:txBody>
      </p:sp>
    </p:spTree>
    <p:extLst>
      <p:ext uri="{BB962C8B-B14F-4D97-AF65-F5344CB8AC3E}">
        <p14:creationId xmlns:p14="http://schemas.microsoft.com/office/powerpoint/2010/main" val="859295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55FE8-E5C7-4028-ACA7-CEFC46AA3565}"/>
              </a:ext>
            </a:extLst>
          </p:cNvPr>
          <p:cNvSpPr>
            <a:spLocks noGrp="1"/>
          </p:cNvSpPr>
          <p:nvPr>
            <p:ph type="title"/>
          </p:nvPr>
        </p:nvSpPr>
        <p:spPr/>
        <p:txBody>
          <a:bodyPr/>
          <a:lstStyle/>
          <a:p>
            <a:r>
              <a:rPr lang="en-US" b="1" dirty="0"/>
              <a:t>Important Reminder</a:t>
            </a:r>
          </a:p>
        </p:txBody>
      </p:sp>
      <p:sp>
        <p:nvSpPr>
          <p:cNvPr id="3" name="Text Placeholder 2">
            <a:extLst>
              <a:ext uri="{FF2B5EF4-FFF2-40B4-BE49-F238E27FC236}">
                <a16:creationId xmlns:a16="http://schemas.microsoft.com/office/drawing/2014/main" id="{60AB7D1E-4200-E46D-8256-34B6F2303FB1}"/>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17ED87B1-27C3-7C2F-5C29-54E7EB7805C7}"/>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D94DC4E9-2CFC-43F5-9154-AC9A1BA2D682}"/>
              </a:ext>
            </a:extLst>
          </p:cNvPr>
          <p:cNvGraphicFramePr>
            <a:graphicFrameLocks noGrp="1"/>
          </p:cNvGraphicFramePr>
          <p:nvPr>
            <p:ph idx="4294967295"/>
            <p:extLst>
              <p:ext uri="{D42A27DB-BD31-4B8C-83A1-F6EECF244321}">
                <p14:modId xmlns:p14="http://schemas.microsoft.com/office/powerpoint/2010/main" val="1125125948"/>
              </p:ext>
            </p:extLst>
          </p:nvPr>
        </p:nvGraphicFramePr>
        <p:xfrm>
          <a:off x="838200" y="173958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9880477"/>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B82B4C-8A22-4F68-88DD-90B407707F8B}">
  <ds:schemaRefs>
    <ds:schemaRef ds:uri="http://schemas.microsoft.com/office/2006/documentManagement/types"/>
    <ds:schemaRef ds:uri="http://purl.org/dc/elements/1.1/"/>
    <ds:schemaRef ds:uri="3188d611-75c6-427f-a9e3-a7e8bc53749e"/>
    <ds:schemaRef ds:uri="http://schemas.microsoft.com/office/2006/metadata/properties"/>
    <ds:schemaRef ds:uri="http://purl.org/dc/terms/"/>
    <ds:schemaRef ds:uri="http://www.w3.org/XML/1998/namespace"/>
    <ds:schemaRef ds:uri="http://schemas.openxmlformats.org/package/2006/metadata/core-properties"/>
    <ds:schemaRef ds:uri="http://schemas.microsoft.com/office/infopath/2007/PartnerControls"/>
    <ds:schemaRef ds:uri="5c35a713-1803-478c-8f83-023c5882b006"/>
    <ds:schemaRef ds:uri="http://purl.org/dc/dcmitype/"/>
  </ds:schemaRefs>
</ds:datastoreItem>
</file>

<file path=customXml/itemProps2.xml><?xml version="1.0" encoding="utf-8"?>
<ds:datastoreItem xmlns:ds="http://schemas.openxmlformats.org/officeDocument/2006/customXml" ds:itemID="{3FF3FEA6-7AAB-403F-8DD9-09B8FF7DB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AA419D-FDFD-400E-B068-E8256107A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18721</TotalTime>
  <Words>7393</Words>
  <Application>Microsoft Office PowerPoint</Application>
  <PresentationFormat>Widescreen</PresentationFormat>
  <Paragraphs>619</Paragraphs>
  <Slides>58</Slides>
  <Notes>52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58</vt:i4>
      </vt:variant>
    </vt:vector>
  </HeadingPairs>
  <TitlesOfParts>
    <vt:vector size="74" baseType="lpstr">
      <vt:lpstr>ＭＳ Ｐゴシック</vt:lpstr>
      <vt:lpstr>Arial</vt:lpstr>
      <vt:lpstr>Arial Unicode MS</vt:lpstr>
      <vt:lpstr>Barlow Light</vt:lpstr>
      <vt:lpstr>Bree Serif</vt:lpstr>
      <vt:lpstr>Calibri</vt:lpstr>
      <vt:lpstr>Helvetica</vt:lpstr>
      <vt:lpstr>Open Sans</vt:lpstr>
      <vt:lpstr>Poppins</vt:lpstr>
      <vt:lpstr>Raleway</vt:lpstr>
      <vt:lpstr>Raleway Thin</vt:lpstr>
      <vt:lpstr>Symbol</vt:lpstr>
      <vt:lpstr>Times New Roman</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10 Learning Objectives</vt:lpstr>
      <vt:lpstr>Long-Term Care Ombudsman Program Reporting Requirements</vt:lpstr>
      <vt:lpstr>Confidentiality</vt:lpstr>
      <vt:lpstr>Important Reminder</vt:lpstr>
      <vt:lpstr>Documenting Information</vt:lpstr>
      <vt:lpstr>The National Ombudsman Reporting System (NORS)</vt:lpstr>
      <vt:lpstr>Data Reporting – The Bigger Picture</vt:lpstr>
      <vt:lpstr> Activities</vt:lpstr>
      <vt:lpstr>Ombudsman Program Activities</vt:lpstr>
      <vt:lpstr>Information and Assistance</vt:lpstr>
      <vt:lpstr>Ombudsman Program Cases</vt:lpstr>
      <vt:lpstr> Add state-specific process for documentation training</vt:lpstr>
      <vt:lpstr>PowerPoint Presentation</vt:lpstr>
      <vt:lpstr>PowerPoint Presentation</vt:lpstr>
      <vt:lpstr> State-Specific  - Opening and Closing a Case</vt:lpstr>
      <vt:lpstr>Opening a Case </vt:lpstr>
      <vt:lpstr>Referral Codes</vt:lpstr>
      <vt:lpstr>Closing a Case </vt:lpstr>
      <vt:lpstr>Disposition Codes</vt:lpstr>
      <vt:lpstr> State Documentation Requirements</vt:lpstr>
      <vt:lpstr>Accurate Documentation</vt:lpstr>
      <vt:lpstr>Why Document?</vt:lpstr>
      <vt:lpstr>PowerPoint Presentation</vt:lpstr>
      <vt:lpstr>PowerPoint Presentation</vt:lpstr>
      <vt:lpstr>PowerPoint Presentation</vt:lpstr>
      <vt:lpstr>How to Obtain Consent (Long-Term Care Ombudsman) Part 2</vt:lpstr>
      <vt:lpstr>Note Taking</vt:lpstr>
      <vt:lpstr>What to Document</vt:lpstr>
      <vt:lpstr>Topics</vt:lpstr>
      <vt:lpstr>PowerPoint Presentation</vt:lpstr>
      <vt:lpstr>PowerPoint Presentation</vt:lpstr>
      <vt:lpstr>PowerPoint Presentation</vt:lpstr>
      <vt:lpstr>How to Document</vt:lpstr>
      <vt:lpstr>Effective or Ineffective Documentation?</vt:lpstr>
      <vt:lpstr>PowerPoint Presentation</vt:lpstr>
      <vt:lpstr>Fact or Opinion?</vt:lpstr>
      <vt:lpstr>Objective or Subjective?</vt:lpstr>
      <vt:lpstr>PowerPoint Presentation</vt:lpstr>
      <vt:lpstr>Role Play – Jo Phillips</vt:lpstr>
      <vt:lpstr>Case Notes Checklist</vt:lpstr>
      <vt:lpstr>PowerPoint Presentation</vt:lpstr>
      <vt:lpstr>PowerPoint Presentation</vt:lpstr>
      <vt:lpstr>PowerPoint Presentation</vt:lpstr>
      <vt:lpstr>Jo Phillips case notes</vt:lpstr>
      <vt:lpstr>Common Mistakes</vt:lpstr>
      <vt:lpstr>NORS Documentation Training</vt:lpstr>
      <vt:lpstr> Next Steps</vt:lpstr>
      <vt:lpstr>Conclusion</vt:lpstr>
      <vt:lpstr>Module 10 Questions</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Katie O'Hearn</cp:lastModifiedBy>
  <cp:revision>488</cp:revision>
  <dcterms:created xsi:type="dcterms:W3CDTF">2017-08-16T20:53:38Z</dcterms:created>
  <dcterms:modified xsi:type="dcterms:W3CDTF">2025-01-29T17:19:08Z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