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0" r:id="rId5"/>
  </p:sldMasterIdLst>
  <p:notesMasterIdLst>
    <p:notesMasterId r:id="rId89"/>
  </p:notesMasterIdLst>
  <p:sldIdLst>
    <p:sldId id="257" r:id="rId6"/>
    <p:sldId id="266" r:id="rId7"/>
    <p:sldId id="267" r:id="rId8"/>
    <p:sldId id="338" r:id="rId9"/>
    <p:sldId id="259" r:id="rId10"/>
    <p:sldId id="349" r:id="rId11"/>
    <p:sldId id="491" r:id="rId12"/>
    <p:sldId id="492" r:id="rId13"/>
    <p:sldId id="506" r:id="rId14"/>
    <p:sldId id="507" r:id="rId15"/>
    <p:sldId id="498" r:id="rId16"/>
    <p:sldId id="508" r:id="rId17"/>
    <p:sldId id="493" r:id="rId18"/>
    <p:sldId id="497" r:id="rId19"/>
    <p:sldId id="499" r:id="rId20"/>
    <p:sldId id="494" r:id="rId21"/>
    <p:sldId id="495" r:id="rId22"/>
    <p:sldId id="381" r:id="rId23"/>
    <p:sldId id="496" r:id="rId24"/>
    <p:sldId id="387" r:id="rId25"/>
    <p:sldId id="388" r:id="rId26"/>
    <p:sldId id="389" r:id="rId27"/>
    <p:sldId id="390" r:id="rId28"/>
    <p:sldId id="391" r:id="rId29"/>
    <p:sldId id="392" r:id="rId30"/>
    <p:sldId id="393" r:id="rId31"/>
    <p:sldId id="394" r:id="rId32"/>
    <p:sldId id="417" r:id="rId33"/>
    <p:sldId id="418" r:id="rId34"/>
    <p:sldId id="419" r:id="rId35"/>
    <p:sldId id="500" r:id="rId36"/>
    <p:sldId id="423" r:id="rId37"/>
    <p:sldId id="424" r:id="rId38"/>
    <p:sldId id="425" r:id="rId39"/>
    <p:sldId id="427" r:id="rId40"/>
    <p:sldId id="429" r:id="rId41"/>
    <p:sldId id="431" r:id="rId42"/>
    <p:sldId id="433" r:id="rId43"/>
    <p:sldId id="434" r:id="rId44"/>
    <p:sldId id="436" r:id="rId45"/>
    <p:sldId id="437" r:id="rId46"/>
    <p:sldId id="438" r:id="rId47"/>
    <p:sldId id="440" r:id="rId48"/>
    <p:sldId id="441" r:id="rId49"/>
    <p:sldId id="439" r:id="rId50"/>
    <p:sldId id="443" r:id="rId51"/>
    <p:sldId id="444" r:id="rId52"/>
    <p:sldId id="445" r:id="rId53"/>
    <p:sldId id="448" r:id="rId54"/>
    <p:sldId id="449" r:id="rId55"/>
    <p:sldId id="450" r:id="rId56"/>
    <p:sldId id="451" r:id="rId57"/>
    <p:sldId id="452" r:id="rId58"/>
    <p:sldId id="453" r:id="rId59"/>
    <p:sldId id="454" r:id="rId60"/>
    <p:sldId id="504" r:id="rId61"/>
    <p:sldId id="475" r:id="rId62"/>
    <p:sldId id="476" r:id="rId63"/>
    <p:sldId id="478" r:id="rId64"/>
    <p:sldId id="477" r:id="rId65"/>
    <p:sldId id="479" r:id="rId66"/>
    <p:sldId id="480" r:id="rId67"/>
    <p:sldId id="481" r:id="rId68"/>
    <p:sldId id="482" r:id="rId69"/>
    <p:sldId id="483" r:id="rId70"/>
    <p:sldId id="484" r:id="rId71"/>
    <p:sldId id="485" r:id="rId72"/>
    <p:sldId id="486" r:id="rId73"/>
    <p:sldId id="487" r:id="rId74"/>
    <p:sldId id="457" r:id="rId75"/>
    <p:sldId id="501" r:id="rId76"/>
    <p:sldId id="455" r:id="rId77"/>
    <p:sldId id="458" r:id="rId78"/>
    <p:sldId id="459" r:id="rId79"/>
    <p:sldId id="502" r:id="rId80"/>
    <p:sldId id="503" r:id="rId81"/>
    <p:sldId id="471" r:id="rId82"/>
    <p:sldId id="472" r:id="rId83"/>
    <p:sldId id="474" r:id="rId84"/>
    <p:sldId id="260" r:id="rId85"/>
    <p:sldId id="352" r:id="rId86"/>
    <p:sldId id="263" r:id="rId87"/>
    <p:sldId id="509"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Gordon" initials="KG" lastIdx="51" clrIdx="0">
    <p:extLst>
      <p:ext uri="{19B8F6BF-5375-455C-9EA6-DF929625EA0E}">
        <p15:presenceInfo xmlns:p15="http://schemas.microsoft.com/office/powerpoint/2012/main" userId="e6bb3cebef18fd4d" providerId="Windows Live"/>
      </p:ext>
    </p:extLst>
  </p:cmAuthor>
  <p:cmAuthor id="2" name="Katie Kohler" initials="KK" lastIdx="3" clrIdx="1">
    <p:extLst>
      <p:ext uri="{19B8F6BF-5375-455C-9EA6-DF929625EA0E}">
        <p15:presenceInfo xmlns:p15="http://schemas.microsoft.com/office/powerpoint/2012/main" userId="Katie Kohler" providerId="None"/>
      </p:ext>
    </p:extLst>
  </p:cmAuthor>
  <p:cmAuthor id="3" name="Deanna Okrent" initials="DO" lastIdx="1" clrIdx="2">
    <p:extLst>
      <p:ext uri="{19B8F6BF-5375-455C-9EA6-DF929625EA0E}">
        <p15:presenceInfo xmlns:p15="http://schemas.microsoft.com/office/powerpoint/2012/main" userId="8100b05989bf628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9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08766D-9840-4E56-8E11-750A0CC7563D}" v="18" dt="2025-01-27T22:32:14.2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0976" autoAdjust="0"/>
  </p:normalViewPr>
  <p:slideViewPr>
    <p:cSldViewPr snapToGrid="0">
      <p:cViewPr varScale="1">
        <p:scale>
          <a:sx n="58" d="100"/>
          <a:sy n="58" d="100"/>
        </p:scale>
        <p:origin x="1530" y="66"/>
      </p:cViewPr>
      <p:guideLst/>
    </p:cSldViewPr>
  </p:slideViewPr>
  <p:outlineViewPr>
    <p:cViewPr>
      <p:scale>
        <a:sx n="33" d="100"/>
        <a:sy n="33" d="100"/>
      </p:scale>
      <p:origin x="0" y="-80760"/>
    </p:cViewPr>
  </p:outlineViewPr>
  <p:notesTextViewPr>
    <p:cViewPr>
      <p:scale>
        <a:sx n="1" d="1"/>
        <a:sy n="1" d="1"/>
      </p:scale>
      <p:origin x="0" y="0"/>
    </p:cViewPr>
  </p:notesText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notesMaster" Target="notesMasters/notesMaster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commentAuthors" Target="commentAuthors.xml"/><Relationship Id="rId95" Type="http://schemas.microsoft.com/office/2015/10/relationships/revisionInfo" Target="revisionInfo.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diagrams/_rels/data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edelweisspublications.com/keyword/29/1651/Alcoholic-liver-disease" TargetMode="External"/><Relationship Id="rId1" Type="http://schemas.openxmlformats.org/officeDocument/2006/relationships/image" Target="../media/image20.jpg"/></Relationships>
</file>

<file path=ppt/diagrams/_rels/drawing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edelweisspublications.com/keyword/29/1651/Alcoholic-liver-disease" TargetMode="External"/><Relationship Id="rId1" Type="http://schemas.openxmlformats.org/officeDocument/2006/relationships/image" Target="../media/image20.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EACAC5-8C12-42A3-8148-935E8382E3D4}" type="doc">
      <dgm:prSet loTypeId="urn:microsoft.com/office/officeart/2005/8/layout/matrix3" loCatId="matrix" qsTypeId="urn:microsoft.com/office/officeart/2005/8/quickstyle/simple1" qsCatId="simple" csTypeId="urn:microsoft.com/office/officeart/2005/8/colors/colorful4" csCatId="colorful" phldr="1"/>
      <dgm:spPr/>
      <dgm:t>
        <a:bodyPr/>
        <a:lstStyle/>
        <a:p>
          <a:endParaRPr lang="en-US"/>
        </a:p>
      </dgm:t>
    </dgm:pt>
    <dgm:pt modelId="{2283AD55-2361-48F9-946D-ABC644F0B7A6}">
      <dgm:prSet phldrT="[Text]"/>
      <dgm:spPr/>
      <dgm:t>
        <a:bodyPr/>
        <a:lstStyle/>
        <a:p>
          <a:r>
            <a:rPr lang="en-US" dirty="0"/>
            <a:t>Home</a:t>
          </a:r>
        </a:p>
      </dgm:t>
    </dgm:pt>
    <dgm:pt modelId="{E6140ED1-3783-47D5-91CB-06ED83A6CA22}" type="parTrans" cxnId="{25DB9574-4058-43A1-93C9-1A51939A8A5B}">
      <dgm:prSet/>
      <dgm:spPr/>
      <dgm:t>
        <a:bodyPr/>
        <a:lstStyle/>
        <a:p>
          <a:endParaRPr lang="en-US"/>
        </a:p>
      </dgm:t>
    </dgm:pt>
    <dgm:pt modelId="{9A5C7486-3D46-4032-941C-E7466701B93C}" type="sibTrans" cxnId="{25DB9574-4058-43A1-93C9-1A51939A8A5B}">
      <dgm:prSet/>
      <dgm:spPr/>
      <dgm:t>
        <a:bodyPr/>
        <a:lstStyle/>
        <a:p>
          <a:endParaRPr lang="en-US"/>
        </a:p>
      </dgm:t>
    </dgm:pt>
    <dgm:pt modelId="{86AFD7A1-65EC-4851-9052-FEBD4E20173B}">
      <dgm:prSet phldrT="[Text]"/>
      <dgm:spPr/>
      <dgm:t>
        <a:bodyPr/>
        <a:lstStyle/>
        <a:p>
          <a:r>
            <a:rPr lang="en-US" dirty="0"/>
            <a:t>Community-based</a:t>
          </a:r>
        </a:p>
      </dgm:t>
    </dgm:pt>
    <dgm:pt modelId="{00E675F1-329F-4A17-8C39-202DCF2C5070}" type="parTrans" cxnId="{F1301F12-57BC-4116-A512-41A4B29019D5}">
      <dgm:prSet/>
      <dgm:spPr/>
      <dgm:t>
        <a:bodyPr/>
        <a:lstStyle/>
        <a:p>
          <a:endParaRPr lang="en-US"/>
        </a:p>
      </dgm:t>
    </dgm:pt>
    <dgm:pt modelId="{8F656F06-98E3-494E-962B-83001E95645B}" type="sibTrans" cxnId="{F1301F12-57BC-4116-A512-41A4B29019D5}">
      <dgm:prSet/>
      <dgm:spPr/>
      <dgm:t>
        <a:bodyPr/>
        <a:lstStyle/>
        <a:p>
          <a:endParaRPr lang="en-US"/>
        </a:p>
      </dgm:t>
    </dgm:pt>
    <dgm:pt modelId="{E8B3082E-8949-4166-8333-31E64C3BE81B}">
      <dgm:prSet phldrT="[Text]"/>
      <dgm:spPr/>
      <dgm:t>
        <a:bodyPr/>
        <a:lstStyle/>
        <a:p>
          <a:r>
            <a:rPr lang="en-US" dirty="0"/>
            <a:t>RCCs</a:t>
          </a:r>
        </a:p>
      </dgm:t>
    </dgm:pt>
    <dgm:pt modelId="{4286A354-EF8F-4115-8F41-629771CD319A}" type="parTrans" cxnId="{61E69A75-2944-464F-A67F-C5A667ADBB07}">
      <dgm:prSet/>
      <dgm:spPr/>
      <dgm:t>
        <a:bodyPr/>
        <a:lstStyle/>
        <a:p>
          <a:endParaRPr lang="en-US"/>
        </a:p>
      </dgm:t>
    </dgm:pt>
    <dgm:pt modelId="{571A4D04-A71D-488A-A84D-2700B8D58049}" type="sibTrans" cxnId="{61E69A75-2944-464F-A67F-C5A667ADBB07}">
      <dgm:prSet/>
      <dgm:spPr/>
      <dgm:t>
        <a:bodyPr/>
        <a:lstStyle/>
        <a:p>
          <a:endParaRPr lang="en-US"/>
        </a:p>
      </dgm:t>
    </dgm:pt>
    <dgm:pt modelId="{969CE261-FDBD-46CB-A1CA-BF177EE411BC}">
      <dgm:prSet phldrT="[Text]"/>
      <dgm:spPr/>
      <dgm:t>
        <a:bodyPr/>
        <a:lstStyle/>
        <a:p>
          <a:r>
            <a:rPr lang="en-US" dirty="0"/>
            <a:t>Nursing Facilities </a:t>
          </a:r>
        </a:p>
      </dgm:t>
    </dgm:pt>
    <dgm:pt modelId="{6F624BE7-D97A-415F-AA99-75AB35B75647}" type="parTrans" cxnId="{849C35FA-619E-4EC4-8904-F14885CA4562}">
      <dgm:prSet/>
      <dgm:spPr/>
      <dgm:t>
        <a:bodyPr/>
        <a:lstStyle/>
        <a:p>
          <a:endParaRPr lang="en-US"/>
        </a:p>
      </dgm:t>
    </dgm:pt>
    <dgm:pt modelId="{18108EF1-140D-43F3-B4EC-BD1184FAD088}" type="sibTrans" cxnId="{849C35FA-619E-4EC4-8904-F14885CA4562}">
      <dgm:prSet/>
      <dgm:spPr/>
      <dgm:t>
        <a:bodyPr/>
        <a:lstStyle/>
        <a:p>
          <a:endParaRPr lang="en-US"/>
        </a:p>
      </dgm:t>
    </dgm:pt>
    <dgm:pt modelId="{58D06D05-A89A-4D2E-A07B-E9E190988836}" type="pres">
      <dgm:prSet presAssocID="{78EACAC5-8C12-42A3-8148-935E8382E3D4}" presName="matrix" presStyleCnt="0">
        <dgm:presLayoutVars>
          <dgm:chMax val="1"/>
          <dgm:dir/>
          <dgm:resizeHandles val="exact"/>
        </dgm:presLayoutVars>
      </dgm:prSet>
      <dgm:spPr/>
    </dgm:pt>
    <dgm:pt modelId="{5A090D76-3081-4099-90C3-ED0A21F80F44}" type="pres">
      <dgm:prSet presAssocID="{78EACAC5-8C12-42A3-8148-935E8382E3D4}" presName="diamond" presStyleLbl="bgShp" presStyleIdx="0" presStyleCnt="1"/>
      <dgm:spPr/>
    </dgm:pt>
    <dgm:pt modelId="{B22321E6-F13A-4C56-8202-042DEC392CCA}" type="pres">
      <dgm:prSet presAssocID="{78EACAC5-8C12-42A3-8148-935E8382E3D4}" presName="quad1" presStyleLbl="node1" presStyleIdx="0" presStyleCnt="4">
        <dgm:presLayoutVars>
          <dgm:chMax val="0"/>
          <dgm:chPref val="0"/>
          <dgm:bulletEnabled val="1"/>
        </dgm:presLayoutVars>
      </dgm:prSet>
      <dgm:spPr/>
    </dgm:pt>
    <dgm:pt modelId="{45C646C8-23A0-4452-A014-D1E1D1E919AD}" type="pres">
      <dgm:prSet presAssocID="{78EACAC5-8C12-42A3-8148-935E8382E3D4}" presName="quad2" presStyleLbl="node1" presStyleIdx="1" presStyleCnt="4">
        <dgm:presLayoutVars>
          <dgm:chMax val="0"/>
          <dgm:chPref val="0"/>
          <dgm:bulletEnabled val="1"/>
        </dgm:presLayoutVars>
      </dgm:prSet>
      <dgm:spPr/>
    </dgm:pt>
    <dgm:pt modelId="{98E29A71-418C-4F95-A29D-55CB8F444561}" type="pres">
      <dgm:prSet presAssocID="{78EACAC5-8C12-42A3-8148-935E8382E3D4}" presName="quad3" presStyleLbl="node1" presStyleIdx="2" presStyleCnt="4">
        <dgm:presLayoutVars>
          <dgm:chMax val="0"/>
          <dgm:chPref val="0"/>
          <dgm:bulletEnabled val="1"/>
        </dgm:presLayoutVars>
      </dgm:prSet>
      <dgm:spPr/>
    </dgm:pt>
    <dgm:pt modelId="{7C8339F2-9156-4CE9-BDF9-01F49453866B}" type="pres">
      <dgm:prSet presAssocID="{78EACAC5-8C12-42A3-8148-935E8382E3D4}" presName="quad4" presStyleLbl="node1" presStyleIdx="3" presStyleCnt="4">
        <dgm:presLayoutVars>
          <dgm:chMax val="0"/>
          <dgm:chPref val="0"/>
          <dgm:bulletEnabled val="1"/>
        </dgm:presLayoutVars>
      </dgm:prSet>
      <dgm:spPr/>
    </dgm:pt>
  </dgm:ptLst>
  <dgm:cxnLst>
    <dgm:cxn modelId="{E6EF0003-8176-4BF8-B9CB-91FB8EFED07F}" type="presOf" srcId="{2283AD55-2361-48F9-946D-ABC644F0B7A6}" destId="{B22321E6-F13A-4C56-8202-042DEC392CCA}" srcOrd="0" destOrd="0" presId="urn:microsoft.com/office/officeart/2005/8/layout/matrix3"/>
    <dgm:cxn modelId="{F1301F12-57BC-4116-A512-41A4B29019D5}" srcId="{78EACAC5-8C12-42A3-8148-935E8382E3D4}" destId="{86AFD7A1-65EC-4851-9052-FEBD4E20173B}" srcOrd="1" destOrd="0" parTransId="{00E675F1-329F-4A17-8C39-202DCF2C5070}" sibTransId="{8F656F06-98E3-494E-962B-83001E95645B}"/>
    <dgm:cxn modelId="{F508856A-158E-4A5E-ADFA-91C0BF46ED63}" type="presOf" srcId="{86AFD7A1-65EC-4851-9052-FEBD4E20173B}" destId="{45C646C8-23A0-4452-A014-D1E1D1E919AD}" srcOrd="0" destOrd="0" presId="urn:microsoft.com/office/officeart/2005/8/layout/matrix3"/>
    <dgm:cxn modelId="{BB33A971-CD39-49B1-BB36-882FF369A91B}" type="presOf" srcId="{969CE261-FDBD-46CB-A1CA-BF177EE411BC}" destId="{7C8339F2-9156-4CE9-BDF9-01F49453866B}" srcOrd="0" destOrd="0" presId="urn:microsoft.com/office/officeart/2005/8/layout/matrix3"/>
    <dgm:cxn modelId="{25DB9574-4058-43A1-93C9-1A51939A8A5B}" srcId="{78EACAC5-8C12-42A3-8148-935E8382E3D4}" destId="{2283AD55-2361-48F9-946D-ABC644F0B7A6}" srcOrd="0" destOrd="0" parTransId="{E6140ED1-3783-47D5-91CB-06ED83A6CA22}" sibTransId="{9A5C7486-3D46-4032-941C-E7466701B93C}"/>
    <dgm:cxn modelId="{61E69A75-2944-464F-A67F-C5A667ADBB07}" srcId="{78EACAC5-8C12-42A3-8148-935E8382E3D4}" destId="{E8B3082E-8949-4166-8333-31E64C3BE81B}" srcOrd="2" destOrd="0" parTransId="{4286A354-EF8F-4115-8F41-629771CD319A}" sibTransId="{571A4D04-A71D-488A-A84D-2700B8D58049}"/>
    <dgm:cxn modelId="{089F04A5-E8E9-423B-90DF-8664F5D87C31}" type="presOf" srcId="{E8B3082E-8949-4166-8333-31E64C3BE81B}" destId="{98E29A71-418C-4F95-A29D-55CB8F444561}" srcOrd="0" destOrd="0" presId="urn:microsoft.com/office/officeart/2005/8/layout/matrix3"/>
    <dgm:cxn modelId="{977360C7-C981-460B-9D2B-1912FEEB7CED}" type="presOf" srcId="{78EACAC5-8C12-42A3-8148-935E8382E3D4}" destId="{58D06D05-A89A-4D2E-A07B-E9E190988836}" srcOrd="0" destOrd="0" presId="urn:microsoft.com/office/officeart/2005/8/layout/matrix3"/>
    <dgm:cxn modelId="{849C35FA-619E-4EC4-8904-F14885CA4562}" srcId="{78EACAC5-8C12-42A3-8148-935E8382E3D4}" destId="{969CE261-FDBD-46CB-A1CA-BF177EE411BC}" srcOrd="3" destOrd="0" parTransId="{6F624BE7-D97A-415F-AA99-75AB35B75647}" sibTransId="{18108EF1-140D-43F3-B4EC-BD1184FAD088}"/>
    <dgm:cxn modelId="{6D88A722-219E-40C5-9DFF-1216CEACFD98}" type="presParOf" srcId="{58D06D05-A89A-4D2E-A07B-E9E190988836}" destId="{5A090D76-3081-4099-90C3-ED0A21F80F44}" srcOrd="0" destOrd="0" presId="urn:microsoft.com/office/officeart/2005/8/layout/matrix3"/>
    <dgm:cxn modelId="{62EF86D7-93A3-4CEE-8AE6-9113BA75BBD4}" type="presParOf" srcId="{58D06D05-A89A-4D2E-A07B-E9E190988836}" destId="{B22321E6-F13A-4C56-8202-042DEC392CCA}" srcOrd="1" destOrd="0" presId="urn:microsoft.com/office/officeart/2005/8/layout/matrix3"/>
    <dgm:cxn modelId="{334F4C12-576E-49EF-9B63-ED5BC8072FFF}" type="presParOf" srcId="{58D06D05-A89A-4D2E-A07B-E9E190988836}" destId="{45C646C8-23A0-4452-A014-D1E1D1E919AD}" srcOrd="2" destOrd="0" presId="urn:microsoft.com/office/officeart/2005/8/layout/matrix3"/>
    <dgm:cxn modelId="{A54CB85E-3188-44BD-BE6E-84AB9F0C06E5}" type="presParOf" srcId="{58D06D05-A89A-4D2E-A07B-E9E190988836}" destId="{98E29A71-418C-4F95-A29D-55CB8F444561}" srcOrd="3" destOrd="0" presId="urn:microsoft.com/office/officeart/2005/8/layout/matrix3"/>
    <dgm:cxn modelId="{EA250B36-45EB-4D9B-AC63-15136A8BD934}" type="presParOf" srcId="{58D06D05-A89A-4D2E-A07B-E9E190988836}" destId="{7C8339F2-9156-4CE9-BDF9-01F49453866B}"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B294F0-30E8-4290-96CA-A526F3B3A40F}" type="doc">
      <dgm:prSet loTypeId="urn:microsoft.com/office/officeart/2005/8/layout/hList1" loCatId="list" qsTypeId="urn:microsoft.com/office/officeart/2005/8/quickstyle/3d3" qsCatId="3D" csTypeId="urn:microsoft.com/office/officeart/2005/8/colors/accent2_4" csCatId="accent2" phldr="1"/>
      <dgm:spPr/>
      <dgm:t>
        <a:bodyPr/>
        <a:lstStyle/>
        <a:p>
          <a:endParaRPr lang="en-US"/>
        </a:p>
      </dgm:t>
    </dgm:pt>
    <dgm:pt modelId="{0F1DCDC9-6318-45FC-A466-6319F824B608}">
      <dgm:prSet phldrT="[Text]"/>
      <dgm:spPr>
        <a:solidFill>
          <a:schemeClr val="accent5">
            <a:lumMod val="40000"/>
            <a:lumOff val="60000"/>
          </a:schemeClr>
        </a:solidFill>
      </dgm:spPr>
      <dgm:t>
        <a:bodyPr/>
        <a:lstStyle/>
        <a:p>
          <a:r>
            <a:rPr lang="en-US" dirty="0">
              <a:solidFill>
                <a:srgbClr val="002060"/>
              </a:solidFill>
            </a:rPr>
            <a:t>Resident Funds</a:t>
          </a:r>
        </a:p>
      </dgm:t>
    </dgm:pt>
    <dgm:pt modelId="{88126B85-890A-4CB7-A17C-42167DF33D55}" type="parTrans" cxnId="{FEA36A7C-43BE-4356-8A1B-03BAC9E03CDD}">
      <dgm:prSet/>
      <dgm:spPr/>
      <dgm:t>
        <a:bodyPr/>
        <a:lstStyle/>
        <a:p>
          <a:endParaRPr lang="en-US"/>
        </a:p>
      </dgm:t>
    </dgm:pt>
    <dgm:pt modelId="{4AF49A6A-E420-4F99-81BB-CBCA4ADEA82A}" type="sibTrans" cxnId="{FEA36A7C-43BE-4356-8A1B-03BAC9E03CDD}">
      <dgm:prSet/>
      <dgm:spPr/>
      <dgm:t>
        <a:bodyPr/>
        <a:lstStyle/>
        <a:p>
          <a:endParaRPr lang="en-US"/>
        </a:p>
      </dgm:t>
    </dgm:pt>
    <dgm:pt modelId="{5758DC2D-E35B-4CDB-85CA-EE7996927301}">
      <dgm:prSet phldrT="[Text]"/>
      <dgm:spPr/>
      <dgm:t>
        <a:bodyPr/>
        <a:lstStyle/>
        <a:p>
          <a:r>
            <a:rPr lang="en-US" dirty="0"/>
            <a:t>Social Security</a:t>
          </a:r>
        </a:p>
      </dgm:t>
    </dgm:pt>
    <dgm:pt modelId="{C42E9019-623B-470B-A24B-D0DC6CAD2BBD}" type="parTrans" cxnId="{CEBD2E99-3E87-44D1-BDA5-7AFCD855D2AF}">
      <dgm:prSet/>
      <dgm:spPr/>
      <dgm:t>
        <a:bodyPr/>
        <a:lstStyle/>
        <a:p>
          <a:endParaRPr lang="en-US"/>
        </a:p>
      </dgm:t>
    </dgm:pt>
    <dgm:pt modelId="{63F61110-D5D1-40FB-A1A6-17DF04A1B6D9}" type="sibTrans" cxnId="{CEBD2E99-3E87-44D1-BDA5-7AFCD855D2AF}">
      <dgm:prSet/>
      <dgm:spPr/>
      <dgm:t>
        <a:bodyPr/>
        <a:lstStyle/>
        <a:p>
          <a:endParaRPr lang="en-US"/>
        </a:p>
      </dgm:t>
    </dgm:pt>
    <dgm:pt modelId="{24A2C520-4E4A-459F-A2F9-CDBC5299BE73}">
      <dgm:prSet phldrT="[Text]"/>
      <dgm:spPr/>
      <dgm:t>
        <a:bodyPr/>
        <a:lstStyle/>
        <a:p>
          <a:r>
            <a:rPr lang="en-US" dirty="0"/>
            <a:t>Insurance</a:t>
          </a:r>
        </a:p>
      </dgm:t>
    </dgm:pt>
    <dgm:pt modelId="{E90D780B-59DA-4A1A-AF0A-C775420D723A}" type="parTrans" cxnId="{E9E2BF90-0883-42AF-8F53-155111BCE7E3}">
      <dgm:prSet/>
      <dgm:spPr/>
      <dgm:t>
        <a:bodyPr/>
        <a:lstStyle/>
        <a:p>
          <a:endParaRPr lang="en-US"/>
        </a:p>
      </dgm:t>
    </dgm:pt>
    <dgm:pt modelId="{657A0221-5BC3-407E-944F-44E4953C1437}" type="sibTrans" cxnId="{E9E2BF90-0883-42AF-8F53-155111BCE7E3}">
      <dgm:prSet/>
      <dgm:spPr/>
      <dgm:t>
        <a:bodyPr/>
        <a:lstStyle/>
        <a:p>
          <a:endParaRPr lang="en-US"/>
        </a:p>
      </dgm:t>
    </dgm:pt>
    <dgm:pt modelId="{5BCB973C-1394-43CF-A1CF-19C18B3E5DC2}">
      <dgm:prSet phldrT="[Text]"/>
      <dgm:spPr>
        <a:solidFill>
          <a:schemeClr val="accent3">
            <a:lumMod val="40000"/>
            <a:lumOff val="60000"/>
          </a:schemeClr>
        </a:solidFill>
      </dgm:spPr>
      <dgm:t>
        <a:bodyPr/>
        <a:lstStyle/>
        <a:p>
          <a:r>
            <a:rPr lang="en-US" dirty="0">
              <a:solidFill>
                <a:srgbClr val="002060"/>
              </a:solidFill>
            </a:rPr>
            <a:t>Government Payer Sources</a:t>
          </a:r>
        </a:p>
      </dgm:t>
    </dgm:pt>
    <dgm:pt modelId="{65E5EB23-0C14-455B-B945-90D8AB666F04}" type="parTrans" cxnId="{7505AB56-1BBB-4A18-941D-CD97ACBFDA19}">
      <dgm:prSet/>
      <dgm:spPr/>
      <dgm:t>
        <a:bodyPr/>
        <a:lstStyle/>
        <a:p>
          <a:endParaRPr lang="en-US"/>
        </a:p>
      </dgm:t>
    </dgm:pt>
    <dgm:pt modelId="{708B9082-17D7-43A2-9C98-779BAD6C417C}" type="sibTrans" cxnId="{7505AB56-1BBB-4A18-941D-CD97ACBFDA19}">
      <dgm:prSet/>
      <dgm:spPr/>
      <dgm:t>
        <a:bodyPr/>
        <a:lstStyle/>
        <a:p>
          <a:endParaRPr lang="en-US"/>
        </a:p>
      </dgm:t>
    </dgm:pt>
    <dgm:pt modelId="{C676DA5C-2D25-4262-A9A6-EDF0A962F3F7}">
      <dgm:prSet phldrT="[Text]"/>
      <dgm:spPr/>
      <dgm:t>
        <a:bodyPr/>
        <a:lstStyle/>
        <a:p>
          <a:r>
            <a:rPr lang="en-US" dirty="0"/>
            <a:t>Veterans’ Assistance</a:t>
          </a:r>
        </a:p>
      </dgm:t>
    </dgm:pt>
    <dgm:pt modelId="{27AC881A-E0AC-43C7-882B-BEA18D7421A3}" type="parTrans" cxnId="{7922CB41-A66A-4F4E-BF70-37D70B501B1F}">
      <dgm:prSet/>
      <dgm:spPr/>
      <dgm:t>
        <a:bodyPr/>
        <a:lstStyle/>
        <a:p>
          <a:endParaRPr lang="en-US"/>
        </a:p>
      </dgm:t>
    </dgm:pt>
    <dgm:pt modelId="{BF337EBB-5F35-468E-8ED1-FD4DE53C255B}" type="sibTrans" cxnId="{7922CB41-A66A-4F4E-BF70-37D70B501B1F}">
      <dgm:prSet/>
      <dgm:spPr/>
      <dgm:t>
        <a:bodyPr/>
        <a:lstStyle/>
        <a:p>
          <a:endParaRPr lang="en-US"/>
        </a:p>
      </dgm:t>
    </dgm:pt>
    <dgm:pt modelId="{15D8A66E-67D9-4BC2-97BD-256C67F2B249}">
      <dgm:prSet phldrT="[Text]"/>
      <dgm:spPr/>
      <dgm:t>
        <a:bodyPr/>
        <a:lstStyle/>
        <a:p>
          <a:r>
            <a:rPr lang="en-US" dirty="0"/>
            <a:t>Medicare</a:t>
          </a:r>
        </a:p>
      </dgm:t>
    </dgm:pt>
    <dgm:pt modelId="{FB3503E6-F561-45E7-8630-1210095AF64D}" type="parTrans" cxnId="{76E9F687-6BCB-49E2-B816-D6A66AD5FDD9}">
      <dgm:prSet/>
      <dgm:spPr/>
      <dgm:t>
        <a:bodyPr/>
        <a:lstStyle/>
        <a:p>
          <a:endParaRPr lang="en-US"/>
        </a:p>
      </dgm:t>
    </dgm:pt>
    <dgm:pt modelId="{5768F47D-BE87-40B9-8AA4-FECAC792A473}" type="sibTrans" cxnId="{76E9F687-6BCB-49E2-B816-D6A66AD5FDD9}">
      <dgm:prSet/>
      <dgm:spPr/>
      <dgm:t>
        <a:bodyPr/>
        <a:lstStyle/>
        <a:p>
          <a:endParaRPr lang="en-US"/>
        </a:p>
      </dgm:t>
    </dgm:pt>
    <dgm:pt modelId="{6D9C46E3-ED3E-430C-8215-88FA919D7495}">
      <dgm:prSet phldrT="[Text]"/>
      <dgm:spPr/>
      <dgm:t>
        <a:bodyPr/>
        <a:lstStyle/>
        <a:p>
          <a:r>
            <a:rPr lang="en-US" dirty="0"/>
            <a:t>Pensions</a:t>
          </a:r>
        </a:p>
      </dgm:t>
    </dgm:pt>
    <dgm:pt modelId="{CA332EFE-6B29-49F6-BD55-40B868B086AA}" type="parTrans" cxnId="{BC8DBDD1-BD03-4309-B862-7CD6F4FBC249}">
      <dgm:prSet/>
      <dgm:spPr/>
      <dgm:t>
        <a:bodyPr/>
        <a:lstStyle/>
        <a:p>
          <a:endParaRPr lang="en-US"/>
        </a:p>
      </dgm:t>
    </dgm:pt>
    <dgm:pt modelId="{BE5C0A55-390C-4B89-8E56-4D53EEA85F90}" type="sibTrans" cxnId="{BC8DBDD1-BD03-4309-B862-7CD6F4FBC249}">
      <dgm:prSet/>
      <dgm:spPr/>
      <dgm:t>
        <a:bodyPr/>
        <a:lstStyle/>
        <a:p>
          <a:endParaRPr lang="en-US"/>
        </a:p>
      </dgm:t>
    </dgm:pt>
    <dgm:pt modelId="{AE837AEA-F18D-4257-BC11-6649634B89EC}">
      <dgm:prSet phldrT="[Text]"/>
      <dgm:spPr/>
      <dgm:t>
        <a:bodyPr/>
        <a:lstStyle/>
        <a:p>
          <a:r>
            <a:rPr lang="en-US" dirty="0"/>
            <a:t>Other Income</a:t>
          </a:r>
        </a:p>
      </dgm:t>
    </dgm:pt>
    <dgm:pt modelId="{E191346B-3ED7-4439-9A9F-F2B6D40D4804}" type="parTrans" cxnId="{96D03765-7098-46AD-A69E-F0F9AD323CC2}">
      <dgm:prSet/>
      <dgm:spPr/>
      <dgm:t>
        <a:bodyPr/>
        <a:lstStyle/>
        <a:p>
          <a:endParaRPr lang="en-US"/>
        </a:p>
      </dgm:t>
    </dgm:pt>
    <dgm:pt modelId="{CD798149-C7EE-47DF-A090-EA8E49FAC15D}" type="sibTrans" cxnId="{96D03765-7098-46AD-A69E-F0F9AD323CC2}">
      <dgm:prSet/>
      <dgm:spPr/>
      <dgm:t>
        <a:bodyPr/>
        <a:lstStyle/>
        <a:p>
          <a:endParaRPr lang="en-US"/>
        </a:p>
      </dgm:t>
    </dgm:pt>
    <dgm:pt modelId="{E194A270-C916-4B44-A4CC-05B113CF3ED2}">
      <dgm:prSet phldrT="[Text]"/>
      <dgm:spPr/>
      <dgm:t>
        <a:bodyPr/>
        <a:lstStyle/>
        <a:p>
          <a:r>
            <a:rPr lang="en-US" dirty="0"/>
            <a:t>Medicaid</a:t>
          </a:r>
        </a:p>
      </dgm:t>
    </dgm:pt>
    <dgm:pt modelId="{A5117F89-A6F2-47C1-9758-24AEEE126315}" type="parTrans" cxnId="{7B0B0D4F-28BF-4201-816A-95AB86B0F4B7}">
      <dgm:prSet/>
      <dgm:spPr/>
      <dgm:t>
        <a:bodyPr/>
        <a:lstStyle/>
        <a:p>
          <a:endParaRPr lang="en-US"/>
        </a:p>
      </dgm:t>
    </dgm:pt>
    <dgm:pt modelId="{6353267B-577C-46DF-90CE-6DBC23A2127F}" type="sibTrans" cxnId="{7B0B0D4F-28BF-4201-816A-95AB86B0F4B7}">
      <dgm:prSet/>
      <dgm:spPr/>
      <dgm:t>
        <a:bodyPr/>
        <a:lstStyle/>
        <a:p>
          <a:endParaRPr lang="en-US"/>
        </a:p>
      </dgm:t>
    </dgm:pt>
    <dgm:pt modelId="{1F755ECD-CCD7-4284-949C-FEC449D5A6AC}">
      <dgm:prSet phldrT="[Text]"/>
      <dgm:spPr/>
      <dgm:t>
        <a:bodyPr/>
        <a:lstStyle/>
        <a:p>
          <a:r>
            <a:rPr lang="en-US" dirty="0"/>
            <a:t>HCBS Waiver </a:t>
          </a:r>
        </a:p>
      </dgm:t>
    </dgm:pt>
    <dgm:pt modelId="{C0FE3CB6-46D0-438A-ACD1-8D318CB6CA36}" type="parTrans" cxnId="{3AC45686-3DB0-4852-A489-3B8DBB0F7D37}">
      <dgm:prSet/>
      <dgm:spPr/>
      <dgm:t>
        <a:bodyPr/>
        <a:lstStyle/>
        <a:p>
          <a:endParaRPr lang="en-US"/>
        </a:p>
      </dgm:t>
    </dgm:pt>
    <dgm:pt modelId="{1712C734-8919-4D62-9D0E-16BF7C34BFC4}" type="sibTrans" cxnId="{3AC45686-3DB0-4852-A489-3B8DBB0F7D37}">
      <dgm:prSet/>
      <dgm:spPr/>
      <dgm:t>
        <a:bodyPr/>
        <a:lstStyle/>
        <a:p>
          <a:endParaRPr lang="en-US"/>
        </a:p>
      </dgm:t>
    </dgm:pt>
    <dgm:pt modelId="{A29CF0C7-F786-4707-A014-856BB759EA8D}" type="pres">
      <dgm:prSet presAssocID="{20B294F0-30E8-4290-96CA-A526F3B3A40F}" presName="Name0" presStyleCnt="0">
        <dgm:presLayoutVars>
          <dgm:dir/>
          <dgm:animLvl val="lvl"/>
          <dgm:resizeHandles val="exact"/>
        </dgm:presLayoutVars>
      </dgm:prSet>
      <dgm:spPr/>
    </dgm:pt>
    <dgm:pt modelId="{1AA740EF-AF00-4317-B624-5596F502BECA}" type="pres">
      <dgm:prSet presAssocID="{0F1DCDC9-6318-45FC-A466-6319F824B608}" presName="composite" presStyleCnt="0"/>
      <dgm:spPr/>
    </dgm:pt>
    <dgm:pt modelId="{E5A159CB-47ED-46A1-B83B-7879449D4A51}" type="pres">
      <dgm:prSet presAssocID="{0F1DCDC9-6318-45FC-A466-6319F824B608}" presName="parTx" presStyleLbl="alignNode1" presStyleIdx="0" presStyleCnt="2">
        <dgm:presLayoutVars>
          <dgm:chMax val="0"/>
          <dgm:chPref val="0"/>
          <dgm:bulletEnabled val="1"/>
        </dgm:presLayoutVars>
      </dgm:prSet>
      <dgm:spPr/>
    </dgm:pt>
    <dgm:pt modelId="{15DD4D23-BF6F-4C3A-8161-50453DB9C376}" type="pres">
      <dgm:prSet presAssocID="{0F1DCDC9-6318-45FC-A466-6319F824B608}" presName="desTx" presStyleLbl="alignAccFollowNode1" presStyleIdx="0" presStyleCnt="2">
        <dgm:presLayoutVars>
          <dgm:bulletEnabled val="1"/>
        </dgm:presLayoutVars>
      </dgm:prSet>
      <dgm:spPr/>
    </dgm:pt>
    <dgm:pt modelId="{F9DF7B43-7525-4CE8-BB5D-C2199A347582}" type="pres">
      <dgm:prSet presAssocID="{4AF49A6A-E420-4F99-81BB-CBCA4ADEA82A}" presName="space" presStyleCnt="0"/>
      <dgm:spPr/>
    </dgm:pt>
    <dgm:pt modelId="{4AC62497-604D-4F0B-92B0-3F131D80DA23}" type="pres">
      <dgm:prSet presAssocID="{5BCB973C-1394-43CF-A1CF-19C18B3E5DC2}" presName="composite" presStyleCnt="0"/>
      <dgm:spPr/>
    </dgm:pt>
    <dgm:pt modelId="{6E18D7C4-3EBE-4B64-B65D-8A66FBC8C896}" type="pres">
      <dgm:prSet presAssocID="{5BCB973C-1394-43CF-A1CF-19C18B3E5DC2}" presName="parTx" presStyleLbl="alignNode1" presStyleIdx="1" presStyleCnt="2">
        <dgm:presLayoutVars>
          <dgm:chMax val="0"/>
          <dgm:chPref val="0"/>
          <dgm:bulletEnabled val="1"/>
        </dgm:presLayoutVars>
      </dgm:prSet>
      <dgm:spPr/>
    </dgm:pt>
    <dgm:pt modelId="{9D43E7BB-CE22-4821-998D-2BA9219CDA74}" type="pres">
      <dgm:prSet presAssocID="{5BCB973C-1394-43CF-A1CF-19C18B3E5DC2}" presName="desTx" presStyleLbl="alignAccFollowNode1" presStyleIdx="1" presStyleCnt="2">
        <dgm:presLayoutVars>
          <dgm:bulletEnabled val="1"/>
        </dgm:presLayoutVars>
      </dgm:prSet>
      <dgm:spPr/>
    </dgm:pt>
  </dgm:ptLst>
  <dgm:cxnLst>
    <dgm:cxn modelId="{4E15390A-FE37-4CCE-A18E-E269BC58992C}" type="presOf" srcId="{0F1DCDC9-6318-45FC-A466-6319F824B608}" destId="{E5A159CB-47ED-46A1-B83B-7879449D4A51}" srcOrd="0" destOrd="0" presId="urn:microsoft.com/office/officeart/2005/8/layout/hList1"/>
    <dgm:cxn modelId="{6944CD0B-4065-4BA6-BCCA-9194D1435049}" type="presOf" srcId="{5758DC2D-E35B-4CDB-85CA-EE7996927301}" destId="{15DD4D23-BF6F-4C3A-8161-50453DB9C376}" srcOrd="0" destOrd="0" presId="urn:microsoft.com/office/officeart/2005/8/layout/hList1"/>
    <dgm:cxn modelId="{842F8610-1E10-4548-BBD1-2E3E50A05F14}" type="presOf" srcId="{E194A270-C916-4B44-A4CC-05B113CF3ED2}" destId="{9D43E7BB-CE22-4821-998D-2BA9219CDA74}" srcOrd="0" destOrd="2" presId="urn:microsoft.com/office/officeart/2005/8/layout/hList1"/>
    <dgm:cxn modelId="{3977F928-B0E7-4DEF-BACB-FA399BC1032C}" type="presOf" srcId="{20B294F0-30E8-4290-96CA-A526F3B3A40F}" destId="{A29CF0C7-F786-4707-A014-856BB759EA8D}" srcOrd="0" destOrd="0" presId="urn:microsoft.com/office/officeart/2005/8/layout/hList1"/>
    <dgm:cxn modelId="{AE419E5B-6B2A-4B92-848C-AFBF19656626}" type="presOf" srcId="{15D8A66E-67D9-4BC2-97BD-256C67F2B249}" destId="{9D43E7BB-CE22-4821-998D-2BA9219CDA74}" srcOrd="0" destOrd="1" presId="urn:microsoft.com/office/officeart/2005/8/layout/hList1"/>
    <dgm:cxn modelId="{7922CB41-A66A-4F4E-BF70-37D70B501B1F}" srcId="{5BCB973C-1394-43CF-A1CF-19C18B3E5DC2}" destId="{C676DA5C-2D25-4262-A9A6-EDF0A962F3F7}" srcOrd="0" destOrd="0" parTransId="{27AC881A-E0AC-43C7-882B-BEA18D7421A3}" sibTransId="{BF337EBB-5F35-468E-8ED1-FD4DE53C255B}"/>
    <dgm:cxn modelId="{96D03765-7098-46AD-A69E-F0F9AD323CC2}" srcId="{0F1DCDC9-6318-45FC-A466-6319F824B608}" destId="{AE837AEA-F18D-4257-BC11-6649634B89EC}" srcOrd="3" destOrd="0" parTransId="{E191346B-3ED7-4439-9A9F-F2B6D40D4804}" sibTransId="{CD798149-C7EE-47DF-A090-EA8E49FAC15D}"/>
    <dgm:cxn modelId="{7B0B0D4F-28BF-4201-816A-95AB86B0F4B7}" srcId="{5BCB973C-1394-43CF-A1CF-19C18B3E5DC2}" destId="{E194A270-C916-4B44-A4CC-05B113CF3ED2}" srcOrd="2" destOrd="0" parTransId="{A5117F89-A6F2-47C1-9758-24AEEE126315}" sibTransId="{6353267B-577C-46DF-90CE-6DBC23A2127F}"/>
    <dgm:cxn modelId="{49662E71-309C-41C4-8E82-C1E8B2B391F2}" type="presOf" srcId="{24A2C520-4E4A-459F-A2F9-CDBC5299BE73}" destId="{15DD4D23-BF6F-4C3A-8161-50453DB9C376}" srcOrd="0" destOrd="2" presId="urn:microsoft.com/office/officeart/2005/8/layout/hList1"/>
    <dgm:cxn modelId="{7505AB56-1BBB-4A18-941D-CD97ACBFDA19}" srcId="{20B294F0-30E8-4290-96CA-A526F3B3A40F}" destId="{5BCB973C-1394-43CF-A1CF-19C18B3E5DC2}" srcOrd="1" destOrd="0" parTransId="{65E5EB23-0C14-455B-B945-90D8AB666F04}" sibTransId="{708B9082-17D7-43A2-9C98-779BAD6C417C}"/>
    <dgm:cxn modelId="{233BD159-7633-4610-9982-827850A8B05E}" type="presOf" srcId="{1F755ECD-CCD7-4284-949C-FEC449D5A6AC}" destId="{9D43E7BB-CE22-4821-998D-2BA9219CDA74}" srcOrd="0" destOrd="3" presId="urn:microsoft.com/office/officeart/2005/8/layout/hList1"/>
    <dgm:cxn modelId="{FEA36A7C-43BE-4356-8A1B-03BAC9E03CDD}" srcId="{20B294F0-30E8-4290-96CA-A526F3B3A40F}" destId="{0F1DCDC9-6318-45FC-A466-6319F824B608}" srcOrd="0" destOrd="0" parTransId="{88126B85-890A-4CB7-A17C-42167DF33D55}" sibTransId="{4AF49A6A-E420-4F99-81BB-CBCA4ADEA82A}"/>
    <dgm:cxn modelId="{3AC45686-3DB0-4852-A489-3B8DBB0F7D37}" srcId="{5BCB973C-1394-43CF-A1CF-19C18B3E5DC2}" destId="{1F755ECD-CCD7-4284-949C-FEC449D5A6AC}" srcOrd="3" destOrd="0" parTransId="{C0FE3CB6-46D0-438A-ACD1-8D318CB6CA36}" sibTransId="{1712C734-8919-4D62-9D0E-16BF7C34BFC4}"/>
    <dgm:cxn modelId="{76E9F687-6BCB-49E2-B816-D6A66AD5FDD9}" srcId="{5BCB973C-1394-43CF-A1CF-19C18B3E5DC2}" destId="{15D8A66E-67D9-4BC2-97BD-256C67F2B249}" srcOrd="1" destOrd="0" parTransId="{FB3503E6-F561-45E7-8630-1210095AF64D}" sibTransId="{5768F47D-BE87-40B9-8AA4-FECAC792A473}"/>
    <dgm:cxn modelId="{E9E2BF90-0883-42AF-8F53-155111BCE7E3}" srcId="{0F1DCDC9-6318-45FC-A466-6319F824B608}" destId="{24A2C520-4E4A-459F-A2F9-CDBC5299BE73}" srcOrd="2" destOrd="0" parTransId="{E90D780B-59DA-4A1A-AF0A-C775420D723A}" sibTransId="{657A0221-5BC3-407E-944F-44E4953C1437}"/>
    <dgm:cxn modelId="{CEBD2E99-3E87-44D1-BDA5-7AFCD855D2AF}" srcId="{0F1DCDC9-6318-45FC-A466-6319F824B608}" destId="{5758DC2D-E35B-4CDB-85CA-EE7996927301}" srcOrd="0" destOrd="0" parTransId="{C42E9019-623B-470B-A24B-D0DC6CAD2BBD}" sibTransId="{63F61110-D5D1-40FB-A1A6-17DF04A1B6D9}"/>
    <dgm:cxn modelId="{BC8DBDD1-BD03-4309-B862-7CD6F4FBC249}" srcId="{0F1DCDC9-6318-45FC-A466-6319F824B608}" destId="{6D9C46E3-ED3E-430C-8215-88FA919D7495}" srcOrd="1" destOrd="0" parTransId="{CA332EFE-6B29-49F6-BD55-40B868B086AA}" sibTransId="{BE5C0A55-390C-4B89-8E56-4D53EEA85F90}"/>
    <dgm:cxn modelId="{7903A7D4-E0AF-4E75-BB9A-9553865CA54B}" type="presOf" srcId="{6D9C46E3-ED3E-430C-8215-88FA919D7495}" destId="{15DD4D23-BF6F-4C3A-8161-50453DB9C376}" srcOrd="0" destOrd="1" presId="urn:microsoft.com/office/officeart/2005/8/layout/hList1"/>
    <dgm:cxn modelId="{C47E59E0-9ECA-4131-9400-9342DC4C620A}" type="presOf" srcId="{C676DA5C-2D25-4262-A9A6-EDF0A962F3F7}" destId="{9D43E7BB-CE22-4821-998D-2BA9219CDA74}" srcOrd="0" destOrd="0" presId="urn:microsoft.com/office/officeart/2005/8/layout/hList1"/>
    <dgm:cxn modelId="{DE6A25F3-FDBD-4E19-9338-DCC4F53FEBE6}" type="presOf" srcId="{AE837AEA-F18D-4257-BC11-6649634B89EC}" destId="{15DD4D23-BF6F-4C3A-8161-50453DB9C376}" srcOrd="0" destOrd="3" presId="urn:microsoft.com/office/officeart/2005/8/layout/hList1"/>
    <dgm:cxn modelId="{2F41B6FA-3E0B-47EE-85D7-F3E85E0899AF}" type="presOf" srcId="{5BCB973C-1394-43CF-A1CF-19C18B3E5DC2}" destId="{6E18D7C4-3EBE-4B64-B65D-8A66FBC8C896}" srcOrd="0" destOrd="0" presId="urn:microsoft.com/office/officeart/2005/8/layout/hList1"/>
    <dgm:cxn modelId="{4708DAF2-3CA9-421E-BA8F-74992A1BC7FC}" type="presParOf" srcId="{A29CF0C7-F786-4707-A014-856BB759EA8D}" destId="{1AA740EF-AF00-4317-B624-5596F502BECA}" srcOrd="0" destOrd="0" presId="urn:microsoft.com/office/officeart/2005/8/layout/hList1"/>
    <dgm:cxn modelId="{51FFE044-9ACA-48D8-844B-2DCEFBCF86DD}" type="presParOf" srcId="{1AA740EF-AF00-4317-B624-5596F502BECA}" destId="{E5A159CB-47ED-46A1-B83B-7879449D4A51}" srcOrd="0" destOrd="0" presId="urn:microsoft.com/office/officeart/2005/8/layout/hList1"/>
    <dgm:cxn modelId="{DDE58BA2-349F-4771-B43D-E04BC24030BB}" type="presParOf" srcId="{1AA740EF-AF00-4317-B624-5596F502BECA}" destId="{15DD4D23-BF6F-4C3A-8161-50453DB9C376}" srcOrd="1" destOrd="0" presId="urn:microsoft.com/office/officeart/2005/8/layout/hList1"/>
    <dgm:cxn modelId="{38242D9B-E001-4DB7-A558-1CB42B483E0C}" type="presParOf" srcId="{A29CF0C7-F786-4707-A014-856BB759EA8D}" destId="{F9DF7B43-7525-4CE8-BB5D-C2199A347582}" srcOrd="1" destOrd="0" presId="urn:microsoft.com/office/officeart/2005/8/layout/hList1"/>
    <dgm:cxn modelId="{3F33B937-1EA7-4BD1-A9E6-B1CEBCD42B53}" type="presParOf" srcId="{A29CF0C7-F786-4707-A014-856BB759EA8D}" destId="{4AC62497-604D-4F0B-92B0-3F131D80DA23}" srcOrd="2" destOrd="0" presId="urn:microsoft.com/office/officeart/2005/8/layout/hList1"/>
    <dgm:cxn modelId="{B9C0F97A-8F1E-44FA-A926-BEF2541766D6}" type="presParOf" srcId="{4AC62497-604D-4F0B-92B0-3F131D80DA23}" destId="{6E18D7C4-3EBE-4B64-B65D-8A66FBC8C896}" srcOrd="0" destOrd="0" presId="urn:microsoft.com/office/officeart/2005/8/layout/hList1"/>
    <dgm:cxn modelId="{52F2C614-FFE8-40BB-8B46-DB13D8812B3F}" type="presParOf" srcId="{4AC62497-604D-4F0B-92B0-3F131D80DA23}" destId="{9D43E7BB-CE22-4821-998D-2BA9219CDA7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86D55F-FCC1-40D9-B13A-B69AE54F3EF7}"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n-US"/>
        </a:p>
      </dgm:t>
    </dgm:pt>
    <dgm:pt modelId="{26E69009-1D24-4126-9134-C0B71465C527}">
      <dgm:prSet phldrT="[Text]"/>
      <dgm:spPr/>
      <dgm:t>
        <a:bodyPr/>
        <a:lstStyle/>
        <a:p>
          <a:r>
            <a:rPr lang="en-US" dirty="0"/>
            <a:t>Medicare – Federal Funds</a:t>
          </a:r>
        </a:p>
      </dgm:t>
    </dgm:pt>
    <dgm:pt modelId="{70BC7EB6-CF78-42CB-A450-6713864AED1A}" type="parTrans" cxnId="{27B6A540-8A3B-4970-91C3-08A1AA1E27D3}">
      <dgm:prSet/>
      <dgm:spPr/>
      <dgm:t>
        <a:bodyPr/>
        <a:lstStyle/>
        <a:p>
          <a:endParaRPr lang="en-US"/>
        </a:p>
      </dgm:t>
    </dgm:pt>
    <dgm:pt modelId="{489B9DA9-42D5-469A-853D-665F213DC35D}" type="sibTrans" cxnId="{27B6A540-8A3B-4970-91C3-08A1AA1E27D3}">
      <dgm:prSet/>
      <dgm:spPr/>
      <dgm:t>
        <a:bodyPr/>
        <a:lstStyle/>
        <a:p>
          <a:endParaRPr lang="en-US"/>
        </a:p>
      </dgm:t>
    </dgm:pt>
    <dgm:pt modelId="{58D8C0CD-8338-4C85-9166-0B82B6319CD0}">
      <dgm:prSet phldrT="[Text]"/>
      <dgm:spPr/>
      <dgm:t>
        <a:bodyPr/>
        <a:lstStyle/>
        <a:p>
          <a:r>
            <a:rPr lang="en-US" dirty="0"/>
            <a:t>Skilled care</a:t>
          </a:r>
        </a:p>
      </dgm:t>
    </dgm:pt>
    <dgm:pt modelId="{B73A239F-D880-4936-8ECA-4D9086C70548}" type="parTrans" cxnId="{DD327C77-8085-4E2E-A96E-5BB45056F0EA}">
      <dgm:prSet/>
      <dgm:spPr/>
      <dgm:t>
        <a:bodyPr/>
        <a:lstStyle/>
        <a:p>
          <a:endParaRPr lang="en-US"/>
        </a:p>
      </dgm:t>
    </dgm:pt>
    <dgm:pt modelId="{A4EE332A-EC62-430F-A720-D6D5217AC36F}" type="sibTrans" cxnId="{DD327C77-8085-4E2E-A96E-5BB45056F0EA}">
      <dgm:prSet/>
      <dgm:spPr/>
      <dgm:t>
        <a:bodyPr/>
        <a:lstStyle/>
        <a:p>
          <a:endParaRPr lang="en-US"/>
        </a:p>
      </dgm:t>
    </dgm:pt>
    <dgm:pt modelId="{34DDD1D0-44D1-4014-A809-CBE06B491E44}">
      <dgm:prSet phldrT="[Text]"/>
      <dgm:spPr/>
      <dgm:t>
        <a:bodyPr/>
        <a:lstStyle/>
        <a:p>
          <a:r>
            <a:rPr lang="en-US" dirty="0"/>
            <a:t>Qualifying stay &amp; criteria</a:t>
          </a:r>
        </a:p>
      </dgm:t>
    </dgm:pt>
    <dgm:pt modelId="{84CCF370-EC70-4E33-AC79-717FD5003833}" type="parTrans" cxnId="{94474DEB-A978-48CB-8C2F-06B7132D0B86}">
      <dgm:prSet/>
      <dgm:spPr/>
      <dgm:t>
        <a:bodyPr/>
        <a:lstStyle/>
        <a:p>
          <a:endParaRPr lang="en-US"/>
        </a:p>
      </dgm:t>
    </dgm:pt>
    <dgm:pt modelId="{F6D3DB36-F7EF-43DC-8756-7C49BAD3B45C}" type="sibTrans" cxnId="{94474DEB-A978-48CB-8C2F-06B7132D0B86}">
      <dgm:prSet/>
      <dgm:spPr/>
      <dgm:t>
        <a:bodyPr/>
        <a:lstStyle/>
        <a:p>
          <a:endParaRPr lang="en-US"/>
        </a:p>
      </dgm:t>
    </dgm:pt>
    <dgm:pt modelId="{A5B8E99C-34EC-46D0-9E15-2AE22B136AA2}">
      <dgm:prSet phldrT="[Text]"/>
      <dgm:spPr/>
      <dgm:t>
        <a:bodyPr/>
        <a:lstStyle/>
        <a:p>
          <a:r>
            <a:rPr lang="en-US" dirty="0"/>
            <a:t>Medicaid – State &amp; Federal Funds</a:t>
          </a:r>
        </a:p>
      </dgm:t>
    </dgm:pt>
    <dgm:pt modelId="{0E768136-674B-4369-B4AD-A74C5136E25B}" type="parTrans" cxnId="{0F123EF9-0462-4AE7-B0DD-B7BF6EF692C1}">
      <dgm:prSet/>
      <dgm:spPr/>
      <dgm:t>
        <a:bodyPr/>
        <a:lstStyle/>
        <a:p>
          <a:endParaRPr lang="en-US"/>
        </a:p>
      </dgm:t>
    </dgm:pt>
    <dgm:pt modelId="{CD818919-117C-4C61-9551-9872143C156F}" type="sibTrans" cxnId="{0F123EF9-0462-4AE7-B0DD-B7BF6EF692C1}">
      <dgm:prSet/>
      <dgm:spPr/>
      <dgm:t>
        <a:bodyPr/>
        <a:lstStyle/>
        <a:p>
          <a:endParaRPr lang="en-US"/>
        </a:p>
      </dgm:t>
    </dgm:pt>
    <dgm:pt modelId="{99B48D5A-5795-4F04-B49D-7562CF276649}">
      <dgm:prSet phldrT="[Text]"/>
      <dgm:spPr/>
      <dgm:t>
        <a:bodyPr/>
        <a:lstStyle/>
        <a:p>
          <a:r>
            <a:rPr lang="en-US" dirty="0"/>
            <a:t>Long-term care</a:t>
          </a:r>
        </a:p>
      </dgm:t>
    </dgm:pt>
    <dgm:pt modelId="{159D1FAE-C87D-4614-83EE-928291AAC9E8}" type="parTrans" cxnId="{54D48E40-875E-4C3A-9007-F422BD569CF7}">
      <dgm:prSet/>
      <dgm:spPr/>
      <dgm:t>
        <a:bodyPr/>
        <a:lstStyle/>
        <a:p>
          <a:endParaRPr lang="en-US"/>
        </a:p>
      </dgm:t>
    </dgm:pt>
    <dgm:pt modelId="{CD1A218E-9A97-41A9-A41A-F4BF8793EC6B}" type="sibTrans" cxnId="{54D48E40-875E-4C3A-9007-F422BD569CF7}">
      <dgm:prSet/>
      <dgm:spPr/>
      <dgm:t>
        <a:bodyPr/>
        <a:lstStyle/>
        <a:p>
          <a:endParaRPr lang="en-US"/>
        </a:p>
      </dgm:t>
    </dgm:pt>
    <dgm:pt modelId="{9EF30551-216B-4F6F-9830-83E0027F3457}">
      <dgm:prSet phldrT="[Text]"/>
      <dgm:spPr/>
      <dgm:t>
        <a:bodyPr/>
        <a:lstStyle/>
        <a:p>
          <a:r>
            <a:rPr lang="en-US" dirty="0"/>
            <a:t>Income-based</a:t>
          </a:r>
        </a:p>
      </dgm:t>
    </dgm:pt>
    <dgm:pt modelId="{78CB476A-7C53-449A-926B-9F2BCAECCD1A}" type="parTrans" cxnId="{A38094E7-AE0F-47D8-9412-BC0D5DC16EA5}">
      <dgm:prSet/>
      <dgm:spPr/>
      <dgm:t>
        <a:bodyPr/>
        <a:lstStyle/>
        <a:p>
          <a:endParaRPr lang="en-US"/>
        </a:p>
      </dgm:t>
    </dgm:pt>
    <dgm:pt modelId="{A0E78A33-6CAA-42DC-9417-9E37ED16AFBC}" type="sibTrans" cxnId="{A38094E7-AE0F-47D8-9412-BC0D5DC16EA5}">
      <dgm:prSet/>
      <dgm:spPr/>
      <dgm:t>
        <a:bodyPr/>
        <a:lstStyle/>
        <a:p>
          <a:endParaRPr lang="en-US"/>
        </a:p>
      </dgm:t>
    </dgm:pt>
    <dgm:pt modelId="{35038B65-83C3-45D9-A0EE-6F76CC1182D6}">
      <dgm:prSet phldrT="[Text]"/>
      <dgm:spPr/>
      <dgm:t>
        <a:bodyPr/>
        <a:lstStyle/>
        <a:p>
          <a:r>
            <a:rPr lang="en-US" dirty="0"/>
            <a:t>Payer of last resort</a:t>
          </a:r>
        </a:p>
      </dgm:t>
    </dgm:pt>
    <dgm:pt modelId="{BCE2D88F-C969-44BD-88DD-FEBD3FEA1F84}" type="parTrans" cxnId="{4AC79BD6-312B-49A8-9E58-5A203FF3A728}">
      <dgm:prSet/>
      <dgm:spPr/>
      <dgm:t>
        <a:bodyPr/>
        <a:lstStyle/>
        <a:p>
          <a:endParaRPr lang="en-US"/>
        </a:p>
      </dgm:t>
    </dgm:pt>
    <dgm:pt modelId="{8E25F8B5-5032-4E92-A195-F28A091CB004}" type="sibTrans" cxnId="{4AC79BD6-312B-49A8-9E58-5A203FF3A728}">
      <dgm:prSet/>
      <dgm:spPr/>
      <dgm:t>
        <a:bodyPr/>
        <a:lstStyle/>
        <a:p>
          <a:endParaRPr lang="en-US"/>
        </a:p>
      </dgm:t>
    </dgm:pt>
    <dgm:pt modelId="{A8ECE47D-6F5E-443F-BE8C-D0E34CD6681D}">
      <dgm:prSet phldrT="[Text]"/>
      <dgm:spPr/>
      <dgm:t>
        <a:bodyPr/>
        <a:lstStyle/>
        <a:p>
          <a:r>
            <a:rPr lang="en-US" dirty="0"/>
            <a:t>Limited coverage   </a:t>
          </a:r>
        </a:p>
      </dgm:t>
    </dgm:pt>
    <dgm:pt modelId="{56148A24-11BB-4217-946A-BCD96A360998}" type="parTrans" cxnId="{8398929F-EF02-4EB4-AEFB-C32C8F2B4A58}">
      <dgm:prSet/>
      <dgm:spPr/>
    </dgm:pt>
    <dgm:pt modelId="{0BE38F66-EE81-4C9C-8BE4-849D7E3136C0}" type="sibTrans" cxnId="{8398929F-EF02-4EB4-AEFB-C32C8F2B4A58}">
      <dgm:prSet/>
      <dgm:spPr/>
    </dgm:pt>
    <dgm:pt modelId="{6A5F077B-6375-4227-ABA7-E820D221D543}" type="pres">
      <dgm:prSet presAssocID="{3B86D55F-FCC1-40D9-B13A-B69AE54F3EF7}" presName="linear" presStyleCnt="0">
        <dgm:presLayoutVars>
          <dgm:dir/>
          <dgm:animLvl val="lvl"/>
          <dgm:resizeHandles val="exact"/>
        </dgm:presLayoutVars>
      </dgm:prSet>
      <dgm:spPr/>
    </dgm:pt>
    <dgm:pt modelId="{A8C3F8AD-C7B7-4F22-8724-17E18EBFCE22}" type="pres">
      <dgm:prSet presAssocID="{26E69009-1D24-4126-9134-C0B71465C527}" presName="parentLin" presStyleCnt="0"/>
      <dgm:spPr/>
    </dgm:pt>
    <dgm:pt modelId="{78E8AF9A-49A9-498E-95D3-528180DFF480}" type="pres">
      <dgm:prSet presAssocID="{26E69009-1D24-4126-9134-C0B71465C527}" presName="parentLeftMargin" presStyleLbl="node1" presStyleIdx="0" presStyleCnt="2"/>
      <dgm:spPr/>
    </dgm:pt>
    <dgm:pt modelId="{750BD51C-7543-48B0-9C80-D7341629EF63}" type="pres">
      <dgm:prSet presAssocID="{26E69009-1D24-4126-9134-C0B71465C527}" presName="parentText" presStyleLbl="node1" presStyleIdx="0" presStyleCnt="2" custScaleX="123148" custLinFactNeighborX="6944" custLinFactNeighborY="-1024">
        <dgm:presLayoutVars>
          <dgm:chMax val="0"/>
          <dgm:bulletEnabled val="1"/>
        </dgm:presLayoutVars>
      </dgm:prSet>
      <dgm:spPr/>
    </dgm:pt>
    <dgm:pt modelId="{9010BE2B-FACF-408F-9005-A3012E9C7980}" type="pres">
      <dgm:prSet presAssocID="{26E69009-1D24-4126-9134-C0B71465C527}" presName="negativeSpace" presStyleCnt="0"/>
      <dgm:spPr/>
    </dgm:pt>
    <dgm:pt modelId="{F30F8515-B700-4FD2-BA14-3CCF4159F247}" type="pres">
      <dgm:prSet presAssocID="{26E69009-1D24-4126-9134-C0B71465C527}" presName="childText" presStyleLbl="conFgAcc1" presStyleIdx="0" presStyleCnt="2">
        <dgm:presLayoutVars>
          <dgm:bulletEnabled val="1"/>
        </dgm:presLayoutVars>
      </dgm:prSet>
      <dgm:spPr/>
    </dgm:pt>
    <dgm:pt modelId="{151D5A88-2123-4625-B272-C0847C7DCBD9}" type="pres">
      <dgm:prSet presAssocID="{489B9DA9-42D5-469A-853D-665F213DC35D}" presName="spaceBetweenRectangles" presStyleCnt="0"/>
      <dgm:spPr/>
    </dgm:pt>
    <dgm:pt modelId="{EF15A754-9902-4F9E-804A-3BA294E90246}" type="pres">
      <dgm:prSet presAssocID="{A5B8E99C-34EC-46D0-9E15-2AE22B136AA2}" presName="parentLin" presStyleCnt="0"/>
      <dgm:spPr/>
    </dgm:pt>
    <dgm:pt modelId="{7602F8E0-40A6-4506-BE4D-8CDE32A91BFD}" type="pres">
      <dgm:prSet presAssocID="{A5B8E99C-34EC-46D0-9E15-2AE22B136AA2}" presName="parentLeftMargin" presStyleLbl="node1" presStyleIdx="0" presStyleCnt="2"/>
      <dgm:spPr/>
    </dgm:pt>
    <dgm:pt modelId="{C10BA110-719D-408A-A7B9-6294F82C40B6}" type="pres">
      <dgm:prSet presAssocID="{A5B8E99C-34EC-46D0-9E15-2AE22B136AA2}" presName="parentText" presStyleLbl="node1" presStyleIdx="1" presStyleCnt="2" custScaleX="122156">
        <dgm:presLayoutVars>
          <dgm:chMax val="0"/>
          <dgm:bulletEnabled val="1"/>
        </dgm:presLayoutVars>
      </dgm:prSet>
      <dgm:spPr/>
    </dgm:pt>
    <dgm:pt modelId="{F5A342DF-01CE-40FD-93CD-3F2AD6BB71C9}" type="pres">
      <dgm:prSet presAssocID="{A5B8E99C-34EC-46D0-9E15-2AE22B136AA2}" presName="negativeSpace" presStyleCnt="0"/>
      <dgm:spPr/>
    </dgm:pt>
    <dgm:pt modelId="{9F54A5A6-9AEF-4046-9190-2C0EF260F766}" type="pres">
      <dgm:prSet presAssocID="{A5B8E99C-34EC-46D0-9E15-2AE22B136AA2}" presName="childText" presStyleLbl="conFgAcc1" presStyleIdx="1" presStyleCnt="2">
        <dgm:presLayoutVars>
          <dgm:bulletEnabled val="1"/>
        </dgm:presLayoutVars>
      </dgm:prSet>
      <dgm:spPr/>
    </dgm:pt>
  </dgm:ptLst>
  <dgm:cxnLst>
    <dgm:cxn modelId="{54D48E40-875E-4C3A-9007-F422BD569CF7}" srcId="{A5B8E99C-34EC-46D0-9E15-2AE22B136AA2}" destId="{99B48D5A-5795-4F04-B49D-7562CF276649}" srcOrd="0" destOrd="0" parTransId="{159D1FAE-C87D-4614-83EE-928291AAC9E8}" sibTransId="{CD1A218E-9A97-41A9-A41A-F4BF8793EC6B}"/>
    <dgm:cxn modelId="{27B6A540-8A3B-4970-91C3-08A1AA1E27D3}" srcId="{3B86D55F-FCC1-40D9-B13A-B69AE54F3EF7}" destId="{26E69009-1D24-4126-9134-C0B71465C527}" srcOrd="0" destOrd="0" parTransId="{70BC7EB6-CF78-42CB-A450-6713864AED1A}" sibTransId="{489B9DA9-42D5-469A-853D-665F213DC35D}"/>
    <dgm:cxn modelId="{A6D3EC67-E618-418E-B173-8131058361D7}" type="presOf" srcId="{A5B8E99C-34EC-46D0-9E15-2AE22B136AA2}" destId="{7602F8E0-40A6-4506-BE4D-8CDE32A91BFD}" srcOrd="0" destOrd="0" presId="urn:microsoft.com/office/officeart/2005/8/layout/list1"/>
    <dgm:cxn modelId="{DD327C77-8085-4E2E-A96E-5BB45056F0EA}" srcId="{26E69009-1D24-4126-9134-C0B71465C527}" destId="{58D8C0CD-8338-4C85-9166-0B82B6319CD0}" srcOrd="0" destOrd="0" parTransId="{B73A239F-D880-4936-8ECA-4D9086C70548}" sibTransId="{A4EE332A-EC62-430F-A720-D6D5217AC36F}"/>
    <dgm:cxn modelId="{3A873388-15C9-495B-8E96-E364AD5A2678}" type="presOf" srcId="{35038B65-83C3-45D9-A0EE-6F76CC1182D6}" destId="{9F54A5A6-9AEF-4046-9190-2C0EF260F766}" srcOrd="0" destOrd="2" presId="urn:microsoft.com/office/officeart/2005/8/layout/list1"/>
    <dgm:cxn modelId="{C7C54488-7264-4CA9-8909-F21AD4BE6172}" type="presOf" srcId="{26E69009-1D24-4126-9134-C0B71465C527}" destId="{78E8AF9A-49A9-498E-95D3-528180DFF480}" srcOrd="0" destOrd="0" presId="urn:microsoft.com/office/officeart/2005/8/layout/list1"/>
    <dgm:cxn modelId="{8398929F-EF02-4EB4-AEFB-C32C8F2B4A58}" srcId="{26E69009-1D24-4126-9134-C0B71465C527}" destId="{A8ECE47D-6F5E-443F-BE8C-D0E34CD6681D}" srcOrd="2" destOrd="0" parTransId="{56148A24-11BB-4217-946A-BCD96A360998}" sibTransId="{0BE38F66-EE81-4C9C-8BE4-849D7E3136C0}"/>
    <dgm:cxn modelId="{A27FEFA4-EC9B-42BD-97ED-FF756C808B78}" type="presOf" srcId="{3B86D55F-FCC1-40D9-B13A-B69AE54F3EF7}" destId="{6A5F077B-6375-4227-ABA7-E820D221D543}" srcOrd="0" destOrd="0" presId="urn:microsoft.com/office/officeart/2005/8/layout/list1"/>
    <dgm:cxn modelId="{30FA9FBE-2255-4399-858F-4FE506C16E30}" type="presOf" srcId="{9EF30551-216B-4F6F-9830-83E0027F3457}" destId="{9F54A5A6-9AEF-4046-9190-2C0EF260F766}" srcOrd="0" destOrd="1" presId="urn:microsoft.com/office/officeart/2005/8/layout/list1"/>
    <dgm:cxn modelId="{F243F7C9-9DF1-439A-AD8E-B777EDD9D4DB}" type="presOf" srcId="{34DDD1D0-44D1-4014-A809-CBE06B491E44}" destId="{F30F8515-B700-4FD2-BA14-3CCF4159F247}" srcOrd="0" destOrd="1" presId="urn:microsoft.com/office/officeart/2005/8/layout/list1"/>
    <dgm:cxn modelId="{474645CC-5AAE-4039-828D-51F84F684182}" type="presOf" srcId="{A8ECE47D-6F5E-443F-BE8C-D0E34CD6681D}" destId="{F30F8515-B700-4FD2-BA14-3CCF4159F247}" srcOrd="0" destOrd="2" presId="urn:microsoft.com/office/officeart/2005/8/layout/list1"/>
    <dgm:cxn modelId="{3F1384D0-3D67-44D6-BA9F-5A7099C4313A}" type="presOf" srcId="{58D8C0CD-8338-4C85-9166-0B82B6319CD0}" destId="{F30F8515-B700-4FD2-BA14-3CCF4159F247}" srcOrd="0" destOrd="0" presId="urn:microsoft.com/office/officeart/2005/8/layout/list1"/>
    <dgm:cxn modelId="{4AC79BD6-312B-49A8-9E58-5A203FF3A728}" srcId="{A5B8E99C-34EC-46D0-9E15-2AE22B136AA2}" destId="{35038B65-83C3-45D9-A0EE-6F76CC1182D6}" srcOrd="2" destOrd="0" parTransId="{BCE2D88F-C969-44BD-88DD-FEBD3FEA1F84}" sibTransId="{8E25F8B5-5032-4E92-A195-F28A091CB004}"/>
    <dgm:cxn modelId="{CB5C69E5-8AFC-472B-B62F-DFE1A755DDE4}" type="presOf" srcId="{A5B8E99C-34EC-46D0-9E15-2AE22B136AA2}" destId="{C10BA110-719D-408A-A7B9-6294F82C40B6}" srcOrd="1" destOrd="0" presId="urn:microsoft.com/office/officeart/2005/8/layout/list1"/>
    <dgm:cxn modelId="{A38094E7-AE0F-47D8-9412-BC0D5DC16EA5}" srcId="{A5B8E99C-34EC-46D0-9E15-2AE22B136AA2}" destId="{9EF30551-216B-4F6F-9830-83E0027F3457}" srcOrd="1" destOrd="0" parTransId="{78CB476A-7C53-449A-926B-9F2BCAECCD1A}" sibTransId="{A0E78A33-6CAA-42DC-9417-9E37ED16AFBC}"/>
    <dgm:cxn modelId="{94474DEB-A978-48CB-8C2F-06B7132D0B86}" srcId="{26E69009-1D24-4126-9134-C0B71465C527}" destId="{34DDD1D0-44D1-4014-A809-CBE06B491E44}" srcOrd="1" destOrd="0" parTransId="{84CCF370-EC70-4E33-AC79-717FD5003833}" sibTransId="{F6D3DB36-F7EF-43DC-8756-7C49BAD3B45C}"/>
    <dgm:cxn modelId="{CDFCE0F1-A68A-4BBD-BF5A-AA17587DF2F4}" type="presOf" srcId="{99B48D5A-5795-4F04-B49D-7562CF276649}" destId="{9F54A5A6-9AEF-4046-9190-2C0EF260F766}" srcOrd="0" destOrd="0" presId="urn:microsoft.com/office/officeart/2005/8/layout/list1"/>
    <dgm:cxn modelId="{0F123EF9-0462-4AE7-B0DD-B7BF6EF692C1}" srcId="{3B86D55F-FCC1-40D9-B13A-B69AE54F3EF7}" destId="{A5B8E99C-34EC-46D0-9E15-2AE22B136AA2}" srcOrd="1" destOrd="0" parTransId="{0E768136-674B-4369-B4AD-A74C5136E25B}" sibTransId="{CD818919-117C-4C61-9551-9872143C156F}"/>
    <dgm:cxn modelId="{26A144FB-C7A4-4490-B6F8-1FDA316E7077}" type="presOf" srcId="{26E69009-1D24-4126-9134-C0B71465C527}" destId="{750BD51C-7543-48B0-9C80-D7341629EF63}" srcOrd="1" destOrd="0" presId="urn:microsoft.com/office/officeart/2005/8/layout/list1"/>
    <dgm:cxn modelId="{2752BCDE-9288-4004-A1FF-A0CAC53EB1D2}" type="presParOf" srcId="{6A5F077B-6375-4227-ABA7-E820D221D543}" destId="{A8C3F8AD-C7B7-4F22-8724-17E18EBFCE22}" srcOrd="0" destOrd="0" presId="urn:microsoft.com/office/officeart/2005/8/layout/list1"/>
    <dgm:cxn modelId="{1F828A37-5043-4F4C-82EF-7F15248C1970}" type="presParOf" srcId="{A8C3F8AD-C7B7-4F22-8724-17E18EBFCE22}" destId="{78E8AF9A-49A9-498E-95D3-528180DFF480}" srcOrd="0" destOrd="0" presId="urn:microsoft.com/office/officeart/2005/8/layout/list1"/>
    <dgm:cxn modelId="{E9A3B9E6-29CC-485A-9933-A6AA7838A7B9}" type="presParOf" srcId="{A8C3F8AD-C7B7-4F22-8724-17E18EBFCE22}" destId="{750BD51C-7543-48B0-9C80-D7341629EF63}" srcOrd="1" destOrd="0" presId="urn:microsoft.com/office/officeart/2005/8/layout/list1"/>
    <dgm:cxn modelId="{D33E5A9C-C81C-41BA-9ACB-EFB28B93AD47}" type="presParOf" srcId="{6A5F077B-6375-4227-ABA7-E820D221D543}" destId="{9010BE2B-FACF-408F-9005-A3012E9C7980}" srcOrd="1" destOrd="0" presId="urn:microsoft.com/office/officeart/2005/8/layout/list1"/>
    <dgm:cxn modelId="{08DDF237-6F29-47ED-88A2-1C6AE9A7ADAE}" type="presParOf" srcId="{6A5F077B-6375-4227-ABA7-E820D221D543}" destId="{F30F8515-B700-4FD2-BA14-3CCF4159F247}" srcOrd="2" destOrd="0" presId="urn:microsoft.com/office/officeart/2005/8/layout/list1"/>
    <dgm:cxn modelId="{851812B3-4345-4FDC-B1FA-0B8EA26379EA}" type="presParOf" srcId="{6A5F077B-6375-4227-ABA7-E820D221D543}" destId="{151D5A88-2123-4625-B272-C0847C7DCBD9}" srcOrd="3" destOrd="0" presId="urn:microsoft.com/office/officeart/2005/8/layout/list1"/>
    <dgm:cxn modelId="{857ADB3D-29AD-4DBF-AC95-A182015F5039}" type="presParOf" srcId="{6A5F077B-6375-4227-ABA7-E820D221D543}" destId="{EF15A754-9902-4F9E-804A-3BA294E90246}" srcOrd="4" destOrd="0" presId="urn:microsoft.com/office/officeart/2005/8/layout/list1"/>
    <dgm:cxn modelId="{F8786A74-21A2-4C36-8B71-DCB5D4519B49}" type="presParOf" srcId="{EF15A754-9902-4F9E-804A-3BA294E90246}" destId="{7602F8E0-40A6-4506-BE4D-8CDE32A91BFD}" srcOrd="0" destOrd="0" presId="urn:microsoft.com/office/officeart/2005/8/layout/list1"/>
    <dgm:cxn modelId="{E3F91424-813C-422C-8C31-2AF52C13121C}" type="presParOf" srcId="{EF15A754-9902-4F9E-804A-3BA294E90246}" destId="{C10BA110-719D-408A-A7B9-6294F82C40B6}" srcOrd="1" destOrd="0" presId="urn:microsoft.com/office/officeart/2005/8/layout/list1"/>
    <dgm:cxn modelId="{0184D019-6EDE-413B-84D0-5F0747589B59}" type="presParOf" srcId="{6A5F077B-6375-4227-ABA7-E820D221D543}" destId="{F5A342DF-01CE-40FD-93CD-3F2AD6BB71C9}" srcOrd="5" destOrd="0" presId="urn:microsoft.com/office/officeart/2005/8/layout/list1"/>
    <dgm:cxn modelId="{A1A80AF3-FDF7-4533-9FD5-B893AD771197}" type="presParOf" srcId="{6A5F077B-6375-4227-ABA7-E820D221D543}" destId="{9F54A5A6-9AEF-4046-9190-2C0EF260F76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56A05F-65FF-4728-8B69-F21AA3EE0B47}" type="doc">
      <dgm:prSet loTypeId="urn:microsoft.com/office/officeart/2008/layout/SquareAccentList" loCatId="list" qsTypeId="urn:microsoft.com/office/officeart/2005/8/quickstyle/3d3" qsCatId="3D" csTypeId="urn:microsoft.com/office/officeart/2005/8/colors/colorful4" csCatId="colorful" phldr="1"/>
      <dgm:spPr/>
      <dgm:t>
        <a:bodyPr/>
        <a:lstStyle/>
        <a:p>
          <a:endParaRPr lang="en-US"/>
        </a:p>
      </dgm:t>
    </dgm:pt>
    <dgm:pt modelId="{29E42E20-1ED6-4143-8255-EC3E17AF26F1}">
      <dgm:prSet phldrT="[Text]"/>
      <dgm:spPr/>
      <dgm:t>
        <a:bodyPr/>
        <a:lstStyle/>
        <a:p>
          <a:r>
            <a:rPr lang="en-US" dirty="0"/>
            <a:t>Federal</a:t>
          </a:r>
        </a:p>
      </dgm:t>
    </dgm:pt>
    <dgm:pt modelId="{0B40CF6D-BE6B-4C61-9B74-7FF0E31D2930}" type="parTrans" cxnId="{6C8FD266-35D4-4913-A4C1-2ED700D995F0}">
      <dgm:prSet/>
      <dgm:spPr/>
      <dgm:t>
        <a:bodyPr/>
        <a:lstStyle/>
        <a:p>
          <a:endParaRPr lang="en-US"/>
        </a:p>
      </dgm:t>
    </dgm:pt>
    <dgm:pt modelId="{2457CC77-4F40-429B-856D-E97186B52E97}" type="sibTrans" cxnId="{6C8FD266-35D4-4913-A4C1-2ED700D995F0}">
      <dgm:prSet/>
      <dgm:spPr/>
      <dgm:t>
        <a:bodyPr/>
        <a:lstStyle/>
        <a:p>
          <a:endParaRPr lang="en-US"/>
        </a:p>
      </dgm:t>
    </dgm:pt>
    <dgm:pt modelId="{B0718A82-7ABA-41ED-A710-F4D4F7DBC9FF}">
      <dgm:prSet phldrT="[Text]"/>
      <dgm:spPr/>
      <dgm:t>
        <a:bodyPr/>
        <a:lstStyle/>
        <a:p>
          <a:r>
            <a:rPr lang="en-US" dirty="0"/>
            <a:t>Certified</a:t>
          </a:r>
        </a:p>
      </dgm:t>
    </dgm:pt>
    <dgm:pt modelId="{F13E3EDF-6566-4F2A-B214-5BB36B206249}" type="parTrans" cxnId="{165E3DFC-DD7B-42EF-B69F-DE560540733E}">
      <dgm:prSet/>
      <dgm:spPr/>
      <dgm:t>
        <a:bodyPr/>
        <a:lstStyle/>
        <a:p>
          <a:endParaRPr lang="en-US"/>
        </a:p>
      </dgm:t>
    </dgm:pt>
    <dgm:pt modelId="{2E9CAAA9-0814-42B6-BDD2-87362F124D16}" type="sibTrans" cxnId="{165E3DFC-DD7B-42EF-B69F-DE560540733E}">
      <dgm:prSet/>
      <dgm:spPr/>
      <dgm:t>
        <a:bodyPr/>
        <a:lstStyle/>
        <a:p>
          <a:endParaRPr lang="en-US"/>
        </a:p>
      </dgm:t>
    </dgm:pt>
    <dgm:pt modelId="{0DF82C99-2C5C-4D29-A98F-329AC413CF6A}">
      <dgm:prSet phldrT="[Text]"/>
      <dgm:spPr/>
      <dgm:t>
        <a:bodyPr/>
        <a:lstStyle/>
        <a:p>
          <a:r>
            <a:rPr lang="en-US" dirty="0"/>
            <a:t>Medicare</a:t>
          </a:r>
        </a:p>
      </dgm:t>
    </dgm:pt>
    <dgm:pt modelId="{F96328F0-B7DE-4F8A-B157-81AF1FB230D6}" type="parTrans" cxnId="{B10890EA-C354-4D17-AC2D-7DEC71974E2D}">
      <dgm:prSet/>
      <dgm:spPr/>
      <dgm:t>
        <a:bodyPr/>
        <a:lstStyle/>
        <a:p>
          <a:endParaRPr lang="en-US"/>
        </a:p>
      </dgm:t>
    </dgm:pt>
    <dgm:pt modelId="{2F848A01-E761-40CF-B2C4-6D30C1F40DD2}" type="sibTrans" cxnId="{B10890EA-C354-4D17-AC2D-7DEC71974E2D}">
      <dgm:prSet/>
      <dgm:spPr/>
      <dgm:t>
        <a:bodyPr/>
        <a:lstStyle/>
        <a:p>
          <a:endParaRPr lang="en-US"/>
        </a:p>
      </dgm:t>
    </dgm:pt>
    <dgm:pt modelId="{1B34998F-AA56-49E7-A649-7BD0B6B2A786}">
      <dgm:prSet phldrT="[Text]"/>
      <dgm:spPr/>
      <dgm:t>
        <a:bodyPr/>
        <a:lstStyle/>
        <a:p>
          <a:r>
            <a:rPr lang="en-US" dirty="0"/>
            <a:t>Medicaid</a:t>
          </a:r>
        </a:p>
      </dgm:t>
    </dgm:pt>
    <dgm:pt modelId="{752B926E-7377-403A-8699-D6050664C8F2}" type="parTrans" cxnId="{6EC6C3E8-7097-4CCD-B097-DD41F447A104}">
      <dgm:prSet/>
      <dgm:spPr/>
      <dgm:t>
        <a:bodyPr/>
        <a:lstStyle/>
        <a:p>
          <a:endParaRPr lang="en-US"/>
        </a:p>
      </dgm:t>
    </dgm:pt>
    <dgm:pt modelId="{062F8854-656F-4D48-B9C7-8369D184FFB7}" type="sibTrans" cxnId="{6EC6C3E8-7097-4CCD-B097-DD41F447A104}">
      <dgm:prSet/>
      <dgm:spPr/>
      <dgm:t>
        <a:bodyPr/>
        <a:lstStyle/>
        <a:p>
          <a:endParaRPr lang="en-US"/>
        </a:p>
      </dgm:t>
    </dgm:pt>
    <dgm:pt modelId="{D1B3FCB3-91AE-4145-853F-FEC1AF8C0BE2}">
      <dgm:prSet phldrT="[Text]"/>
      <dgm:spPr/>
      <dgm:t>
        <a:bodyPr/>
        <a:lstStyle/>
        <a:p>
          <a:r>
            <a:rPr lang="en-US" dirty="0"/>
            <a:t>State</a:t>
          </a:r>
        </a:p>
      </dgm:t>
    </dgm:pt>
    <dgm:pt modelId="{17368D07-1BBE-43CF-A7D7-C1E97B0ED4CA}" type="parTrans" cxnId="{AB4D2537-DBA5-452A-A15B-8EBCB07639C5}">
      <dgm:prSet/>
      <dgm:spPr/>
      <dgm:t>
        <a:bodyPr/>
        <a:lstStyle/>
        <a:p>
          <a:endParaRPr lang="en-US"/>
        </a:p>
      </dgm:t>
    </dgm:pt>
    <dgm:pt modelId="{B2111125-AFA9-425D-B05E-C6D5F57D6873}" type="sibTrans" cxnId="{AB4D2537-DBA5-452A-A15B-8EBCB07639C5}">
      <dgm:prSet/>
      <dgm:spPr/>
      <dgm:t>
        <a:bodyPr/>
        <a:lstStyle/>
        <a:p>
          <a:endParaRPr lang="en-US"/>
        </a:p>
      </dgm:t>
    </dgm:pt>
    <dgm:pt modelId="{2FC8C3DC-B8E4-4B07-8993-54D4D308E8F5}">
      <dgm:prSet phldrT="[Text]"/>
      <dgm:spPr/>
      <dgm:t>
        <a:bodyPr/>
        <a:lstStyle/>
        <a:p>
          <a:r>
            <a:rPr lang="en-US" dirty="0"/>
            <a:t>Licensed</a:t>
          </a:r>
        </a:p>
      </dgm:t>
    </dgm:pt>
    <dgm:pt modelId="{A4979328-1A77-48AE-AB7B-AAA2C01909DF}" type="parTrans" cxnId="{DED2722A-4FAC-4A7B-A7A0-76F59D0322D4}">
      <dgm:prSet/>
      <dgm:spPr/>
      <dgm:t>
        <a:bodyPr/>
        <a:lstStyle/>
        <a:p>
          <a:endParaRPr lang="en-US"/>
        </a:p>
      </dgm:t>
    </dgm:pt>
    <dgm:pt modelId="{2DEAF58A-3546-422A-BC84-386E4E581FF9}" type="sibTrans" cxnId="{DED2722A-4FAC-4A7B-A7A0-76F59D0322D4}">
      <dgm:prSet/>
      <dgm:spPr/>
      <dgm:t>
        <a:bodyPr/>
        <a:lstStyle/>
        <a:p>
          <a:endParaRPr lang="en-US"/>
        </a:p>
      </dgm:t>
    </dgm:pt>
    <dgm:pt modelId="{37BAB985-6E6C-4E24-AFED-801ABC3F7C00}">
      <dgm:prSet phldrT="[Text]"/>
      <dgm:spPr/>
      <dgm:t>
        <a:bodyPr/>
        <a:lstStyle/>
        <a:p>
          <a:r>
            <a:rPr lang="en-US" dirty="0"/>
            <a:t>State regulations</a:t>
          </a:r>
        </a:p>
      </dgm:t>
    </dgm:pt>
    <dgm:pt modelId="{34D116C4-5FD6-4413-945B-AA93FFE2F5FA}" type="parTrans" cxnId="{8EFFF6C9-25DB-400E-9E6D-5E429991B403}">
      <dgm:prSet/>
      <dgm:spPr/>
      <dgm:t>
        <a:bodyPr/>
        <a:lstStyle/>
        <a:p>
          <a:endParaRPr lang="en-US"/>
        </a:p>
      </dgm:t>
    </dgm:pt>
    <dgm:pt modelId="{10D53D8E-AD96-42FF-B035-75D1EB7A83B6}" type="sibTrans" cxnId="{8EFFF6C9-25DB-400E-9E6D-5E429991B403}">
      <dgm:prSet/>
      <dgm:spPr/>
      <dgm:t>
        <a:bodyPr/>
        <a:lstStyle/>
        <a:p>
          <a:endParaRPr lang="en-US"/>
        </a:p>
      </dgm:t>
    </dgm:pt>
    <dgm:pt modelId="{BD85E80A-3C8E-4A15-91EB-50D82D41B565}">
      <dgm:prSet phldrT="[Text]"/>
      <dgm:spPr/>
      <dgm:t>
        <a:bodyPr/>
        <a:lstStyle/>
        <a:p>
          <a:r>
            <a:rPr lang="en-US" dirty="0"/>
            <a:t>Federal regulations</a:t>
          </a:r>
        </a:p>
      </dgm:t>
    </dgm:pt>
    <dgm:pt modelId="{D1829ECC-146D-4DC6-87A4-31F6265C7C1F}" type="parTrans" cxnId="{7A212545-CD1B-4605-A1B7-FC6D824BA4D8}">
      <dgm:prSet/>
      <dgm:spPr/>
      <dgm:t>
        <a:bodyPr/>
        <a:lstStyle/>
        <a:p>
          <a:endParaRPr lang="en-US"/>
        </a:p>
      </dgm:t>
    </dgm:pt>
    <dgm:pt modelId="{41DDFFC7-B371-427D-B981-001D71F29DF5}" type="sibTrans" cxnId="{7A212545-CD1B-4605-A1B7-FC6D824BA4D8}">
      <dgm:prSet/>
      <dgm:spPr/>
      <dgm:t>
        <a:bodyPr/>
        <a:lstStyle/>
        <a:p>
          <a:endParaRPr lang="en-US"/>
        </a:p>
      </dgm:t>
    </dgm:pt>
    <dgm:pt modelId="{9A42199A-B693-4C52-9AF4-75605ECE9357}" type="pres">
      <dgm:prSet presAssocID="{2656A05F-65FF-4728-8B69-F21AA3EE0B47}" presName="layout" presStyleCnt="0">
        <dgm:presLayoutVars>
          <dgm:chMax/>
          <dgm:chPref/>
          <dgm:dir/>
          <dgm:resizeHandles/>
        </dgm:presLayoutVars>
      </dgm:prSet>
      <dgm:spPr/>
    </dgm:pt>
    <dgm:pt modelId="{CB453E6D-3C02-4DF3-B2FA-DB61C118DBC1}" type="pres">
      <dgm:prSet presAssocID="{29E42E20-1ED6-4143-8255-EC3E17AF26F1}" presName="root" presStyleCnt="0">
        <dgm:presLayoutVars>
          <dgm:chMax/>
          <dgm:chPref/>
        </dgm:presLayoutVars>
      </dgm:prSet>
      <dgm:spPr/>
    </dgm:pt>
    <dgm:pt modelId="{3FDE8D7E-14B4-4D60-A7A8-20384A887B1D}" type="pres">
      <dgm:prSet presAssocID="{29E42E20-1ED6-4143-8255-EC3E17AF26F1}" presName="rootComposite" presStyleCnt="0">
        <dgm:presLayoutVars/>
      </dgm:prSet>
      <dgm:spPr/>
    </dgm:pt>
    <dgm:pt modelId="{E0BDF71D-975E-40FE-B39A-56222A1608A7}" type="pres">
      <dgm:prSet presAssocID="{29E42E20-1ED6-4143-8255-EC3E17AF26F1}" presName="ParentAccent" presStyleLbl="alignNode1" presStyleIdx="0" presStyleCnt="2"/>
      <dgm:spPr/>
    </dgm:pt>
    <dgm:pt modelId="{991021A6-196B-46FF-8148-351A1679BD88}" type="pres">
      <dgm:prSet presAssocID="{29E42E20-1ED6-4143-8255-EC3E17AF26F1}" presName="ParentSmallAccent" presStyleLbl="fgAcc1" presStyleIdx="0" presStyleCnt="2"/>
      <dgm:spPr/>
    </dgm:pt>
    <dgm:pt modelId="{C581BB63-15C2-4DE0-A521-50589CB2BB60}" type="pres">
      <dgm:prSet presAssocID="{29E42E20-1ED6-4143-8255-EC3E17AF26F1}" presName="Parent" presStyleLbl="revTx" presStyleIdx="0" presStyleCnt="8">
        <dgm:presLayoutVars>
          <dgm:chMax/>
          <dgm:chPref val="4"/>
          <dgm:bulletEnabled val="1"/>
        </dgm:presLayoutVars>
      </dgm:prSet>
      <dgm:spPr/>
    </dgm:pt>
    <dgm:pt modelId="{0D27C439-2AA5-45D5-80E3-A5CEF25C35AE}" type="pres">
      <dgm:prSet presAssocID="{29E42E20-1ED6-4143-8255-EC3E17AF26F1}" presName="childShape" presStyleCnt="0">
        <dgm:presLayoutVars>
          <dgm:chMax val="0"/>
          <dgm:chPref val="0"/>
        </dgm:presLayoutVars>
      </dgm:prSet>
      <dgm:spPr/>
    </dgm:pt>
    <dgm:pt modelId="{7783FD56-7C3F-4BF5-89A1-ABD3EBCD9CE4}" type="pres">
      <dgm:prSet presAssocID="{B0718A82-7ABA-41ED-A710-F4D4F7DBC9FF}" presName="childComposite" presStyleCnt="0">
        <dgm:presLayoutVars>
          <dgm:chMax val="0"/>
          <dgm:chPref val="0"/>
        </dgm:presLayoutVars>
      </dgm:prSet>
      <dgm:spPr/>
    </dgm:pt>
    <dgm:pt modelId="{F83E4FDF-4C2F-4887-99CF-935A3EEAECB4}" type="pres">
      <dgm:prSet presAssocID="{B0718A82-7ABA-41ED-A710-F4D4F7DBC9FF}" presName="ChildAccent" presStyleLbl="solidFgAcc1" presStyleIdx="0" presStyleCnt="6"/>
      <dgm:spPr/>
    </dgm:pt>
    <dgm:pt modelId="{8CB63689-0D7A-48BB-ACDA-87BF77535B82}" type="pres">
      <dgm:prSet presAssocID="{B0718A82-7ABA-41ED-A710-F4D4F7DBC9FF}" presName="Child" presStyleLbl="revTx" presStyleIdx="1" presStyleCnt="8">
        <dgm:presLayoutVars>
          <dgm:chMax val="0"/>
          <dgm:chPref val="0"/>
          <dgm:bulletEnabled val="1"/>
        </dgm:presLayoutVars>
      </dgm:prSet>
      <dgm:spPr/>
    </dgm:pt>
    <dgm:pt modelId="{99BB454E-4615-434A-B68C-D6A8B61F0151}" type="pres">
      <dgm:prSet presAssocID="{0DF82C99-2C5C-4D29-A98F-329AC413CF6A}" presName="childComposite" presStyleCnt="0">
        <dgm:presLayoutVars>
          <dgm:chMax val="0"/>
          <dgm:chPref val="0"/>
        </dgm:presLayoutVars>
      </dgm:prSet>
      <dgm:spPr/>
    </dgm:pt>
    <dgm:pt modelId="{C6D67E58-E159-45C1-8D7F-D9096DDA773E}" type="pres">
      <dgm:prSet presAssocID="{0DF82C99-2C5C-4D29-A98F-329AC413CF6A}" presName="ChildAccent" presStyleLbl="solidFgAcc1" presStyleIdx="1" presStyleCnt="6"/>
      <dgm:spPr/>
    </dgm:pt>
    <dgm:pt modelId="{14CD45A9-2DDC-4E28-B00B-CD909010F0FA}" type="pres">
      <dgm:prSet presAssocID="{0DF82C99-2C5C-4D29-A98F-329AC413CF6A}" presName="Child" presStyleLbl="revTx" presStyleIdx="2" presStyleCnt="8">
        <dgm:presLayoutVars>
          <dgm:chMax val="0"/>
          <dgm:chPref val="0"/>
          <dgm:bulletEnabled val="1"/>
        </dgm:presLayoutVars>
      </dgm:prSet>
      <dgm:spPr/>
    </dgm:pt>
    <dgm:pt modelId="{05ED86D0-8226-4845-83ED-D4E78DE1B97C}" type="pres">
      <dgm:prSet presAssocID="{1B34998F-AA56-49E7-A649-7BD0B6B2A786}" presName="childComposite" presStyleCnt="0">
        <dgm:presLayoutVars>
          <dgm:chMax val="0"/>
          <dgm:chPref val="0"/>
        </dgm:presLayoutVars>
      </dgm:prSet>
      <dgm:spPr/>
    </dgm:pt>
    <dgm:pt modelId="{BBBEE2B4-E69D-4CC0-9B19-C2FD3E898E28}" type="pres">
      <dgm:prSet presAssocID="{1B34998F-AA56-49E7-A649-7BD0B6B2A786}" presName="ChildAccent" presStyleLbl="solidFgAcc1" presStyleIdx="2" presStyleCnt="6"/>
      <dgm:spPr/>
    </dgm:pt>
    <dgm:pt modelId="{2F9479C4-6FF6-415C-861C-4422B75CEBE1}" type="pres">
      <dgm:prSet presAssocID="{1B34998F-AA56-49E7-A649-7BD0B6B2A786}" presName="Child" presStyleLbl="revTx" presStyleIdx="3" presStyleCnt="8">
        <dgm:presLayoutVars>
          <dgm:chMax val="0"/>
          <dgm:chPref val="0"/>
          <dgm:bulletEnabled val="1"/>
        </dgm:presLayoutVars>
      </dgm:prSet>
      <dgm:spPr/>
    </dgm:pt>
    <dgm:pt modelId="{87F12349-3360-4F6B-99F5-89E22F6AC7D3}" type="pres">
      <dgm:prSet presAssocID="{D1B3FCB3-91AE-4145-853F-FEC1AF8C0BE2}" presName="root" presStyleCnt="0">
        <dgm:presLayoutVars>
          <dgm:chMax/>
          <dgm:chPref/>
        </dgm:presLayoutVars>
      </dgm:prSet>
      <dgm:spPr/>
    </dgm:pt>
    <dgm:pt modelId="{63A353B7-5330-4267-B331-A9956CBF5347}" type="pres">
      <dgm:prSet presAssocID="{D1B3FCB3-91AE-4145-853F-FEC1AF8C0BE2}" presName="rootComposite" presStyleCnt="0">
        <dgm:presLayoutVars/>
      </dgm:prSet>
      <dgm:spPr/>
    </dgm:pt>
    <dgm:pt modelId="{A6346018-C76D-495E-B1EA-B35C3739167E}" type="pres">
      <dgm:prSet presAssocID="{D1B3FCB3-91AE-4145-853F-FEC1AF8C0BE2}" presName="ParentAccent" presStyleLbl="alignNode1" presStyleIdx="1" presStyleCnt="2"/>
      <dgm:spPr/>
    </dgm:pt>
    <dgm:pt modelId="{E28FF3CF-A998-4880-8BCB-9982478752C9}" type="pres">
      <dgm:prSet presAssocID="{D1B3FCB3-91AE-4145-853F-FEC1AF8C0BE2}" presName="ParentSmallAccent" presStyleLbl="fgAcc1" presStyleIdx="1" presStyleCnt="2"/>
      <dgm:spPr/>
    </dgm:pt>
    <dgm:pt modelId="{1E529D67-21E1-4CA5-A740-145E248B4960}" type="pres">
      <dgm:prSet presAssocID="{D1B3FCB3-91AE-4145-853F-FEC1AF8C0BE2}" presName="Parent" presStyleLbl="revTx" presStyleIdx="4" presStyleCnt="8">
        <dgm:presLayoutVars>
          <dgm:chMax/>
          <dgm:chPref val="4"/>
          <dgm:bulletEnabled val="1"/>
        </dgm:presLayoutVars>
      </dgm:prSet>
      <dgm:spPr/>
    </dgm:pt>
    <dgm:pt modelId="{1100BEE3-7B2A-4E6B-8CC9-ADD0A82F95DB}" type="pres">
      <dgm:prSet presAssocID="{D1B3FCB3-91AE-4145-853F-FEC1AF8C0BE2}" presName="childShape" presStyleCnt="0">
        <dgm:presLayoutVars>
          <dgm:chMax val="0"/>
          <dgm:chPref val="0"/>
        </dgm:presLayoutVars>
      </dgm:prSet>
      <dgm:spPr/>
    </dgm:pt>
    <dgm:pt modelId="{D3D9C95E-18A5-4183-A446-F4BEE2527706}" type="pres">
      <dgm:prSet presAssocID="{2FC8C3DC-B8E4-4B07-8993-54D4D308E8F5}" presName="childComposite" presStyleCnt="0">
        <dgm:presLayoutVars>
          <dgm:chMax val="0"/>
          <dgm:chPref val="0"/>
        </dgm:presLayoutVars>
      </dgm:prSet>
      <dgm:spPr/>
    </dgm:pt>
    <dgm:pt modelId="{6ACB3031-78A6-4166-AD0C-FA7BBA19F0BF}" type="pres">
      <dgm:prSet presAssocID="{2FC8C3DC-B8E4-4B07-8993-54D4D308E8F5}" presName="ChildAccent" presStyleLbl="solidFgAcc1" presStyleIdx="3" presStyleCnt="6"/>
      <dgm:spPr/>
    </dgm:pt>
    <dgm:pt modelId="{D73FEE10-7EA6-4E7B-B37B-3955BEA7A729}" type="pres">
      <dgm:prSet presAssocID="{2FC8C3DC-B8E4-4B07-8993-54D4D308E8F5}" presName="Child" presStyleLbl="revTx" presStyleIdx="5" presStyleCnt="8">
        <dgm:presLayoutVars>
          <dgm:chMax val="0"/>
          <dgm:chPref val="0"/>
          <dgm:bulletEnabled val="1"/>
        </dgm:presLayoutVars>
      </dgm:prSet>
      <dgm:spPr/>
    </dgm:pt>
    <dgm:pt modelId="{C8E4AC35-4634-49C6-8C70-AA07BF9FA4DA}" type="pres">
      <dgm:prSet presAssocID="{37BAB985-6E6C-4E24-AFED-801ABC3F7C00}" presName="childComposite" presStyleCnt="0">
        <dgm:presLayoutVars>
          <dgm:chMax val="0"/>
          <dgm:chPref val="0"/>
        </dgm:presLayoutVars>
      </dgm:prSet>
      <dgm:spPr/>
    </dgm:pt>
    <dgm:pt modelId="{ACE0C71C-A712-4A3C-B445-4176DB8051C7}" type="pres">
      <dgm:prSet presAssocID="{37BAB985-6E6C-4E24-AFED-801ABC3F7C00}" presName="ChildAccent" presStyleLbl="solidFgAcc1" presStyleIdx="4" presStyleCnt="6"/>
      <dgm:spPr/>
    </dgm:pt>
    <dgm:pt modelId="{FC8FD165-6768-41ED-828B-E3F6075A5266}" type="pres">
      <dgm:prSet presAssocID="{37BAB985-6E6C-4E24-AFED-801ABC3F7C00}" presName="Child" presStyleLbl="revTx" presStyleIdx="6" presStyleCnt="8">
        <dgm:presLayoutVars>
          <dgm:chMax val="0"/>
          <dgm:chPref val="0"/>
          <dgm:bulletEnabled val="1"/>
        </dgm:presLayoutVars>
      </dgm:prSet>
      <dgm:spPr/>
    </dgm:pt>
    <dgm:pt modelId="{0901E5E9-8D03-47DD-B1EB-77FC7785AAF1}" type="pres">
      <dgm:prSet presAssocID="{BD85E80A-3C8E-4A15-91EB-50D82D41B565}" presName="childComposite" presStyleCnt="0">
        <dgm:presLayoutVars>
          <dgm:chMax val="0"/>
          <dgm:chPref val="0"/>
        </dgm:presLayoutVars>
      </dgm:prSet>
      <dgm:spPr/>
    </dgm:pt>
    <dgm:pt modelId="{E1EC0AB9-59F7-436D-BDD7-BC0705F52FD4}" type="pres">
      <dgm:prSet presAssocID="{BD85E80A-3C8E-4A15-91EB-50D82D41B565}" presName="ChildAccent" presStyleLbl="solidFgAcc1" presStyleIdx="5" presStyleCnt="6" custLinFactX="-700000" custLinFactY="100000" custLinFactNeighborX="-732094" custLinFactNeighborY="126280"/>
      <dgm:spPr/>
    </dgm:pt>
    <dgm:pt modelId="{0BA1B298-0A00-4B12-835E-2BBC1C265824}" type="pres">
      <dgm:prSet presAssocID="{BD85E80A-3C8E-4A15-91EB-50D82D41B565}" presName="Child" presStyleLbl="revTx" presStyleIdx="7" presStyleCnt="8" custLinFactX="-13279" custLinFactY="2007" custLinFactNeighborX="-100000" custLinFactNeighborY="100000">
        <dgm:presLayoutVars>
          <dgm:chMax val="0"/>
          <dgm:chPref val="0"/>
          <dgm:bulletEnabled val="1"/>
        </dgm:presLayoutVars>
      </dgm:prSet>
      <dgm:spPr/>
    </dgm:pt>
  </dgm:ptLst>
  <dgm:cxnLst>
    <dgm:cxn modelId="{93A9411B-67B9-4EEF-9C2E-3FBD2EA3ED66}" type="presOf" srcId="{B0718A82-7ABA-41ED-A710-F4D4F7DBC9FF}" destId="{8CB63689-0D7A-48BB-ACDA-87BF77535B82}" srcOrd="0" destOrd="0" presId="urn:microsoft.com/office/officeart/2008/layout/SquareAccentList"/>
    <dgm:cxn modelId="{B7116B23-31A4-44FD-8E5C-38EC77DC1F2E}" type="presOf" srcId="{1B34998F-AA56-49E7-A649-7BD0B6B2A786}" destId="{2F9479C4-6FF6-415C-861C-4422B75CEBE1}" srcOrd="0" destOrd="0" presId="urn:microsoft.com/office/officeart/2008/layout/SquareAccentList"/>
    <dgm:cxn modelId="{DED2722A-4FAC-4A7B-A7A0-76F59D0322D4}" srcId="{D1B3FCB3-91AE-4145-853F-FEC1AF8C0BE2}" destId="{2FC8C3DC-B8E4-4B07-8993-54D4D308E8F5}" srcOrd="0" destOrd="0" parTransId="{A4979328-1A77-48AE-AB7B-AAA2C01909DF}" sibTransId="{2DEAF58A-3546-422A-BC84-386E4E581FF9}"/>
    <dgm:cxn modelId="{AB4D2537-DBA5-452A-A15B-8EBCB07639C5}" srcId="{2656A05F-65FF-4728-8B69-F21AA3EE0B47}" destId="{D1B3FCB3-91AE-4145-853F-FEC1AF8C0BE2}" srcOrd="1" destOrd="0" parTransId="{17368D07-1BBE-43CF-A7D7-C1E97B0ED4CA}" sibTransId="{B2111125-AFA9-425D-B05E-C6D5F57D6873}"/>
    <dgm:cxn modelId="{C979BD38-7242-48D5-825D-F9D7D2E4C9B9}" type="presOf" srcId="{0DF82C99-2C5C-4D29-A98F-329AC413CF6A}" destId="{14CD45A9-2DDC-4E28-B00B-CD909010F0FA}" srcOrd="0" destOrd="0" presId="urn:microsoft.com/office/officeart/2008/layout/SquareAccentList"/>
    <dgm:cxn modelId="{C8B87840-5217-4569-841F-F32FC2B3C69E}" type="presOf" srcId="{37BAB985-6E6C-4E24-AFED-801ABC3F7C00}" destId="{FC8FD165-6768-41ED-828B-E3F6075A5266}" srcOrd="0" destOrd="0" presId="urn:microsoft.com/office/officeart/2008/layout/SquareAccentList"/>
    <dgm:cxn modelId="{FEAABE61-43EE-4A17-A474-9592369C93ED}" type="presOf" srcId="{2FC8C3DC-B8E4-4B07-8993-54D4D308E8F5}" destId="{D73FEE10-7EA6-4E7B-B37B-3955BEA7A729}" srcOrd="0" destOrd="0" presId="urn:microsoft.com/office/officeart/2008/layout/SquareAccentList"/>
    <dgm:cxn modelId="{040A9464-979A-41DE-B5CC-588D5F3BC496}" type="presOf" srcId="{29E42E20-1ED6-4143-8255-EC3E17AF26F1}" destId="{C581BB63-15C2-4DE0-A521-50589CB2BB60}" srcOrd="0" destOrd="0" presId="urn:microsoft.com/office/officeart/2008/layout/SquareAccentList"/>
    <dgm:cxn modelId="{7A212545-CD1B-4605-A1B7-FC6D824BA4D8}" srcId="{D1B3FCB3-91AE-4145-853F-FEC1AF8C0BE2}" destId="{BD85E80A-3C8E-4A15-91EB-50D82D41B565}" srcOrd="2" destOrd="0" parTransId="{D1829ECC-146D-4DC6-87A4-31F6265C7C1F}" sibTransId="{41DDFFC7-B371-427D-B981-001D71F29DF5}"/>
    <dgm:cxn modelId="{6C8FD266-35D4-4913-A4C1-2ED700D995F0}" srcId="{2656A05F-65FF-4728-8B69-F21AA3EE0B47}" destId="{29E42E20-1ED6-4143-8255-EC3E17AF26F1}" srcOrd="0" destOrd="0" parTransId="{0B40CF6D-BE6B-4C61-9B74-7FF0E31D2930}" sibTransId="{2457CC77-4F40-429B-856D-E97186B52E97}"/>
    <dgm:cxn modelId="{BCE66652-A8D4-4B9A-9811-3C9EF93C60CB}" type="presOf" srcId="{2656A05F-65FF-4728-8B69-F21AA3EE0B47}" destId="{9A42199A-B693-4C52-9AF4-75605ECE9357}" srcOrd="0" destOrd="0" presId="urn:microsoft.com/office/officeart/2008/layout/SquareAccentList"/>
    <dgm:cxn modelId="{8EFFF6C9-25DB-400E-9E6D-5E429991B403}" srcId="{D1B3FCB3-91AE-4145-853F-FEC1AF8C0BE2}" destId="{37BAB985-6E6C-4E24-AFED-801ABC3F7C00}" srcOrd="1" destOrd="0" parTransId="{34D116C4-5FD6-4413-945B-AA93FFE2F5FA}" sibTransId="{10D53D8E-AD96-42FF-B035-75D1EB7A83B6}"/>
    <dgm:cxn modelId="{6EC6C3E8-7097-4CCD-B097-DD41F447A104}" srcId="{29E42E20-1ED6-4143-8255-EC3E17AF26F1}" destId="{1B34998F-AA56-49E7-A649-7BD0B6B2A786}" srcOrd="2" destOrd="0" parTransId="{752B926E-7377-403A-8699-D6050664C8F2}" sibTransId="{062F8854-656F-4D48-B9C7-8369D184FFB7}"/>
    <dgm:cxn modelId="{B10890EA-C354-4D17-AC2D-7DEC71974E2D}" srcId="{29E42E20-1ED6-4143-8255-EC3E17AF26F1}" destId="{0DF82C99-2C5C-4D29-A98F-329AC413CF6A}" srcOrd="1" destOrd="0" parTransId="{F96328F0-B7DE-4F8A-B157-81AF1FB230D6}" sibTransId="{2F848A01-E761-40CF-B2C4-6D30C1F40DD2}"/>
    <dgm:cxn modelId="{77FAE7EC-518A-460C-B915-6BC5E81D03FE}" type="presOf" srcId="{BD85E80A-3C8E-4A15-91EB-50D82D41B565}" destId="{0BA1B298-0A00-4B12-835E-2BBC1C265824}" srcOrd="0" destOrd="0" presId="urn:microsoft.com/office/officeart/2008/layout/SquareAccentList"/>
    <dgm:cxn modelId="{A89A8FF7-416E-47B6-B479-91968B515FFF}" type="presOf" srcId="{D1B3FCB3-91AE-4145-853F-FEC1AF8C0BE2}" destId="{1E529D67-21E1-4CA5-A740-145E248B4960}" srcOrd="0" destOrd="0" presId="urn:microsoft.com/office/officeart/2008/layout/SquareAccentList"/>
    <dgm:cxn modelId="{165E3DFC-DD7B-42EF-B69F-DE560540733E}" srcId="{29E42E20-1ED6-4143-8255-EC3E17AF26F1}" destId="{B0718A82-7ABA-41ED-A710-F4D4F7DBC9FF}" srcOrd="0" destOrd="0" parTransId="{F13E3EDF-6566-4F2A-B214-5BB36B206249}" sibTransId="{2E9CAAA9-0814-42B6-BDD2-87362F124D16}"/>
    <dgm:cxn modelId="{047D22F2-F939-41A2-9CA1-96C587E432AC}" type="presParOf" srcId="{9A42199A-B693-4C52-9AF4-75605ECE9357}" destId="{CB453E6D-3C02-4DF3-B2FA-DB61C118DBC1}" srcOrd="0" destOrd="0" presId="urn:microsoft.com/office/officeart/2008/layout/SquareAccentList"/>
    <dgm:cxn modelId="{31E9818E-18CF-46C9-B706-109FE84E4BC4}" type="presParOf" srcId="{CB453E6D-3C02-4DF3-B2FA-DB61C118DBC1}" destId="{3FDE8D7E-14B4-4D60-A7A8-20384A887B1D}" srcOrd="0" destOrd="0" presId="urn:microsoft.com/office/officeart/2008/layout/SquareAccentList"/>
    <dgm:cxn modelId="{F06A5FF0-B8F4-4C00-8040-201CDC6A97B2}" type="presParOf" srcId="{3FDE8D7E-14B4-4D60-A7A8-20384A887B1D}" destId="{E0BDF71D-975E-40FE-B39A-56222A1608A7}" srcOrd="0" destOrd="0" presId="urn:microsoft.com/office/officeart/2008/layout/SquareAccentList"/>
    <dgm:cxn modelId="{A291527A-CAC4-4907-B91B-845B1F469CC8}" type="presParOf" srcId="{3FDE8D7E-14B4-4D60-A7A8-20384A887B1D}" destId="{991021A6-196B-46FF-8148-351A1679BD88}" srcOrd="1" destOrd="0" presId="urn:microsoft.com/office/officeart/2008/layout/SquareAccentList"/>
    <dgm:cxn modelId="{CF5CDFAD-1625-43E6-8FF6-22F2F017125E}" type="presParOf" srcId="{3FDE8D7E-14B4-4D60-A7A8-20384A887B1D}" destId="{C581BB63-15C2-4DE0-A521-50589CB2BB60}" srcOrd="2" destOrd="0" presId="urn:microsoft.com/office/officeart/2008/layout/SquareAccentList"/>
    <dgm:cxn modelId="{DD5BBD54-3FD2-4972-90AD-5CD848D70A62}" type="presParOf" srcId="{CB453E6D-3C02-4DF3-B2FA-DB61C118DBC1}" destId="{0D27C439-2AA5-45D5-80E3-A5CEF25C35AE}" srcOrd="1" destOrd="0" presId="urn:microsoft.com/office/officeart/2008/layout/SquareAccentList"/>
    <dgm:cxn modelId="{09A88571-7B95-4A26-922C-68D5E0FE3E02}" type="presParOf" srcId="{0D27C439-2AA5-45D5-80E3-A5CEF25C35AE}" destId="{7783FD56-7C3F-4BF5-89A1-ABD3EBCD9CE4}" srcOrd="0" destOrd="0" presId="urn:microsoft.com/office/officeart/2008/layout/SquareAccentList"/>
    <dgm:cxn modelId="{5EB895DE-9EFE-4843-A504-AB1B18FBD5D0}" type="presParOf" srcId="{7783FD56-7C3F-4BF5-89A1-ABD3EBCD9CE4}" destId="{F83E4FDF-4C2F-4887-99CF-935A3EEAECB4}" srcOrd="0" destOrd="0" presId="urn:microsoft.com/office/officeart/2008/layout/SquareAccentList"/>
    <dgm:cxn modelId="{7EE72848-766B-48CE-A004-34FD2EAEADEF}" type="presParOf" srcId="{7783FD56-7C3F-4BF5-89A1-ABD3EBCD9CE4}" destId="{8CB63689-0D7A-48BB-ACDA-87BF77535B82}" srcOrd="1" destOrd="0" presId="urn:microsoft.com/office/officeart/2008/layout/SquareAccentList"/>
    <dgm:cxn modelId="{B547D33E-94E2-42BD-8408-734526E5ED55}" type="presParOf" srcId="{0D27C439-2AA5-45D5-80E3-A5CEF25C35AE}" destId="{99BB454E-4615-434A-B68C-D6A8B61F0151}" srcOrd="1" destOrd="0" presId="urn:microsoft.com/office/officeart/2008/layout/SquareAccentList"/>
    <dgm:cxn modelId="{D536986C-2F58-44A5-8574-D3E547039ACE}" type="presParOf" srcId="{99BB454E-4615-434A-B68C-D6A8B61F0151}" destId="{C6D67E58-E159-45C1-8D7F-D9096DDA773E}" srcOrd="0" destOrd="0" presId="urn:microsoft.com/office/officeart/2008/layout/SquareAccentList"/>
    <dgm:cxn modelId="{42A07D81-65F2-4811-A26A-8059135DF965}" type="presParOf" srcId="{99BB454E-4615-434A-B68C-D6A8B61F0151}" destId="{14CD45A9-2DDC-4E28-B00B-CD909010F0FA}" srcOrd="1" destOrd="0" presId="urn:microsoft.com/office/officeart/2008/layout/SquareAccentList"/>
    <dgm:cxn modelId="{5A74DA28-9E90-4F32-807F-3EF76D2FB49A}" type="presParOf" srcId="{0D27C439-2AA5-45D5-80E3-A5CEF25C35AE}" destId="{05ED86D0-8226-4845-83ED-D4E78DE1B97C}" srcOrd="2" destOrd="0" presId="urn:microsoft.com/office/officeart/2008/layout/SquareAccentList"/>
    <dgm:cxn modelId="{9BC15ECD-BE74-4DAB-AFBC-2818946A16F3}" type="presParOf" srcId="{05ED86D0-8226-4845-83ED-D4E78DE1B97C}" destId="{BBBEE2B4-E69D-4CC0-9B19-C2FD3E898E28}" srcOrd="0" destOrd="0" presId="urn:microsoft.com/office/officeart/2008/layout/SquareAccentList"/>
    <dgm:cxn modelId="{3192768F-1FC0-4BDE-A4D1-2AC956607035}" type="presParOf" srcId="{05ED86D0-8226-4845-83ED-D4E78DE1B97C}" destId="{2F9479C4-6FF6-415C-861C-4422B75CEBE1}" srcOrd="1" destOrd="0" presId="urn:microsoft.com/office/officeart/2008/layout/SquareAccentList"/>
    <dgm:cxn modelId="{25998E2F-D62F-4FED-9A2B-5AACFF6D93EF}" type="presParOf" srcId="{9A42199A-B693-4C52-9AF4-75605ECE9357}" destId="{87F12349-3360-4F6B-99F5-89E22F6AC7D3}" srcOrd="1" destOrd="0" presId="urn:microsoft.com/office/officeart/2008/layout/SquareAccentList"/>
    <dgm:cxn modelId="{CCB49D9B-EAE1-4D1E-BC6F-BC4C8473F3E1}" type="presParOf" srcId="{87F12349-3360-4F6B-99F5-89E22F6AC7D3}" destId="{63A353B7-5330-4267-B331-A9956CBF5347}" srcOrd="0" destOrd="0" presId="urn:microsoft.com/office/officeart/2008/layout/SquareAccentList"/>
    <dgm:cxn modelId="{69B9F1F2-DE9E-4515-B4E4-B1D650548137}" type="presParOf" srcId="{63A353B7-5330-4267-B331-A9956CBF5347}" destId="{A6346018-C76D-495E-B1EA-B35C3739167E}" srcOrd="0" destOrd="0" presId="urn:microsoft.com/office/officeart/2008/layout/SquareAccentList"/>
    <dgm:cxn modelId="{91AC06F8-EEEF-46E4-84D7-00958DDA5F42}" type="presParOf" srcId="{63A353B7-5330-4267-B331-A9956CBF5347}" destId="{E28FF3CF-A998-4880-8BCB-9982478752C9}" srcOrd="1" destOrd="0" presId="urn:microsoft.com/office/officeart/2008/layout/SquareAccentList"/>
    <dgm:cxn modelId="{F8B44A0C-A064-4FA9-A3FF-63A12C2BE49E}" type="presParOf" srcId="{63A353B7-5330-4267-B331-A9956CBF5347}" destId="{1E529D67-21E1-4CA5-A740-145E248B4960}" srcOrd="2" destOrd="0" presId="urn:microsoft.com/office/officeart/2008/layout/SquareAccentList"/>
    <dgm:cxn modelId="{164E3BDC-984D-46A2-84BC-556D7CBBFEA1}" type="presParOf" srcId="{87F12349-3360-4F6B-99F5-89E22F6AC7D3}" destId="{1100BEE3-7B2A-4E6B-8CC9-ADD0A82F95DB}" srcOrd="1" destOrd="0" presId="urn:microsoft.com/office/officeart/2008/layout/SquareAccentList"/>
    <dgm:cxn modelId="{15872F65-B305-4F16-8BBA-838EC953C080}" type="presParOf" srcId="{1100BEE3-7B2A-4E6B-8CC9-ADD0A82F95DB}" destId="{D3D9C95E-18A5-4183-A446-F4BEE2527706}" srcOrd="0" destOrd="0" presId="urn:microsoft.com/office/officeart/2008/layout/SquareAccentList"/>
    <dgm:cxn modelId="{F0BB2DD8-9167-47C4-91BA-F6A23BA7D29C}" type="presParOf" srcId="{D3D9C95E-18A5-4183-A446-F4BEE2527706}" destId="{6ACB3031-78A6-4166-AD0C-FA7BBA19F0BF}" srcOrd="0" destOrd="0" presId="urn:microsoft.com/office/officeart/2008/layout/SquareAccentList"/>
    <dgm:cxn modelId="{367E0065-9313-44EC-A49E-261C682F467B}" type="presParOf" srcId="{D3D9C95E-18A5-4183-A446-F4BEE2527706}" destId="{D73FEE10-7EA6-4E7B-B37B-3955BEA7A729}" srcOrd="1" destOrd="0" presId="urn:microsoft.com/office/officeart/2008/layout/SquareAccentList"/>
    <dgm:cxn modelId="{A4B7BF8D-B71D-42D6-AB63-ED4047A89526}" type="presParOf" srcId="{1100BEE3-7B2A-4E6B-8CC9-ADD0A82F95DB}" destId="{C8E4AC35-4634-49C6-8C70-AA07BF9FA4DA}" srcOrd="1" destOrd="0" presId="urn:microsoft.com/office/officeart/2008/layout/SquareAccentList"/>
    <dgm:cxn modelId="{07F620F5-A22D-4030-A6E1-ED61077ED83F}" type="presParOf" srcId="{C8E4AC35-4634-49C6-8C70-AA07BF9FA4DA}" destId="{ACE0C71C-A712-4A3C-B445-4176DB8051C7}" srcOrd="0" destOrd="0" presId="urn:microsoft.com/office/officeart/2008/layout/SquareAccentList"/>
    <dgm:cxn modelId="{516981AF-81D0-4306-A8C4-805F14FA5240}" type="presParOf" srcId="{C8E4AC35-4634-49C6-8C70-AA07BF9FA4DA}" destId="{FC8FD165-6768-41ED-828B-E3F6075A5266}" srcOrd="1" destOrd="0" presId="urn:microsoft.com/office/officeart/2008/layout/SquareAccentList"/>
    <dgm:cxn modelId="{B6F2A92C-577E-49F5-A216-766C9D342430}" type="presParOf" srcId="{1100BEE3-7B2A-4E6B-8CC9-ADD0A82F95DB}" destId="{0901E5E9-8D03-47DD-B1EB-77FC7785AAF1}" srcOrd="2" destOrd="0" presId="urn:microsoft.com/office/officeart/2008/layout/SquareAccentList"/>
    <dgm:cxn modelId="{AF80E15C-D48E-4F75-870F-6CC61D2BF06D}" type="presParOf" srcId="{0901E5E9-8D03-47DD-B1EB-77FC7785AAF1}" destId="{E1EC0AB9-59F7-436D-BDD7-BC0705F52FD4}" srcOrd="0" destOrd="0" presId="urn:microsoft.com/office/officeart/2008/layout/SquareAccentList"/>
    <dgm:cxn modelId="{15F5735D-26BD-437B-89DB-7A76578A172D}" type="presParOf" srcId="{0901E5E9-8D03-47DD-B1EB-77FC7785AAF1}" destId="{0BA1B298-0A00-4B12-835E-2BBC1C265824}"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471D86-C641-44AB-B912-98E262763EAB}" type="doc">
      <dgm:prSet loTypeId="urn:microsoft.com/office/officeart/2005/8/layout/vList6" loCatId="list" qsTypeId="urn:microsoft.com/office/officeart/2005/8/quickstyle/3d1" qsCatId="3D" csTypeId="urn:microsoft.com/office/officeart/2005/8/colors/colorful4" csCatId="colorful" phldr="1"/>
      <dgm:spPr/>
      <dgm:t>
        <a:bodyPr/>
        <a:lstStyle/>
        <a:p>
          <a:endParaRPr lang="en-US"/>
        </a:p>
      </dgm:t>
    </dgm:pt>
    <dgm:pt modelId="{EFD690B1-BDE4-4B62-9E81-7344CE7305BB}">
      <dgm:prSet phldrT="[Text]"/>
      <dgm:spPr/>
      <dgm:t>
        <a:bodyPr/>
        <a:lstStyle/>
        <a:p>
          <a:r>
            <a:rPr lang="en-US" dirty="0"/>
            <a:t>Skilled Care </a:t>
          </a:r>
        </a:p>
      </dgm:t>
    </dgm:pt>
    <dgm:pt modelId="{51CB623D-1FA9-4CBC-B611-61F9C2E5C4C6}" type="parTrans" cxnId="{21C5B932-D828-42A4-851C-CCDD6E0D005D}">
      <dgm:prSet/>
      <dgm:spPr/>
      <dgm:t>
        <a:bodyPr/>
        <a:lstStyle/>
        <a:p>
          <a:endParaRPr lang="en-US"/>
        </a:p>
      </dgm:t>
    </dgm:pt>
    <dgm:pt modelId="{D5E57798-7F6B-4A0C-BBE8-9438BF1D5CCF}" type="sibTrans" cxnId="{21C5B932-D828-42A4-851C-CCDD6E0D005D}">
      <dgm:prSet/>
      <dgm:spPr/>
      <dgm:t>
        <a:bodyPr/>
        <a:lstStyle/>
        <a:p>
          <a:endParaRPr lang="en-US"/>
        </a:p>
      </dgm:t>
    </dgm:pt>
    <dgm:pt modelId="{3B3084B6-AE25-4273-BA65-7CB9CC4FE187}">
      <dgm:prSet phldrT="[Text]"/>
      <dgm:spPr/>
      <dgm:t>
        <a:bodyPr/>
        <a:lstStyle/>
        <a:p>
          <a:r>
            <a:rPr lang="en-US" dirty="0"/>
            <a:t>Physical Therapy</a:t>
          </a:r>
        </a:p>
      </dgm:t>
    </dgm:pt>
    <dgm:pt modelId="{330F7E85-A091-40AE-85D4-E396E593C380}" type="parTrans" cxnId="{0F60A03B-7B1F-4ACD-91C0-A03728262D6A}">
      <dgm:prSet/>
      <dgm:spPr/>
      <dgm:t>
        <a:bodyPr/>
        <a:lstStyle/>
        <a:p>
          <a:endParaRPr lang="en-US"/>
        </a:p>
      </dgm:t>
    </dgm:pt>
    <dgm:pt modelId="{BF4D84BD-A6AF-40DB-803F-B25890361C4A}" type="sibTrans" cxnId="{0F60A03B-7B1F-4ACD-91C0-A03728262D6A}">
      <dgm:prSet/>
      <dgm:spPr/>
      <dgm:t>
        <a:bodyPr/>
        <a:lstStyle/>
        <a:p>
          <a:endParaRPr lang="en-US"/>
        </a:p>
      </dgm:t>
    </dgm:pt>
    <dgm:pt modelId="{1C02EB6A-F3B8-4A3B-B549-4A8E6B8FBE40}">
      <dgm:prSet phldrT="[Text]"/>
      <dgm:spPr/>
      <dgm:t>
        <a:bodyPr/>
        <a:lstStyle/>
        <a:p>
          <a:r>
            <a:rPr lang="en-US" dirty="0"/>
            <a:t>Wound Care</a:t>
          </a:r>
        </a:p>
      </dgm:t>
    </dgm:pt>
    <dgm:pt modelId="{6E85F99C-2690-42D0-8F22-D0FDD3CA327C}" type="parTrans" cxnId="{90D7E603-9707-4790-874F-587FCF84F25E}">
      <dgm:prSet/>
      <dgm:spPr/>
      <dgm:t>
        <a:bodyPr/>
        <a:lstStyle/>
        <a:p>
          <a:endParaRPr lang="en-US"/>
        </a:p>
      </dgm:t>
    </dgm:pt>
    <dgm:pt modelId="{DB92456E-8A94-4211-AA72-E156D2108220}" type="sibTrans" cxnId="{90D7E603-9707-4790-874F-587FCF84F25E}">
      <dgm:prSet/>
      <dgm:spPr/>
      <dgm:t>
        <a:bodyPr/>
        <a:lstStyle/>
        <a:p>
          <a:endParaRPr lang="en-US"/>
        </a:p>
      </dgm:t>
    </dgm:pt>
    <dgm:pt modelId="{E2167B66-5271-4B38-8024-758980946F08}">
      <dgm:prSet phldrT="[Text]"/>
      <dgm:spPr/>
      <dgm:t>
        <a:bodyPr/>
        <a:lstStyle/>
        <a:p>
          <a:r>
            <a:rPr lang="en-US" dirty="0"/>
            <a:t>Long-Term Care</a:t>
          </a:r>
        </a:p>
      </dgm:t>
    </dgm:pt>
    <dgm:pt modelId="{1BECC621-74CE-42AC-9525-5B40EB94441B}" type="parTrans" cxnId="{BF09DB64-D03D-4B68-A816-698BD780AA70}">
      <dgm:prSet/>
      <dgm:spPr/>
      <dgm:t>
        <a:bodyPr/>
        <a:lstStyle/>
        <a:p>
          <a:endParaRPr lang="en-US"/>
        </a:p>
      </dgm:t>
    </dgm:pt>
    <dgm:pt modelId="{BA34CD20-DD1D-448D-B4D9-AD6A92B9DA4F}" type="sibTrans" cxnId="{BF09DB64-D03D-4B68-A816-698BD780AA70}">
      <dgm:prSet/>
      <dgm:spPr/>
      <dgm:t>
        <a:bodyPr/>
        <a:lstStyle/>
        <a:p>
          <a:endParaRPr lang="en-US"/>
        </a:p>
      </dgm:t>
    </dgm:pt>
    <dgm:pt modelId="{062BD2AA-26FB-4A6A-9E36-2A54731A0E16}">
      <dgm:prSet phldrT="[Text]"/>
      <dgm:spPr/>
      <dgm:t>
        <a:bodyPr/>
        <a:lstStyle/>
        <a:p>
          <a:r>
            <a:rPr lang="en-US" dirty="0"/>
            <a:t>Bathing</a:t>
          </a:r>
        </a:p>
      </dgm:t>
    </dgm:pt>
    <dgm:pt modelId="{FA8ACE2A-870B-44E3-96A9-479C0C5324B4}" type="parTrans" cxnId="{43023FDD-3BC2-463E-9CDD-2F44329957F9}">
      <dgm:prSet/>
      <dgm:spPr/>
      <dgm:t>
        <a:bodyPr/>
        <a:lstStyle/>
        <a:p>
          <a:endParaRPr lang="en-US"/>
        </a:p>
      </dgm:t>
    </dgm:pt>
    <dgm:pt modelId="{4050D1B7-02AC-49A8-9EB2-FCCDD8760776}" type="sibTrans" cxnId="{43023FDD-3BC2-463E-9CDD-2F44329957F9}">
      <dgm:prSet/>
      <dgm:spPr/>
      <dgm:t>
        <a:bodyPr/>
        <a:lstStyle/>
        <a:p>
          <a:endParaRPr lang="en-US"/>
        </a:p>
      </dgm:t>
    </dgm:pt>
    <dgm:pt modelId="{0ACDA097-CD69-4B8D-B244-D1E043CF7BD7}">
      <dgm:prSet phldrT="[Text]"/>
      <dgm:spPr/>
      <dgm:t>
        <a:bodyPr/>
        <a:lstStyle/>
        <a:p>
          <a:r>
            <a:rPr lang="en-US" dirty="0"/>
            <a:t>Medication Management</a:t>
          </a:r>
        </a:p>
      </dgm:t>
    </dgm:pt>
    <dgm:pt modelId="{FCF96520-AC42-4044-96D5-83B8538065BF}" type="parTrans" cxnId="{10620C8B-1BE9-4D8C-9F08-5896F8D407AC}">
      <dgm:prSet/>
      <dgm:spPr/>
      <dgm:t>
        <a:bodyPr/>
        <a:lstStyle/>
        <a:p>
          <a:endParaRPr lang="en-US"/>
        </a:p>
      </dgm:t>
    </dgm:pt>
    <dgm:pt modelId="{32B02C39-19D9-4A92-AF33-A17954376422}" type="sibTrans" cxnId="{10620C8B-1BE9-4D8C-9F08-5896F8D407AC}">
      <dgm:prSet/>
      <dgm:spPr/>
      <dgm:t>
        <a:bodyPr/>
        <a:lstStyle/>
        <a:p>
          <a:endParaRPr lang="en-US"/>
        </a:p>
      </dgm:t>
    </dgm:pt>
    <dgm:pt modelId="{53DB2173-FE2F-4EB6-A198-53915EC893D7}">
      <dgm:prSet phldrT="[Text]"/>
      <dgm:spPr/>
      <dgm:t>
        <a:bodyPr/>
        <a:lstStyle/>
        <a:p>
          <a:r>
            <a:rPr lang="en-US" dirty="0"/>
            <a:t>Speech Therapy</a:t>
          </a:r>
        </a:p>
      </dgm:t>
    </dgm:pt>
    <dgm:pt modelId="{B069B280-89E6-45EB-BB63-43C7863DD852}" type="parTrans" cxnId="{71A44768-C2FE-46E9-8835-7BDE2D38DDD8}">
      <dgm:prSet/>
      <dgm:spPr/>
      <dgm:t>
        <a:bodyPr/>
        <a:lstStyle/>
        <a:p>
          <a:endParaRPr lang="en-US"/>
        </a:p>
      </dgm:t>
    </dgm:pt>
    <dgm:pt modelId="{BC1757EF-1023-423E-8B7C-039D72FA2514}" type="sibTrans" cxnId="{71A44768-C2FE-46E9-8835-7BDE2D38DDD8}">
      <dgm:prSet/>
      <dgm:spPr/>
      <dgm:t>
        <a:bodyPr/>
        <a:lstStyle/>
        <a:p>
          <a:endParaRPr lang="en-US"/>
        </a:p>
      </dgm:t>
    </dgm:pt>
    <dgm:pt modelId="{97F25439-F1BF-41F2-8198-E10DCF478A56}">
      <dgm:prSet phldrT="[Text]"/>
      <dgm:spPr/>
      <dgm:t>
        <a:bodyPr/>
        <a:lstStyle/>
        <a:p>
          <a:r>
            <a:rPr lang="en-US" dirty="0"/>
            <a:t>IV Medication</a:t>
          </a:r>
        </a:p>
      </dgm:t>
    </dgm:pt>
    <dgm:pt modelId="{0217FF4F-1EBB-4CBC-86D9-C3A3EDD23829}" type="parTrans" cxnId="{5E2E15B5-4054-4300-BF48-E717CA8726B0}">
      <dgm:prSet/>
      <dgm:spPr/>
      <dgm:t>
        <a:bodyPr/>
        <a:lstStyle/>
        <a:p>
          <a:endParaRPr lang="en-US"/>
        </a:p>
      </dgm:t>
    </dgm:pt>
    <dgm:pt modelId="{D999B13A-860C-448A-B36D-EDD73162A890}" type="sibTrans" cxnId="{5E2E15B5-4054-4300-BF48-E717CA8726B0}">
      <dgm:prSet/>
      <dgm:spPr/>
      <dgm:t>
        <a:bodyPr/>
        <a:lstStyle/>
        <a:p>
          <a:endParaRPr lang="en-US"/>
        </a:p>
      </dgm:t>
    </dgm:pt>
    <dgm:pt modelId="{F9338A84-7B95-421A-9922-CF68EE2E151A}">
      <dgm:prSet phldrT="[Text]"/>
      <dgm:spPr/>
      <dgm:t>
        <a:bodyPr/>
        <a:lstStyle/>
        <a:p>
          <a:r>
            <a:rPr lang="en-US" dirty="0"/>
            <a:t>Grooming</a:t>
          </a:r>
        </a:p>
      </dgm:t>
    </dgm:pt>
    <dgm:pt modelId="{ABC36115-65AF-45FF-85CC-FEC6299B05AB}" type="parTrans" cxnId="{86914BCC-92AC-40EF-B0A7-F50FE9BCE7DA}">
      <dgm:prSet/>
      <dgm:spPr/>
      <dgm:t>
        <a:bodyPr/>
        <a:lstStyle/>
        <a:p>
          <a:endParaRPr lang="en-US"/>
        </a:p>
      </dgm:t>
    </dgm:pt>
    <dgm:pt modelId="{3277DD9F-B4FC-4E2E-98DD-1A895990546A}" type="sibTrans" cxnId="{86914BCC-92AC-40EF-B0A7-F50FE9BCE7DA}">
      <dgm:prSet/>
      <dgm:spPr/>
      <dgm:t>
        <a:bodyPr/>
        <a:lstStyle/>
        <a:p>
          <a:endParaRPr lang="en-US"/>
        </a:p>
      </dgm:t>
    </dgm:pt>
    <dgm:pt modelId="{96AE3D6D-EAA5-43BA-8CEB-9E13FA18891A}">
      <dgm:prSet phldrT="[Text]"/>
      <dgm:spPr/>
      <dgm:t>
        <a:bodyPr/>
        <a:lstStyle/>
        <a:p>
          <a:r>
            <a:rPr lang="en-US" dirty="0"/>
            <a:t>Walking </a:t>
          </a:r>
          <a:r>
            <a:rPr lang="en-US" dirty="0">
              <a:solidFill>
                <a:srgbClr val="002060"/>
              </a:solidFill>
            </a:rPr>
            <a:t>and exercise</a:t>
          </a:r>
        </a:p>
      </dgm:t>
    </dgm:pt>
    <dgm:pt modelId="{58C3773B-4C62-484E-B5BF-418C5B8ACDF0}" type="parTrans" cxnId="{D2F6510A-803A-48DB-849F-1A66B0C37AD2}">
      <dgm:prSet/>
      <dgm:spPr/>
      <dgm:t>
        <a:bodyPr/>
        <a:lstStyle/>
        <a:p>
          <a:endParaRPr lang="en-US"/>
        </a:p>
      </dgm:t>
    </dgm:pt>
    <dgm:pt modelId="{2937F8B5-EEB5-4309-A827-9EA00A939D7D}" type="sibTrans" cxnId="{D2F6510A-803A-48DB-849F-1A66B0C37AD2}">
      <dgm:prSet/>
      <dgm:spPr/>
      <dgm:t>
        <a:bodyPr/>
        <a:lstStyle/>
        <a:p>
          <a:endParaRPr lang="en-US"/>
        </a:p>
      </dgm:t>
    </dgm:pt>
    <dgm:pt modelId="{4F4DBC4F-5DC3-4A37-9E95-7C1DA7B1EAD7}" type="pres">
      <dgm:prSet presAssocID="{32471D86-C641-44AB-B912-98E262763EAB}" presName="Name0" presStyleCnt="0">
        <dgm:presLayoutVars>
          <dgm:dir/>
          <dgm:animLvl val="lvl"/>
          <dgm:resizeHandles/>
        </dgm:presLayoutVars>
      </dgm:prSet>
      <dgm:spPr/>
    </dgm:pt>
    <dgm:pt modelId="{5951D3C1-C8C5-42AC-AB64-8CAA0DF00718}" type="pres">
      <dgm:prSet presAssocID="{EFD690B1-BDE4-4B62-9E81-7344CE7305BB}" presName="linNode" presStyleCnt="0"/>
      <dgm:spPr/>
    </dgm:pt>
    <dgm:pt modelId="{1D3BD48C-06CD-4575-8244-5B6211AD8DB7}" type="pres">
      <dgm:prSet presAssocID="{EFD690B1-BDE4-4B62-9E81-7344CE7305BB}" presName="parentShp" presStyleLbl="node1" presStyleIdx="0" presStyleCnt="2">
        <dgm:presLayoutVars>
          <dgm:bulletEnabled val="1"/>
        </dgm:presLayoutVars>
      </dgm:prSet>
      <dgm:spPr/>
    </dgm:pt>
    <dgm:pt modelId="{291E6678-4AB8-459A-AF96-341B77B99642}" type="pres">
      <dgm:prSet presAssocID="{EFD690B1-BDE4-4B62-9E81-7344CE7305BB}" presName="childShp" presStyleLbl="bgAccFollowNode1" presStyleIdx="0" presStyleCnt="2">
        <dgm:presLayoutVars>
          <dgm:bulletEnabled val="1"/>
        </dgm:presLayoutVars>
      </dgm:prSet>
      <dgm:spPr/>
    </dgm:pt>
    <dgm:pt modelId="{3399EAF0-4AF4-41E7-809F-366D244ECAF6}" type="pres">
      <dgm:prSet presAssocID="{D5E57798-7F6B-4A0C-BBE8-9438BF1D5CCF}" presName="spacing" presStyleCnt="0"/>
      <dgm:spPr/>
    </dgm:pt>
    <dgm:pt modelId="{024C58DC-6E4B-45BE-870B-0ED14B949D32}" type="pres">
      <dgm:prSet presAssocID="{E2167B66-5271-4B38-8024-758980946F08}" presName="linNode" presStyleCnt="0"/>
      <dgm:spPr/>
    </dgm:pt>
    <dgm:pt modelId="{6D108F38-2CBF-4DEC-93DF-345708497CFF}" type="pres">
      <dgm:prSet presAssocID="{E2167B66-5271-4B38-8024-758980946F08}" presName="parentShp" presStyleLbl="node1" presStyleIdx="1" presStyleCnt="2">
        <dgm:presLayoutVars>
          <dgm:bulletEnabled val="1"/>
        </dgm:presLayoutVars>
      </dgm:prSet>
      <dgm:spPr/>
    </dgm:pt>
    <dgm:pt modelId="{FDB8052F-8AF4-4185-B544-05B6E9DE46A4}" type="pres">
      <dgm:prSet presAssocID="{E2167B66-5271-4B38-8024-758980946F08}" presName="childShp" presStyleLbl="bgAccFollowNode1" presStyleIdx="1" presStyleCnt="2">
        <dgm:presLayoutVars>
          <dgm:bulletEnabled val="1"/>
        </dgm:presLayoutVars>
      </dgm:prSet>
      <dgm:spPr/>
    </dgm:pt>
  </dgm:ptLst>
  <dgm:cxnLst>
    <dgm:cxn modelId="{90D7E603-9707-4790-874F-587FCF84F25E}" srcId="{EFD690B1-BDE4-4B62-9E81-7344CE7305BB}" destId="{1C02EB6A-F3B8-4A3B-B549-4A8E6B8FBE40}" srcOrd="1" destOrd="0" parTransId="{6E85F99C-2690-42D0-8F22-D0FDD3CA327C}" sibTransId="{DB92456E-8A94-4211-AA72-E156D2108220}"/>
    <dgm:cxn modelId="{D2F6510A-803A-48DB-849F-1A66B0C37AD2}" srcId="{E2167B66-5271-4B38-8024-758980946F08}" destId="{96AE3D6D-EAA5-43BA-8CEB-9E13FA18891A}" srcOrd="2" destOrd="0" parTransId="{58C3773B-4C62-484E-B5BF-418C5B8ACDF0}" sibTransId="{2937F8B5-EEB5-4309-A827-9EA00A939D7D}"/>
    <dgm:cxn modelId="{929FB60F-7AD3-44FD-B471-14FB14CBF859}" type="presOf" srcId="{E2167B66-5271-4B38-8024-758980946F08}" destId="{6D108F38-2CBF-4DEC-93DF-345708497CFF}" srcOrd="0" destOrd="0" presId="urn:microsoft.com/office/officeart/2005/8/layout/vList6"/>
    <dgm:cxn modelId="{B3D5DA21-F72A-441D-AC1E-537852F99B57}" type="presOf" srcId="{53DB2173-FE2F-4EB6-A198-53915EC893D7}" destId="{291E6678-4AB8-459A-AF96-341B77B99642}" srcOrd="0" destOrd="2" presId="urn:microsoft.com/office/officeart/2005/8/layout/vList6"/>
    <dgm:cxn modelId="{35F2E928-FF6A-4147-9396-930DA04540DD}" type="presOf" srcId="{062BD2AA-26FB-4A6A-9E36-2A54731A0E16}" destId="{FDB8052F-8AF4-4185-B544-05B6E9DE46A4}" srcOrd="0" destOrd="0" presId="urn:microsoft.com/office/officeart/2005/8/layout/vList6"/>
    <dgm:cxn modelId="{81F20829-E94A-4085-80BC-6457AEF9E41D}" type="presOf" srcId="{32471D86-C641-44AB-B912-98E262763EAB}" destId="{4F4DBC4F-5DC3-4A37-9E95-7C1DA7B1EAD7}" srcOrd="0" destOrd="0" presId="urn:microsoft.com/office/officeart/2005/8/layout/vList6"/>
    <dgm:cxn modelId="{21C5B932-D828-42A4-851C-CCDD6E0D005D}" srcId="{32471D86-C641-44AB-B912-98E262763EAB}" destId="{EFD690B1-BDE4-4B62-9E81-7344CE7305BB}" srcOrd="0" destOrd="0" parTransId="{51CB623D-1FA9-4CBC-B611-61F9C2E5C4C6}" sibTransId="{D5E57798-7F6B-4A0C-BBE8-9438BF1D5CCF}"/>
    <dgm:cxn modelId="{0F60A03B-7B1F-4ACD-91C0-A03728262D6A}" srcId="{EFD690B1-BDE4-4B62-9E81-7344CE7305BB}" destId="{3B3084B6-AE25-4273-BA65-7CB9CC4FE187}" srcOrd="0" destOrd="0" parTransId="{330F7E85-A091-40AE-85D4-E396E593C380}" sibTransId="{BF4D84BD-A6AF-40DB-803F-B25890361C4A}"/>
    <dgm:cxn modelId="{BF09DB64-D03D-4B68-A816-698BD780AA70}" srcId="{32471D86-C641-44AB-B912-98E262763EAB}" destId="{E2167B66-5271-4B38-8024-758980946F08}" srcOrd="1" destOrd="0" parTransId="{1BECC621-74CE-42AC-9525-5B40EB94441B}" sibTransId="{BA34CD20-DD1D-448D-B4D9-AD6A92B9DA4F}"/>
    <dgm:cxn modelId="{71A44768-C2FE-46E9-8835-7BDE2D38DDD8}" srcId="{EFD690B1-BDE4-4B62-9E81-7344CE7305BB}" destId="{53DB2173-FE2F-4EB6-A198-53915EC893D7}" srcOrd="2" destOrd="0" parTransId="{B069B280-89E6-45EB-BB63-43C7863DD852}" sibTransId="{BC1757EF-1023-423E-8B7C-039D72FA2514}"/>
    <dgm:cxn modelId="{F393AC51-9BA9-44A5-8A36-3DA9C0EE3118}" type="presOf" srcId="{3B3084B6-AE25-4273-BA65-7CB9CC4FE187}" destId="{291E6678-4AB8-459A-AF96-341B77B99642}" srcOrd="0" destOrd="0" presId="urn:microsoft.com/office/officeart/2005/8/layout/vList6"/>
    <dgm:cxn modelId="{79169C7C-1476-4CE5-A03A-F3F0D226F718}" type="presOf" srcId="{97F25439-F1BF-41F2-8198-E10DCF478A56}" destId="{291E6678-4AB8-459A-AF96-341B77B99642}" srcOrd="0" destOrd="3" presId="urn:microsoft.com/office/officeart/2005/8/layout/vList6"/>
    <dgm:cxn modelId="{10620C8B-1BE9-4D8C-9F08-5896F8D407AC}" srcId="{E2167B66-5271-4B38-8024-758980946F08}" destId="{0ACDA097-CD69-4B8D-B244-D1E043CF7BD7}" srcOrd="3" destOrd="0" parTransId="{FCF96520-AC42-4044-96D5-83B8538065BF}" sibTransId="{32B02C39-19D9-4A92-AF33-A17954376422}"/>
    <dgm:cxn modelId="{ECB7C8AC-AF18-482B-B3DA-E1ECBE058E81}" type="presOf" srcId="{0ACDA097-CD69-4B8D-B244-D1E043CF7BD7}" destId="{FDB8052F-8AF4-4185-B544-05B6E9DE46A4}" srcOrd="0" destOrd="3" presId="urn:microsoft.com/office/officeart/2005/8/layout/vList6"/>
    <dgm:cxn modelId="{5E2E15B5-4054-4300-BF48-E717CA8726B0}" srcId="{EFD690B1-BDE4-4B62-9E81-7344CE7305BB}" destId="{97F25439-F1BF-41F2-8198-E10DCF478A56}" srcOrd="3" destOrd="0" parTransId="{0217FF4F-1EBB-4CBC-86D9-C3A3EDD23829}" sibTransId="{D999B13A-860C-448A-B36D-EDD73162A890}"/>
    <dgm:cxn modelId="{F8C2EDBB-C150-4F84-A653-FEA43A880B64}" type="presOf" srcId="{96AE3D6D-EAA5-43BA-8CEB-9E13FA18891A}" destId="{FDB8052F-8AF4-4185-B544-05B6E9DE46A4}" srcOrd="0" destOrd="2" presId="urn:microsoft.com/office/officeart/2005/8/layout/vList6"/>
    <dgm:cxn modelId="{62075FBC-9CD4-44DF-B56F-409C08D20F4A}" type="presOf" srcId="{F9338A84-7B95-421A-9922-CF68EE2E151A}" destId="{FDB8052F-8AF4-4185-B544-05B6E9DE46A4}" srcOrd="0" destOrd="1" presId="urn:microsoft.com/office/officeart/2005/8/layout/vList6"/>
    <dgm:cxn modelId="{96DABABF-C01F-4422-9519-BC1BDAB77715}" type="presOf" srcId="{EFD690B1-BDE4-4B62-9E81-7344CE7305BB}" destId="{1D3BD48C-06CD-4575-8244-5B6211AD8DB7}" srcOrd="0" destOrd="0" presId="urn:microsoft.com/office/officeart/2005/8/layout/vList6"/>
    <dgm:cxn modelId="{86914BCC-92AC-40EF-B0A7-F50FE9BCE7DA}" srcId="{E2167B66-5271-4B38-8024-758980946F08}" destId="{F9338A84-7B95-421A-9922-CF68EE2E151A}" srcOrd="1" destOrd="0" parTransId="{ABC36115-65AF-45FF-85CC-FEC6299B05AB}" sibTransId="{3277DD9F-B4FC-4E2E-98DD-1A895990546A}"/>
    <dgm:cxn modelId="{43023FDD-3BC2-463E-9CDD-2F44329957F9}" srcId="{E2167B66-5271-4B38-8024-758980946F08}" destId="{062BD2AA-26FB-4A6A-9E36-2A54731A0E16}" srcOrd="0" destOrd="0" parTransId="{FA8ACE2A-870B-44E3-96A9-479C0C5324B4}" sibTransId="{4050D1B7-02AC-49A8-9EB2-FCCDD8760776}"/>
    <dgm:cxn modelId="{AEC422DF-F241-421D-B736-9812F1EE7D8B}" type="presOf" srcId="{1C02EB6A-F3B8-4A3B-B549-4A8E6B8FBE40}" destId="{291E6678-4AB8-459A-AF96-341B77B99642}" srcOrd="0" destOrd="1" presId="urn:microsoft.com/office/officeart/2005/8/layout/vList6"/>
    <dgm:cxn modelId="{8DB40609-A7F3-498B-A4EB-F15F2BD2D948}" type="presParOf" srcId="{4F4DBC4F-5DC3-4A37-9E95-7C1DA7B1EAD7}" destId="{5951D3C1-C8C5-42AC-AB64-8CAA0DF00718}" srcOrd="0" destOrd="0" presId="urn:microsoft.com/office/officeart/2005/8/layout/vList6"/>
    <dgm:cxn modelId="{738A8014-1C63-40BF-84ED-A4180785574E}" type="presParOf" srcId="{5951D3C1-C8C5-42AC-AB64-8CAA0DF00718}" destId="{1D3BD48C-06CD-4575-8244-5B6211AD8DB7}" srcOrd="0" destOrd="0" presId="urn:microsoft.com/office/officeart/2005/8/layout/vList6"/>
    <dgm:cxn modelId="{1E68C0D4-1109-4AE2-B3CB-F89FE4A5F9E5}" type="presParOf" srcId="{5951D3C1-C8C5-42AC-AB64-8CAA0DF00718}" destId="{291E6678-4AB8-459A-AF96-341B77B99642}" srcOrd="1" destOrd="0" presId="urn:microsoft.com/office/officeart/2005/8/layout/vList6"/>
    <dgm:cxn modelId="{3CE0DFFB-012E-477B-AD7C-8EE8BFAE12A9}" type="presParOf" srcId="{4F4DBC4F-5DC3-4A37-9E95-7C1DA7B1EAD7}" destId="{3399EAF0-4AF4-41E7-809F-366D244ECAF6}" srcOrd="1" destOrd="0" presId="urn:microsoft.com/office/officeart/2005/8/layout/vList6"/>
    <dgm:cxn modelId="{F1464284-D328-4358-A115-DC0EB1E04D39}" type="presParOf" srcId="{4F4DBC4F-5DC3-4A37-9E95-7C1DA7B1EAD7}" destId="{024C58DC-6E4B-45BE-870B-0ED14B949D32}" srcOrd="2" destOrd="0" presId="urn:microsoft.com/office/officeart/2005/8/layout/vList6"/>
    <dgm:cxn modelId="{868F0EC3-2033-4759-96FB-8286EBCB289F}" type="presParOf" srcId="{024C58DC-6E4B-45BE-870B-0ED14B949D32}" destId="{6D108F38-2CBF-4DEC-93DF-345708497CFF}" srcOrd="0" destOrd="0" presId="urn:microsoft.com/office/officeart/2005/8/layout/vList6"/>
    <dgm:cxn modelId="{F78DFB46-E666-40EE-81DE-C853BC000B8C}" type="presParOf" srcId="{024C58DC-6E4B-45BE-870B-0ED14B949D32}" destId="{FDB8052F-8AF4-4185-B544-05B6E9DE46A4}"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1BEBEB-2F0E-434F-AFD7-4349F13BFDE4}" type="doc">
      <dgm:prSet loTypeId="urn:microsoft.com/office/officeart/2005/8/layout/hList2" loCatId="list" qsTypeId="urn:microsoft.com/office/officeart/2005/8/quickstyle/3d4" qsCatId="3D" csTypeId="urn:microsoft.com/office/officeart/2005/8/colors/colorful4" csCatId="colorful" phldr="1"/>
      <dgm:spPr/>
      <dgm:t>
        <a:bodyPr/>
        <a:lstStyle/>
        <a:p>
          <a:endParaRPr lang="en-US"/>
        </a:p>
      </dgm:t>
    </dgm:pt>
    <dgm:pt modelId="{6DDC5359-5B82-4837-BB42-AB64876DB711}">
      <dgm:prSet phldrT="[Text]"/>
      <dgm:spPr/>
      <dgm:t>
        <a:bodyPr/>
        <a:lstStyle/>
        <a:p>
          <a:r>
            <a:rPr lang="en-US" dirty="0"/>
            <a:t>Margaret</a:t>
          </a:r>
        </a:p>
      </dgm:t>
    </dgm:pt>
    <dgm:pt modelId="{A4060AF7-B4FE-4A9E-BC7A-1D579EF2BCF5}" type="parTrans" cxnId="{97E78B90-4B6E-421B-8EE4-4F53760DA82A}">
      <dgm:prSet/>
      <dgm:spPr/>
      <dgm:t>
        <a:bodyPr/>
        <a:lstStyle/>
        <a:p>
          <a:endParaRPr lang="en-US"/>
        </a:p>
      </dgm:t>
    </dgm:pt>
    <dgm:pt modelId="{B437FBFD-61A6-495B-9C12-7F87CAEBEF3D}" type="sibTrans" cxnId="{97E78B90-4B6E-421B-8EE4-4F53760DA82A}">
      <dgm:prSet/>
      <dgm:spPr/>
      <dgm:t>
        <a:bodyPr/>
        <a:lstStyle/>
        <a:p>
          <a:endParaRPr lang="en-US"/>
        </a:p>
      </dgm:t>
    </dgm:pt>
    <dgm:pt modelId="{370C12BE-4209-4939-8C22-92497C925F1A}">
      <dgm:prSet phldrT="[Text]"/>
      <dgm:spPr/>
      <dgm:t>
        <a:bodyPr/>
        <a:lstStyle/>
        <a:p>
          <a:endParaRPr lang="en-US" dirty="0"/>
        </a:p>
      </dgm:t>
    </dgm:pt>
    <dgm:pt modelId="{91B330E6-1F66-4ACE-8B9B-E6AC14D1C349}" type="parTrans" cxnId="{7FECD205-4F3B-41C0-9039-04D77C0474E8}">
      <dgm:prSet/>
      <dgm:spPr/>
      <dgm:t>
        <a:bodyPr/>
        <a:lstStyle/>
        <a:p>
          <a:endParaRPr lang="en-US"/>
        </a:p>
      </dgm:t>
    </dgm:pt>
    <dgm:pt modelId="{937506C4-D497-421D-A3D9-2A25BEC966F9}" type="sibTrans" cxnId="{7FECD205-4F3B-41C0-9039-04D77C0474E8}">
      <dgm:prSet/>
      <dgm:spPr/>
      <dgm:t>
        <a:bodyPr/>
        <a:lstStyle/>
        <a:p>
          <a:endParaRPr lang="en-US"/>
        </a:p>
      </dgm:t>
    </dgm:pt>
    <dgm:pt modelId="{4F46C535-4EC5-4077-961A-04B8D4DFF96F}">
      <dgm:prSet phldrT="[Text]"/>
      <dgm:spPr>
        <a:solidFill>
          <a:schemeClr val="accent6">
            <a:lumMod val="20000"/>
            <a:lumOff val="80000"/>
          </a:schemeClr>
        </a:solidFill>
      </dgm:spPr>
      <dgm:t>
        <a:bodyPr/>
        <a:lstStyle/>
        <a:p>
          <a:r>
            <a:rPr lang="en-US" dirty="0">
              <a:solidFill>
                <a:srgbClr val="002060"/>
              </a:solidFill>
            </a:rPr>
            <a:t>Dan repeatedly says he wants to move out of the nursing facility and into the assisted living where his wife resides, but his goal is not included in the care plan</a:t>
          </a:r>
          <a:r>
            <a:rPr lang="en-US" dirty="0"/>
            <a:t>.</a:t>
          </a:r>
        </a:p>
      </dgm:t>
    </dgm:pt>
    <dgm:pt modelId="{CBF11F87-5C99-4D34-AC2E-6FE8C3F65ABB}" type="parTrans" cxnId="{34332191-5D0B-4786-B97F-0C95644C88F0}">
      <dgm:prSet/>
      <dgm:spPr/>
      <dgm:t>
        <a:bodyPr/>
        <a:lstStyle/>
        <a:p>
          <a:endParaRPr lang="en-US"/>
        </a:p>
      </dgm:t>
    </dgm:pt>
    <dgm:pt modelId="{A2DA231A-C359-4D04-84B6-B3E72A7BB93B}" type="sibTrans" cxnId="{34332191-5D0B-4786-B97F-0C95644C88F0}">
      <dgm:prSet/>
      <dgm:spPr/>
      <dgm:t>
        <a:bodyPr/>
        <a:lstStyle/>
        <a:p>
          <a:endParaRPr lang="en-US"/>
        </a:p>
      </dgm:t>
    </dgm:pt>
    <dgm:pt modelId="{121186F2-578B-403E-BDD0-5CE93CBE6CFF}">
      <dgm:prSet phldrT="[Text]"/>
      <dgm:spPr>
        <a:solidFill>
          <a:schemeClr val="accent4">
            <a:lumMod val="40000"/>
            <a:lumOff val="60000"/>
          </a:schemeClr>
        </a:solidFill>
      </dgm:spPr>
      <dgm:t>
        <a:bodyPr/>
        <a:lstStyle/>
        <a:p>
          <a:r>
            <a:rPr lang="en-US" dirty="0">
              <a:solidFill>
                <a:srgbClr val="002060"/>
              </a:solidFill>
            </a:rPr>
            <a:t>Margaret is scared and uncomfortable with male CNAs.  She hit one aide, but nothing is addressed in the care plan.</a:t>
          </a:r>
          <a:endParaRPr lang="en-US" dirty="0"/>
        </a:p>
      </dgm:t>
    </dgm:pt>
    <dgm:pt modelId="{A9D6C387-1246-461F-8E2A-337AC41ED4D8}" type="parTrans" cxnId="{BB711147-D762-428D-9DD5-336B891BE5D6}">
      <dgm:prSet/>
      <dgm:spPr/>
      <dgm:t>
        <a:bodyPr/>
        <a:lstStyle/>
        <a:p>
          <a:endParaRPr lang="en-US"/>
        </a:p>
      </dgm:t>
    </dgm:pt>
    <dgm:pt modelId="{84EED375-59EB-488A-B4B7-8396A82919D5}" type="sibTrans" cxnId="{BB711147-D762-428D-9DD5-336B891BE5D6}">
      <dgm:prSet/>
      <dgm:spPr/>
      <dgm:t>
        <a:bodyPr/>
        <a:lstStyle/>
        <a:p>
          <a:endParaRPr lang="en-US"/>
        </a:p>
      </dgm:t>
    </dgm:pt>
    <dgm:pt modelId="{F6258EA3-7181-4A92-A728-A366BA7AAEF1}" type="pres">
      <dgm:prSet presAssocID="{3B1BEBEB-2F0E-434F-AFD7-4349F13BFDE4}" presName="linearFlow" presStyleCnt="0">
        <dgm:presLayoutVars>
          <dgm:dir/>
          <dgm:animLvl val="lvl"/>
          <dgm:resizeHandles/>
        </dgm:presLayoutVars>
      </dgm:prSet>
      <dgm:spPr/>
    </dgm:pt>
    <dgm:pt modelId="{1786EF84-03AA-4853-9CCA-DCD0455490D4}" type="pres">
      <dgm:prSet presAssocID="{6DDC5359-5B82-4837-BB42-AB64876DB711}" presName="compositeNode" presStyleCnt="0">
        <dgm:presLayoutVars>
          <dgm:bulletEnabled val="1"/>
        </dgm:presLayoutVars>
      </dgm:prSet>
      <dgm:spPr/>
    </dgm:pt>
    <dgm:pt modelId="{3CC4AA73-B878-43BD-B7E8-5BC04282A933}" type="pres">
      <dgm:prSet presAssocID="{6DDC5359-5B82-4837-BB42-AB64876DB711}" presName="image" presStyleLbl="fgImgPlace1" presStyleIdx="0" presStyleCnt="2" custScaleX="130930" custScaleY="109332" custLinFactX="40487" custLinFactNeighborX="100000" custLinFactNeighborY="4638"/>
      <dgm:spPr>
        <a:blipFill rotWithShape="1">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6000" r="-6000"/>
          </a:stretch>
        </a:blipFill>
      </dgm:spPr>
    </dgm:pt>
    <dgm:pt modelId="{5C4FD188-B431-421B-8B5E-68717AC217F3}" type="pres">
      <dgm:prSet presAssocID="{6DDC5359-5B82-4837-BB42-AB64876DB711}" presName="childNode" presStyleLbl="node1" presStyleIdx="0" presStyleCnt="2" custScaleX="100425" custScaleY="70243" custLinFactNeighborX="8311" custLinFactNeighborY="4797">
        <dgm:presLayoutVars>
          <dgm:bulletEnabled val="1"/>
        </dgm:presLayoutVars>
      </dgm:prSet>
      <dgm:spPr/>
    </dgm:pt>
    <dgm:pt modelId="{53A51E15-25A8-431A-9B43-BC53C0026D0D}" type="pres">
      <dgm:prSet presAssocID="{6DDC5359-5B82-4837-BB42-AB64876DB711}" presName="parentNode" presStyleLbl="revTx" presStyleIdx="0" presStyleCnt="2" custScaleY="92797" custLinFactNeighborX="17559" custLinFactNeighborY="2750">
        <dgm:presLayoutVars>
          <dgm:chMax val="0"/>
          <dgm:bulletEnabled val="1"/>
        </dgm:presLayoutVars>
      </dgm:prSet>
      <dgm:spPr/>
    </dgm:pt>
    <dgm:pt modelId="{31D8E912-40DE-4FFD-BFAD-54FB8CEE2F65}" type="pres">
      <dgm:prSet presAssocID="{B437FBFD-61A6-495B-9C12-7F87CAEBEF3D}" presName="sibTrans" presStyleCnt="0"/>
      <dgm:spPr/>
    </dgm:pt>
    <dgm:pt modelId="{ECFB6FE0-C393-436D-8749-CEE9CCF84784}" type="pres">
      <dgm:prSet presAssocID="{370C12BE-4209-4939-8C22-92497C925F1A}" presName="compositeNode" presStyleCnt="0">
        <dgm:presLayoutVars>
          <dgm:bulletEnabled val="1"/>
        </dgm:presLayoutVars>
      </dgm:prSet>
      <dgm:spPr/>
    </dgm:pt>
    <dgm:pt modelId="{12DD0D67-C6EE-49DB-A41E-683B0F6943A6}" type="pres">
      <dgm:prSet presAssocID="{370C12BE-4209-4939-8C22-92497C925F1A}" presName="image" presStyleLbl="fgImgPlace1" presStyleIdx="1" presStyleCnt="2" custScaleX="117678" custScaleY="114916" custLinFactX="20115" custLinFactNeighborX="100000" custLinFactNeighborY="5360"/>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6000" r="-6000"/>
          </a:stretch>
        </a:blipFill>
      </dgm:spPr>
    </dgm:pt>
    <dgm:pt modelId="{ABC56CE8-B2BF-4751-B934-5399568259B4}" type="pres">
      <dgm:prSet presAssocID="{370C12BE-4209-4939-8C22-92497C925F1A}" presName="childNode" presStyleLbl="node1" presStyleIdx="1" presStyleCnt="2" custScaleX="101433" custScaleY="67610" custLinFactNeighborX="582" custLinFactNeighborY="5589">
        <dgm:presLayoutVars>
          <dgm:bulletEnabled val="1"/>
        </dgm:presLayoutVars>
      </dgm:prSet>
      <dgm:spPr/>
    </dgm:pt>
    <dgm:pt modelId="{8C5747A7-8881-4879-BCF2-BA4CECB453FE}" type="pres">
      <dgm:prSet presAssocID="{370C12BE-4209-4939-8C22-92497C925F1A}" presName="parentNode" presStyleLbl="revTx" presStyleIdx="1" presStyleCnt="2">
        <dgm:presLayoutVars>
          <dgm:chMax val="0"/>
          <dgm:bulletEnabled val="1"/>
        </dgm:presLayoutVars>
      </dgm:prSet>
      <dgm:spPr/>
    </dgm:pt>
  </dgm:ptLst>
  <dgm:cxnLst>
    <dgm:cxn modelId="{7FECD205-4F3B-41C0-9039-04D77C0474E8}" srcId="{3B1BEBEB-2F0E-434F-AFD7-4349F13BFDE4}" destId="{370C12BE-4209-4939-8C22-92497C925F1A}" srcOrd="1" destOrd="0" parTransId="{91B330E6-1F66-4ACE-8B9B-E6AC14D1C349}" sibTransId="{937506C4-D497-421D-A3D9-2A25BEC966F9}"/>
    <dgm:cxn modelId="{28985736-389B-4ED6-BCBB-E194F341EE6C}" type="presOf" srcId="{4F46C535-4EC5-4077-961A-04B8D4DFF96F}" destId="{ABC56CE8-B2BF-4751-B934-5399568259B4}" srcOrd="0" destOrd="0" presId="urn:microsoft.com/office/officeart/2005/8/layout/hList2"/>
    <dgm:cxn modelId="{4704BC5B-1EBF-4602-BA23-5A493EAE828A}" type="presOf" srcId="{121186F2-578B-403E-BDD0-5CE93CBE6CFF}" destId="{5C4FD188-B431-421B-8B5E-68717AC217F3}" srcOrd="0" destOrd="0" presId="urn:microsoft.com/office/officeart/2005/8/layout/hList2"/>
    <dgm:cxn modelId="{BB711147-D762-428D-9DD5-336B891BE5D6}" srcId="{6DDC5359-5B82-4837-BB42-AB64876DB711}" destId="{121186F2-578B-403E-BDD0-5CE93CBE6CFF}" srcOrd="0" destOrd="0" parTransId="{A9D6C387-1246-461F-8E2A-337AC41ED4D8}" sibTransId="{84EED375-59EB-488A-B4B7-8396A82919D5}"/>
    <dgm:cxn modelId="{21823069-3E75-4A1C-9FC6-668682208460}" type="presOf" srcId="{370C12BE-4209-4939-8C22-92497C925F1A}" destId="{8C5747A7-8881-4879-BCF2-BA4CECB453FE}" srcOrd="0" destOrd="0" presId="urn:microsoft.com/office/officeart/2005/8/layout/hList2"/>
    <dgm:cxn modelId="{97E78B90-4B6E-421B-8EE4-4F53760DA82A}" srcId="{3B1BEBEB-2F0E-434F-AFD7-4349F13BFDE4}" destId="{6DDC5359-5B82-4837-BB42-AB64876DB711}" srcOrd="0" destOrd="0" parTransId="{A4060AF7-B4FE-4A9E-BC7A-1D579EF2BCF5}" sibTransId="{B437FBFD-61A6-495B-9C12-7F87CAEBEF3D}"/>
    <dgm:cxn modelId="{34332191-5D0B-4786-B97F-0C95644C88F0}" srcId="{370C12BE-4209-4939-8C22-92497C925F1A}" destId="{4F46C535-4EC5-4077-961A-04B8D4DFF96F}" srcOrd="0" destOrd="0" parTransId="{CBF11F87-5C99-4D34-AC2E-6FE8C3F65ABB}" sibTransId="{A2DA231A-C359-4D04-84B6-B3E72A7BB93B}"/>
    <dgm:cxn modelId="{BFC85997-59EE-4944-A4FF-BCA2DE6E5091}" type="presOf" srcId="{6DDC5359-5B82-4837-BB42-AB64876DB711}" destId="{53A51E15-25A8-431A-9B43-BC53C0026D0D}" srcOrd="0" destOrd="0" presId="urn:microsoft.com/office/officeart/2005/8/layout/hList2"/>
    <dgm:cxn modelId="{CEBBC3B4-29B1-4B6F-BAD6-C1829A4C7259}" type="presOf" srcId="{3B1BEBEB-2F0E-434F-AFD7-4349F13BFDE4}" destId="{F6258EA3-7181-4A92-A728-A366BA7AAEF1}" srcOrd="0" destOrd="0" presId="urn:microsoft.com/office/officeart/2005/8/layout/hList2"/>
    <dgm:cxn modelId="{7E562DD9-0C04-4344-88D0-E0EDE68128A0}" type="presParOf" srcId="{F6258EA3-7181-4A92-A728-A366BA7AAEF1}" destId="{1786EF84-03AA-4853-9CCA-DCD0455490D4}" srcOrd="0" destOrd="0" presId="urn:microsoft.com/office/officeart/2005/8/layout/hList2"/>
    <dgm:cxn modelId="{D3FA1102-5B2A-45AE-9E5D-1996915BAEC2}" type="presParOf" srcId="{1786EF84-03AA-4853-9CCA-DCD0455490D4}" destId="{3CC4AA73-B878-43BD-B7E8-5BC04282A933}" srcOrd="0" destOrd="0" presId="urn:microsoft.com/office/officeart/2005/8/layout/hList2"/>
    <dgm:cxn modelId="{06ED33B5-7AD2-4D6D-801A-070FB90169C6}" type="presParOf" srcId="{1786EF84-03AA-4853-9CCA-DCD0455490D4}" destId="{5C4FD188-B431-421B-8B5E-68717AC217F3}" srcOrd="1" destOrd="0" presId="urn:microsoft.com/office/officeart/2005/8/layout/hList2"/>
    <dgm:cxn modelId="{5A9D49A5-5E44-48C9-BC0F-CD284601B57D}" type="presParOf" srcId="{1786EF84-03AA-4853-9CCA-DCD0455490D4}" destId="{53A51E15-25A8-431A-9B43-BC53C0026D0D}" srcOrd="2" destOrd="0" presId="urn:microsoft.com/office/officeart/2005/8/layout/hList2"/>
    <dgm:cxn modelId="{0A70A11C-23F2-4674-9048-08A35DD06AC8}" type="presParOf" srcId="{F6258EA3-7181-4A92-A728-A366BA7AAEF1}" destId="{31D8E912-40DE-4FFD-BFAD-54FB8CEE2F65}" srcOrd="1" destOrd="0" presId="urn:microsoft.com/office/officeart/2005/8/layout/hList2"/>
    <dgm:cxn modelId="{93B1FAD2-4DCC-4A72-91F7-346C6F044BF2}" type="presParOf" srcId="{F6258EA3-7181-4A92-A728-A366BA7AAEF1}" destId="{ECFB6FE0-C393-436D-8749-CEE9CCF84784}" srcOrd="2" destOrd="0" presId="urn:microsoft.com/office/officeart/2005/8/layout/hList2"/>
    <dgm:cxn modelId="{D79C4660-93BB-465D-A98C-2FF03301B9D1}" type="presParOf" srcId="{ECFB6FE0-C393-436D-8749-CEE9CCF84784}" destId="{12DD0D67-C6EE-49DB-A41E-683B0F6943A6}" srcOrd="0" destOrd="0" presId="urn:microsoft.com/office/officeart/2005/8/layout/hList2"/>
    <dgm:cxn modelId="{9DC069E0-B093-4808-8381-5C01F0C76DCF}" type="presParOf" srcId="{ECFB6FE0-C393-436D-8749-CEE9CCF84784}" destId="{ABC56CE8-B2BF-4751-B934-5399568259B4}" srcOrd="1" destOrd="0" presId="urn:microsoft.com/office/officeart/2005/8/layout/hList2"/>
    <dgm:cxn modelId="{A8E7A24A-365C-4E74-A490-DF6B9BFFB9B8}" type="presParOf" srcId="{ECFB6FE0-C393-436D-8749-CEE9CCF84784}" destId="{8C5747A7-8881-4879-BCF2-BA4CECB453FE}"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EAFFBC-9D98-411F-A3B5-C00C682D9D1D}" type="doc">
      <dgm:prSet loTypeId="urn:microsoft.com/office/officeart/2005/8/layout/chevron2" loCatId="process" qsTypeId="urn:microsoft.com/office/officeart/2005/8/quickstyle/simple1" qsCatId="simple" csTypeId="urn:microsoft.com/office/officeart/2005/8/colors/colorful4" csCatId="colorful" phldr="1"/>
      <dgm:spPr/>
      <dgm:t>
        <a:bodyPr/>
        <a:lstStyle/>
        <a:p>
          <a:endParaRPr lang="en-US"/>
        </a:p>
      </dgm:t>
    </dgm:pt>
    <dgm:pt modelId="{CCDD9D28-31E6-4F6C-87B9-965E434C7FEB}">
      <dgm:prSet phldrT="[Text]"/>
      <dgm:spPr/>
      <dgm:t>
        <a:bodyPr/>
        <a:lstStyle/>
        <a:p>
          <a:r>
            <a:rPr lang="en-US" dirty="0"/>
            <a:t>CMS</a:t>
          </a:r>
        </a:p>
      </dgm:t>
    </dgm:pt>
    <dgm:pt modelId="{F2F2177C-BEE2-4ECB-9103-07552C3AF949}" type="parTrans" cxnId="{A509FFD1-5AC1-4A15-9ED2-DE2A4EE05031}">
      <dgm:prSet/>
      <dgm:spPr/>
      <dgm:t>
        <a:bodyPr/>
        <a:lstStyle/>
        <a:p>
          <a:endParaRPr lang="en-US"/>
        </a:p>
      </dgm:t>
    </dgm:pt>
    <dgm:pt modelId="{3C583ADD-46CC-4A85-B5D4-1C805B29D601}" type="sibTrans" cxnId="{A509FFD1-5AC1-4A15-9ED2-DE2A4EE05031}">
      <dgm:prSet/>
      <dgm:spPr/>
      <dgm:t>
        <a:bodyPr/>
        <a:lstStyle/>
        <a:p>
          <a:endParaRPr lang="en-US"/>
        </a:p>
      </dgm:t>
    </dgm:pt>
    <dgm:pt modelId="{149BC400-72AA-4D30-B22F-72618BDB4F68}">
      <dgm:prSet phldrT="[Text]"/>
      <dgm:spPr/>
      <dgm:t>
        <a:bodyPr/>
        <a:lstStyle/>
        <a:p>
          <a:r>
            <a:rPr lang="en-US" dirty="0"/>
            <a:t>Centers for Medicare &amp; Medicaid Services</a:t>
          </a:r>
        </a:p>
      </dgm:t>
    </dgm:pt>
    <dgm:pt modelId="{E906B0B8-C67B-4B93-B743-59716CF1E8BD}" type="parTrans" cxnId="{E73BBFBF-FB86-41B6-AA0C-720F5A7E9553}">
      <dgm:prSet/>
      <dgm:spPr/>
      <dgm:t>
        <a:bodyPr/>
        <a:lstStyle/>
        <a:p>
          <a:endParaRPr lang="en-US"/>
        </a:p>
      </dgm:t>
    </dgm:pt>
    <dgm:pt modelId="{BC29D98E-6580-43E8-8925-C8DEC6CEF396}" type="sibTrans" cxnId="{E73BBFBF-FB86-41B6-AA0C-720F5A7E9553}">
      <dgm:prSet/>
      <dgm:spPr/>
      <dgm:t>
        <a:bodyPr/>
        <a:lstStyle/>
        <a:p>
          <a:endParaRPr lang="en-US"/>
        </a:p>
      </dgm:t>
    </dgm:pt>
    <dgm:pt modelId="{B9D592F6-5C1F-44D5-AB1D-645C8D8D3206}">
      <dgm:prSet phldrT="[Text]"/>
      <dgm:spPr/>
      <dgm:t>
        <a:bodyPr/>
        <a:lstStyle/>
        <a:p>
          <a:r>
            <a:rPr lang="en-US" dirty="0"/>
            <a:t>SSA</a:t>
          </a:r>
        </a:p>
      </dgm:t>
    </dgm:pt>
    <dgm:pt modelId="{97FE7103-6E38-496F-86A5-2E849813677F}" type="parTrans" cxnId="{BF617A6E-841F-48A1-B2EA-99531DFFC400}">
      <dgm:prSet/>
      <dgm:spPr/>
      <dgm:t>
        <a:bodyPr/>
        <a:lstStyle/>
        <a:p>
          <a:endParaRPr lang="en-US"/>
        </a:p>
      </dgm:t>
    </dgm:pt>
    <dgm:pt modelId="{EDC53F1B-BB80-430C-9F09-5FB99B688D92}" type="sibTrans" cxnId="{BF617A6E-841F-48A1-B2EA-99531DFFC400}">
      <dgm:prSet/>
      <dgm:spPr/>
      <dgm:t>
        <a:bodyPr/>
        <a:lstStyle/>
        <a:p>
          <a:endParaRPr lang="en-US"/>
        </a:p>
      </dgm:t>
    </dgm:pt>
    <dgm:pt modelId="{B0796E29-DD7D-47B6-8A0C-C178C7B7D44B}">
      <dgm:prSet phldrT="[Text]"/>
      <dgm:spPr/>
      <dgm:t>
        <a:bodyPr/>
        <a:lstStyle/>
        <a:p>
          <a:r>
            <a:rPr lang="en-US" dirty="0"/>
            <a:t>State Survey Agency</a:t>
          </a:r>
        </a:p>
      </dgm:t>
    </dgm:pt>
    <dgm:pt modelId="{64202BB4-5B1D-4ABB-8857-B7D95A3FCD15}" type="parTrans" cxnId="{D5116B5F-23AE-4DE6-9598-F3E056D03821}">
      <dgm:prSet/>
      <dgm:spPr/>
      <dgm:t>
        <a:bodyPr/>
        <a:lstStyle/>
        <a:p>
          <a:endParaRPr lang="en-US"/>
        </a:p>
      </dgm:t>
    </dgm:pt>
    <dgm:pt modelId="{304BBF06-F214-4FE7-9BF6-3A732614D7F2}" type="sibTrans" cxnId="{D5116B5F-23AE-4DE6-9598-F3E056D03821}">
      <dgm:prSet/>
      <dgm:spPr/>
      <dgm:t>
        <a:bodyPr/>
        <a:lstStyle/>
        <a:p>
          <a:endParaRPr lang="en-US"/>
        </a:p>
      </dgm:t>
    </dgm:pt>
    <dgm:pt modelId="{6D9E7606-D588-4663-81FF-50962566AAEA}">
      <dgm:prSet phldrT="[Text]"/>
      <dgm:spPr/>
      <dgm:t>
        <a:bodyPr/>
        <a:lstStyle/>
        <a:p>
          <a:r>
            <a:rPr lang="en-US" dirty="0"/>
            <a:t>(</a:t>
          </a:r>
          <a:r>
            <a:rPr lang="en-US" dirty="0">
              <a:solidFill>
                <a:srgbClr val="0070C0"/>
              </a:solidFill>
            </a:rPr>
            <a:t>insert your SSA here</a:t>
          </a:r>
          <a:r>
            <a:rPr lang="en-US" dirty="0"/>
            <a:t>)</a:t>
          </a:r>
        </a:p>
      </dgm:t>
    </dgm:pt>
    <dgm:pt modelId="{67355CED-8F14-4328-84AF-A2574509600B}" type="parTrans" cxnId="{758FA4F1-23E3-43AB-9996-9367F5B99C09}">
      <dgm:prSet/>
      <dgm:spPr/>
      <dgm:t>
        <a:bodyPr/>
        <a:lstStyle/>
        <a:p>
          <a:endParaRPr lang="en-US"/>
        </a:p>
      </dgm:t>
    </dgm:pt>
    <dgm:pt modelId="{AB2E4580-354F-46F3-B0BA-3A80D1C6606D}" type="sibTrans" cxnId="{758FA4F1-23E3-43AB-9996-9367F5B99C09}">
      <dgm:prSet/>
      <dgm:spPr/>
      <dgm:t>
        <a:bodyPr/>
        <a:lstStyle/>
        <a:p>
          <a:endParaRPr lang="en-US"/>
        </a:p>
      </dgm:t>
    </dgm:pt>
    <dgm:pt modelId="{A6CE787A-6661-42E5-879B-06145D657FDB}">
      <dgm:prSet phldrT="[Text]"/>
      <dgm:spPr/>
      <dgm:t>
        <a:bodyPr/>
        <a:lstStyle/>
        <a:p>
          <a:r>
            <a:rPr lang="en-US" dirty="0"/>
            <a:t>Surveys</a:t>
          </a:r>
        </a:p>
      </dgm:t>
    </dgm:pt>
    <dgm:pt modelId="{792EBDA0-91CB-4576-964D-524E7A46EC4B}" type="parTrans" cxnId="{22CC7252-59C8-4348-BF24-BB29C3C93D58}">
      <dgm:prSet/>
      <dgm:spPr/>
      <dgm:t>
        <a:bodyPr/>
        <a:lstStyle/>
        <a:p>
          <a:endParaRPr lang="en-US"/>
        </a:p>
      </dgm:t>
    </dgm:pt>
    <dgm:pt modelId="{CADD57E2-FC7B-4102-858E-D08A4F8DBE91}" type="sibTrans" cxnId="{22CC7252-59C8-4348-BF24-BB29C3C93D58}">
      <dgm:prSet/>
      <dgm:spPr/>
      <dgm:t>
        <a:bodyPr/>
        <a:lstStyle/>
        <a:p>
          <a:endParaRPr lang="en-US"/>
        </a:p>
      </dgm:t>
    </dgm:pt>
    <dgm:pt modelId="{212053D1-3B4D-4BFF-91EE-759BD7396CEB}">
      <dgm:prSet phldrT="[Text]"/>
      <dgm:spPr/>
      <dgm:t>
        <a:bodyPr/>
        <a:lstStyle/>
        <a:p>
          <a:r>
            <a:rPr lang="en-US" dirty="0"/>
            <a:t>Standard Survey</a:t>
          </a:r>
        </a:p>
      </dgm:t>
    </dgm:pt>
    <dgm:pt modelId="{68A40838-C914-49D8-A974-240E8A805196}" type="parTrans" cxnId="{F5D2E688-E30E-47DD-AF11-F6E9A7263345}">
      <dgm:prSet/>
      <dgm:spPr/>
      <dgm:t>
        <a:bodyPr/>
        <a:lstStyle/>
        <a:p>
          <a:endParaRPr lang="en-US"/>
        </a:p>
      </dgm:t>
    </dgm:pt>
    <dgm:pt modelId="{FC097023-E6C4-40A2-A604-E68502D7CEE3}" type="sibTrans" cxnId="{F5D2E688-E30E-47DD-AF11-F6E9A7263345}">
      <dgm:prSet/>
      <dgm:spPr/>
      <dgm:t>
        <a:bodyPr/>
        <a:lstStyle/>
        <a:p>
          <a:endParaRPr lang="en-US"/>
        </a:p>
      </dgm:t>
    </dgm:pt>
    <dgm:pt modelId="{CA86010D-E9AA-4BF3-9FC1-FC00DF7CA07C}">
      <dgm:prSet phldrT="[Text]"/>
      <dgm:spPr/>
      <dgm:t>
        <a:bodyPr/>
        <a:lstStyle/>
        <a:p>
          <a:r>
            <a:rPr lang="en-US" dirty="0"/>
            <a:t>Abbreviated Standard Survey</a:t>
          </a:r>
        </a:p>
      </dgm:t>
    </dgm:pt>
    <dgm:pt modelId="{9A123FB6-DF52-4E7C-9BF1-6BE6EE5498BF}" type="parTrans" cxnId="{DF2B8877-4135-4C57-91A1-F46899A90ACA}">
      <dgm:prSet/>
      <dgm:spPr/>
      <dgm:t>
        <a:bodyPr/>
        <a:lstStyle/>
        <a:p>
          <a:endParaRPr lang="en-US"/>
        </a:p>
      </dgm:t>
    </dgm:pt>
    <dgm:pt modelId="{FA37AF45-C0D6-45BC-B084-580EAEFE9F42}" type="sibTrans" cxnId="{DF2B8877-4135-4C57-91A1-F46899A90ACA}">
      <dgm:prSet/>
      <dgm:spPr/>
      <dgm:t>
        <a:bodyPr/>
        <a:lstStyle/>
        <a:p>
          <a:endParaRPr lang="en-US"/>
        </a:p>
      </dgm:t>
    </dgm:pt>
    <dgm:pt modelId="{C5D3D661-3228-4274-AA51-4073D2EE8DE6}" type="pres">
      <dgm:prSet presAssocID="{B7EAFFBC-9D98-411F-A3B5-C00C682D9D1D}" presName="linearFlow" presStyleCnt="0">
        <dgm:presLayoutVars>
          <dgm:dir/>
          <dgm:animLvl val="lvl"/>
          <dgm:resizeHandles val="exact"/>
        </dgm:presLayoutVars>
      </dgm:prSet>
      <dgm:spPr/>
    </dgm:pt>
    <dgm:pt modelId="{CADBDA7B-05B9-4CE2-8AE3-F00F1EB58C6C}" type="pres">
      <dgm:prSet presAssocID="{CCDD9D28-31E6-4F6C-87B9-965E434C7FEB}" presName="composite" presStyleCnt="0"/>
      <dgm:spPr/>
    </dgm:pt>
    <dgm:pt modelId="{8D550AB0-2853-4D8E-9177-0E67651E219C}" type="pres">
      <dgm:prSet presAssocID="{CCDD9D28-31E6-4F6C-87B9-965E434C7FEB}" presName="parentText" presStyleLbl="alignNode1" presStyleIdx="0" presStyleCnt="3">
        <dgm:presLayoutVars>
          <dgm:chMax val="1"/>
          <dgm:bulletEnabled val="1"/>
        </dgm:presLayoutVars>
      </dgm:prSet>
      <dgm:spPr/>
    </dgm:pt>
    <dgm:pt modelId="{55E175EA-F17D-4838-A14D-887B26C2FB95}" type="pres">
      <dgm:prSet presAssocID="{CCDD9D28-31E6-4F6C-87B9-965E434C7FEB}" presName="descendantText" presStyleLbl="alignAcc1" presStyleIdx="0" presStyleCnt="3">
        <dgm:presLayoutVars>
          <dgm:bulletEnabled val="1"/>
        </dgm:presLayoutVars>
      </dgm:prSet>
      <dgm:spPr/>
    </dgm:pt>
    <dgm:pt modelId="{555A9197-2D45-46F7-A574-2F99840C91D6}" type="pres">
      <dgm:prSet presAssocID="{3C583ADD-46CC-4A85-B5D4-1C805B29D601}" presName="sp" presStyleCnt="0"/>
      <dgm:spPr/>
    </dgm:pt>
    <dgm:pt modelId="{59428804-14D6-4135-ABF6-6626060BA207}" type="pres">
      <dgm:prSet presAssocID="{B9D592F6-5C1F-44D5-AB1D-645C8D8D3206}" presName="composite" presStyleCnt="0"/>
      <dgm:spPr/>
    </dgm:pt>
    <dgm:pt modelId="{BAE89EEC-447A-4A5E-8000-AFA9F1477689}" type="pres">
      <dgm:prSet presAssocID="{B9D592F6-5C1F-44D5-AB1D-645C8D8D3206}" presName="parentText" presStyleLbl="alignNode1" presStyleIdx="1" presStyleCnt="3">
        <dgm:presLayoutVars>
          <dgm:chMax val="1"/>
          <dgm:bulletEnabled val="1"/>
        </dgm:presLayoutVars>
      </dgm:prSet>
      <dgm:spPr/>
    </dgm:pt>
    <dgm:pt modelId="{82C703A1-EAFD-4743-BC99-3D215B59DA26}" type="pres">
      <dgm:prSet presAssocID="{B9D592F6-5C1F-44D5-AB1D-645C8D8D3206}" presName="descendantText" presStyleLbl="alignAcc1" presStyleIdx="1" presStyleCnt="3">
        <dgm:presLayoutVars>
          <dgm:bulletEnabled val="1"/>
        </dgm:presLayoutVars>
      </dgm:prSet>
      <dgm:spPr/>
    </dgm:pt>
    <dgm:pt modelId="{76D0C59E-D8BE-409A-AF0B-DE57B706A90A}" type="pres">
      <dgm:prSet presAssocID="{EDC53F1B-BB80-430C-9F09-5FB99B688D92}" presName="sp" presStyleCnt="0"/>
      <dgm:spPr/>
    </dgm:pt>
    <dgm:pt modelId="{34A653BD-A53A-49BE-9324-DCB5AEE1C991}" type="pres">
      <dgm:prSet presAssocID="{A6CE787A-6661-42E5-879B-06145D657FDB}" presName="composite" presStyleCnt="0"/>
      <dgm:spPr/>
    </dgm:pt>
    <dgm:pt modelId="{E878A2B1-6E16-48D8-AA65-438F57E5AB52}" type="pres">
      <dgm:prSet presAssocID="{A6CE787A-6661-42E5-879B-06145D657FDB}" presName="parentText" presStyleLbl="alignNode1" presStyleIdx="2" presStyleCnt="3">
        <dgm:presLayoutVars>
          <dgm:chMax val="1"/>
          <dgm:bulletEnabled val="1"/>
        </dgm:presLayoutVars>
      </dgm:prSet>
      <dgm:spPr/>
    </dgm:pt>
    <dgm:pt modelId="{6E416448-6B66-45C5-93FC-C678E5DD95F3}" type="pres">
      <dgm:prSet presAssocID="{A6CE787A-6661-42E5-879B-06145D657FDB}" presName="descendantText" presStyleLbl="alignAcc1" presStyleIdx="2" presStyleCnt="3">
        <dgm:presLayoutVars>
          <dgm:bulletEnabled val="1"/>
        </dgm:presLayoutVars>
      </dgm:prSet>
      <dgm:spPr/>
    </dgm:pt>
  </dgm:ptLst>
  <dgm:cxnLst>
    <dgm:cxn modelId="{BA169B05-3638-49FD-8899-311BC3F2A788}" type="presOf" srcId="{212053D1-3B4D-4BFF-91EE-759BD7396CEB}" destId="{6E416448-6B66-45C5-93FC-C678E5DD95F3}" srcOrd="0" destOrd="0" presId="urn:microsoft.com/office/officeart/2005/8/layout/chevron2"/>
    <dgm:cxn modelId="{507D9817-CB25-4785-8471-E7BE123708FF}" type="presOf" srcId="{CA86010D-E9AA-4BF3-9FC1-FC00DF7CA07C}" destId="{6E416448-6B66-45C5-93FC-C678E5DD95F3}" srcOrd="0" destOrd="1" presId="urn:microsoft.com/office/officeart/2005/8/layout/chevron2"/>
    <dgm:cxn modelId="{673ADA3C-DBFB-498D-8014-5731711BA2C3}" type="presOf" srcId="{A6CE787A-6661-42E5-879B-06145D657FDB}" destId="{E878A2B1-6E16-48D8-AA65-438F57E5AB52}" srcOrd="0" destOrd="0" presId="urn:microsoft.com/office/officeart/2005/8/layout/chevron2"/>
    <dgm:cxn modelId="{D5116B5F-23AE-4DE6-9598-F3E056D03821}" srcId="{B9D592F6-5C1F-44D5-AB1D-645C8D8D3206}" destId="{B0796E29-DD7D-47B6-8A0C-C178C7B7D44B}" srcOrd="0" destOrd="0" parTransId="{64202BB4-5B1D-4ABB-8857-B7D95A3FCD15}" sibTransId="{304BBF06-F214-4FE7-9BF6-3A732614D7F2}"/>
    <dgm:cxn modelId="{62E80F64-9C23-4274-9883-E178F0F40725}" type="presOf" srcId="{149BC400-72AA-4D30-B22F-72618BDB4F68}" destId="{55E175EA-F17D-4838-A14D-887B26C2FB95}" srcOrd="0" destOrd="0" presId="urn:microsoft.com/office/officeart/2005/8/layout/chevron2"/>
    <dgm:cxn modelId="{BF617A6E-841F-48A1-B2EA-99531DFFC400}" srcId="{B7EAFFBC-9D98-411F-A3B5-C00C682D9D1D}" destId="{B9D592F6-5C1F-44D5-AB1D-645C8D8D3206}" srcOrd="1" destOrd="0" parTransId="{97FE7103-6E38-496F-86A5-2E849813677F}" sibTransId="{EDC53F1B-BB80-430C-9F09-5FB99B688D92}"/>
    <dgm:cxn modelId="{B5B6A54E-5837-4942-8A3E-E9FEB9802FFF}" type="presOf" srcId="{B9D592F6-5C1F-44D5-AB1D-645C8D8D3206}" destId="{BAE89EEC-447A-4A5E-8000-AFA9F1477689}" srcOrd="0" destOrd="0" presId="urn:microsoft.com/office/officeart/2005/8/layout/chevron2"/>
    <dgm:cxn modelId="{22CC7252-59C8-4348-BF24-BB29C3C93D58}" srcId="{B7EAFFBC-9D98-411F-A3B5-C00C682D9D1D}" destId="{A6CE787A-6661-42E5-879B-06145D657FDB}" srcOrd="2" destOrd="0" parTransId="{792EBDA0-91CB-4576-964D-524E7A46EC4B}" sibTransId="{CADD57E2-FC7B-4102-858E-D08A4F8DBE91}"/>
    <dgm:cxn modelId="{8708A054-2D0A-4D3E-A5EB-AD35A7F63328}" type="presOf" srcId="{B7EAFFBC-9D98-411F-A3B5-C00C682D9D1D}" destId="{C5D3D661-3228-4274-AA51-4073D2EE8DE6}" srcOrd="0" destOrd="0" presId="urn:microsoft.com/office/officeart/2005/8/layout/chevron2"/>
    <dgm:cxn modelId="{DF2B8877-4135-4C57-91A1-F46899A90ACA}" srcId="{A6CE787A-6661-42E5-879B-06145D657FDB}" destId="{CA86010D-E9AA-4BF3-9FC1-FC00DF7CA07C}" srcOrd="1" destOrd="0" parTransId="{9A123FB6-DF52-4E7C-9BF1-6BE6EE5498BF}" sibTransId="{FA37AF45-C0D6-45BC-B084-580EAEFE9F42}"/>
    <dgm:cxn modelId="{F5D2E688-E30E-47DD-AF11-F6E9A7263345}" srcId="{A6CE787A-6661-42E5-879B-06145D657FDB}" destId="{212053D1-3B4D-4BFF-91EE-759BD7396CEB}" srcOrd="0" destOrd="0" parTransId="{68A40838-C914-49D8-A974-240E8A805196}" sibTransId="{FC097023-E6C4-40A2-A604-E68502D7CEE3}"/>
    <dgm:cxn modelId="{AFA25498-0A32-459A-9A15-8B6E1563B974}" type="presOf" srcId="{6D9E7606-D588-4663-81FF-50962566AAEA}" destId="{82C703A1-EAFD-4743-BC99-3D215B59DA26}" srcOrd="0" destOrd="1" presId="urn:microsoft.com/office/officeart/2005/8/layout/chevron2"/>
    <dgm:cxn modelId="{E73BBFBF-FB86-41B6-AA0C-720F5A7E9553}" srcId="{CCDD9D28-31E6-4F6C-87B9-965E434C7FEB}" destId="{149BC400-72AA-4D30-B22F-72618BDB4F68}" srcOrd="0" destOrd="0" parTransId="{E906B0B8-C67B-4B93-B743-59716CF1E8BD}" sibTransId="{BC29D98E-6580-43E8-8925-C8DEC6CEF396}"/>
    <dgm:cxn modelId="{A509FFD1-5AC1-4A15-9ED2-DE2A4EE05031}" srcId="{B7EAFFBC-9D98-411F-A3B5-C00C682D9D1D}" destId="{CCDD9D28-31E6-4F6C-87B9-965E434C7FEB}" srcOrd="0" destOrd="0" parTransId="{F2F2177C-BEE2-4ECB-9103-07552C3AF949}" sibTransId="{3C583ADD-46CC-4A85-B5D4-1C805B29D601}"/>
    <dgm:cxn modelId="{283A7FE0-50F7-432B-8FB1-179BA6D268C9}" type="presOf" srcId="{B0796E29-DD7D-47B6-8A0C-C178C7B7D44B}" destId="{82C703A1-EAFD-4743-BC99-3D215B59DA26}" srcOrd="0" destOrd="0" presId="urn:microsoft.com/office/officeart/2005/8/layout/chevron2"/>
    <dgm:cxn modelId="{D5A85AEB-FF5E-4E4F-8476-2406795B9ADA}" type="presOf" srcId="{CCDD9D28-31E6-4F6C-87B9-965E434C7FEB}" destId="{8D550AB0-2853-4D8E-9177-0E67651E219C}" srcOrd="0" destOrd="0" presId="urn:microsoft.com/office/officeart/2005/8/layout/chevron2"/>
    <dgm:cxn modelId="{758FA4F1-23E3-43AB-9996-9367F5B99C09}" srcId="{B9D592F6-5C1F-44D5-AB1D-645C8D8D3206}" destId="{6D9E7606-D588-4663-81FF-50962566AAEA}" srcOrd="1" destOrd="0" parTransId="{67355CED-8F14-4328-84AF-A2574509600B}" sibTransId="{AB2E4580-354F-46F3-B0BA-3A80D1C6606D}"/>
    <dgm:cxn modelId="{185D70B7-5CE0-4585-8362-6347A8AE13EE}" type="presParOf" srcId="{C5D3D661-3228-4274-AA51-4073D2EE8DE6}" destId="{CADBDA7B-05B9-4CE2-8AE3-F00F1EB58C6C}" srcOrd="0" destOrd="0" presId="urn:microsoft.com/office/officeart/2005/8/layout/chevron2"/>
    <dgm:cxn modelId="{85D9C398-2A32-49C5-AEBB-98C09BEE57AF}" type="presParOf" srcId="{CADBDA7B-05B9-4CE2-8AE3-F00F1EB58C6C}" destId="{8D550AB0-2853-4D8E-9177-0E67651E219C}" srcOrd="0" destOrd="0" presId="urn:microsoft.com/office/officeart/2005/8/layout/chevron2"/>
    <dgm:cxn modelId="{6044B443-1184-40C4-84E2-609DBC25B9D6}" type="presParOf" srcId="{CADBDA7B-05B9-4CE2-8AE3-F00F1EB58C6C}" destId="{55E175EA-F17D-4838-A14D-887B26C2FB95}" srcOrd="1" destOrd="0" presId="urn:microsoft.com/office/officeart/2005/8/layout/chevron2"/>
    <dgm:cxn modelId="{B4AAEE97-57E3-4A25-A8A8-26048FF6C2EB}" type="presParOf" srcId="{C5D3D661-3228-4274-AA51-4073D2EE8DE6}" destId="{555A9197-2D45-46F7-A574-2F99840C91D6}" srcOrd="1" destOrd="0" presId="urn:microsoft.com/office/officeart/2005/8/layout/chevron2"/>
    <dgm:cxn modelId="{1255A3EC-BF53-4223-9314-6D005C60AA56}" type="presParOf" srcId="{C5D3D661-3228-4274-AA51-4073D2EE8DE6}" destId="{59428804-14D6-4135-ABF6-6626060BA207}" srcOrd="2" destOrd="0" presId="urn:microsoft.com/office/officeart/2005/8/layout/chevron2"/>
    <dgm:cxn modelId="{1EBD986E-82D6-4D3F-A944-D9DF154FBC8B}" type="presParOf" srcId="{59428804-14D6-4135-ABF6-6626060BA207}" destId="{BAE89EEC-447A-4A5E-8000-AFA9F1477689}" srcOrd="0" destOrd="0" presId="urn:microsoft.com/office/officeart/2005/8/layout/chevron2"/>
    <dgm:cxn modelId="{799E4431-0484-46EA-9498-8D861AB5CB94}" type="presParOf" srcId="{59428804-14D6-4135-ABF6-6626060BA207}" destId="{82C703A1-EAFD-4743-BC99-3D215B59DA26}" srcOrd="1" destOrd="0" presId="urn:microsoft.com/office/officeart/2005/8/layout/chevron2"/>
    <dgm:cxn modelId="{259F3B1F-96AE-4A73-8D6D-7FEB24B6D202}" type="presParOf" srcId="{C5D3D661-3228-4274-AA51-4073D2EE8DE6}" destId="{76D0C59E-D8BE-409A-AF0B-DE57B706A90A}" srcOrd="3" destOrd="0" presId="urn:microsoft.com/office/officeart/2005/8/layout/chevron2"/>
    <dgm:cxn modelId="{F42AFB13-F8AD-4DC1-A621-F9C8C20A0C5C}" type="presParOf" srcId="{C5D3D661-3228-4274-AA51-4073D2EE8DE6}" destId="{34A653BD-A53A-49BE-9324-DCB5AEE1C991}" srcOrd="4" destOrd="0" presId="urn:microsoft.com/office/officeart/2005/8/layout/chevron2"/>
    <dgm:cxn modelId="{C9B77018-ECB9-4B51-8185-BDEEB6B92C7A}" type="presParOf" srcId="{34A653BD-A53A-49BE-9324-DCB5AEE1C991}" destId="{E878A2B1-6E16-48D8-AA65-438F57E5AB52}" srcOrd="0" destOrd="0" presId="urn:microsoft.com/office/officeart/2005/8/layout/chevron2"/>
    <dgm:cxn modelId="{D06EFC16-7DFB-4DEC-AD02-E5C41AD409C5}" type="presParOf" srcId="{34A653BD-A53A-49BE-9324-DCB5AEE1C991}" destId="{6E416448-6B66-45C5-93FC-C678E5DD95F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8327625-98A6-45F3-829D-7BF11620D934}"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04963682-032B-4097-8B72-775B7FDA47EF}">
      <dgm:prSet phldrT="[Text]"/>
      <dgm:spPr/>
      <dgm:t>
        <a:bodyPr/>
        <a:lstStyle/>
        <a:p>
          <a:r>
            <a:rPr lang="en-US" dirty="0"/>
            <a:t>Every 9-15 months</a:t>
          </a:r>
        </a:p>
      </dgm:t>
    </dgm:pt>
    <dgm:pt modelId="{E855177A-E850-4B47-A3C0-423B15E0EF11}" type="parTrans" cxnId="{0CC125F6-3BAD-4B55-8781-2A6D433E9EB6}">
      <dgm:prSet/>
      <dgm:spPr/>
      <dgm:t>
        <a:bodyPr/>
        <a:lstStyle/>
        <a:p>
          <a:endParaRPr lang="en-US"/>
        </a:p>
      </dgm:t>
    </dgm:pt>
    <dgm:pt modelId="{9A06C80A-1CD6-4C1C-B3C7-9DB4162B6A89}" type="sibTrans" cxnId="{0CC125F6-3BAD-4B55-8781-2A6D433E9EB6}">
      <dgm:prSet/>
      <dgm:spPr/>
      <dgm:t>
        <a:bodyPr/>
        <a:lstStyle/>
        <a:p>
          <a:endParaRPr lang="en-US"/>
        </a:p>
      </dgm:t>
    </dgm:pt>
    <dgm:pt modelId="{2FBFED20-483F-4869-8B06-F9FA0437906C}">
      <dgm:prSet phldrT="[Text]"/>
      <dgm:spPr/>
      <dgm:t>
        <a:bodyPr/>
        <a:lstStyle/>
        <a:p>
          <a:r>
            <a:rPr lang="en-US" dirty="0"/>
            <a:t>State and Federal Regulations are met</a:t>
          </a:r>
        </a:p>
      </dgm:t>
    </dgm:pt>
    <dgm:pt modelId="{99137F89-9723-4D9C-BD64-1D5BECE3247D}" type="parTrans" cxnId="{07CDD3F8-8BE3-4C35-8A64-5B3702438591}">
      <dgm:prSet/>
      <dgm:spPr/>
      <dgm:t>
        <a:bodyPr/>
        <a:lstStyle/>
        <a:p>
          <a:endParaRPr lang="en-US"/>
        </a:p>
      </dgm:t>
    </dgm:pt>
    <dgm:pt modelId="{1CA90107-5777-4E08-AF85-AF396CF753C2}" type="sibTrans" cxnId="{07CDD3F8-8BE3-4C35-8A64-5B3702438591}">
      <dgm:prSet/>
      <dgm:spPr/>
      <dgm:t>
        <a:bodyPr/>
        <a:lstStyle/>
        <a:p>
          <a:endParaRPr lang="en-US"/>
        </a:p>
      </dgm:t>
    </dgm:pt>
    <dgm:pt modelId="{3C37F8E3-4E5C-4669-A05A-05765CE448C2}">
      <dgm:prSet phldrT="[Text]"/>
      <dgm:spPr/>
      <dgm:t>
        <a:bodyPr/>
        <a:lstStyle/>
        <a:p>
          <a:r>
            <a:rPr lang="en-US" dirty="0"/>
            <a:t>Notify the LTCOP</a:t>
          </a:r>
        </a:p>
      </dgm:t>
    </dgm:pt>
    <dgm:pt modelId="{E2F5EAEC-B141-4705-8350-0A3B514C3C57}" type="parTrans" cxnId="{E05D2451-9CCA-47CB-88FC-3E488FA23225}">
      <dgm:prSet/>
      <dgm:spPr/>
      <dgm:t>
        <a:bodyPr/>
        <a:lstStyle/>
        <a:p>
          <a:endParaRPr lang="en-US"/>
        </a:p>
      </dgm:t>
    </dgm:pt>
    <dgm:pt modelId="{26DFCCA7-04BA-45F2-9EF0-437A0CF2167C}" type="sibTrans" cxnId="{E05D2451-9CCA-47CB-88FC-3E488FA23225}">
      <dgm:prSet/>
      <dgm:spPr/>
      <dgm:t>
        <a:bodyPr/>
        <a:lstStyle/>
        <a:p>
          <a:endParaRPr lang="en-US"/>
        </a:p>
      </dgm:t>
    </dgm:pt>
    <dgm:pt modelId="{BEA56C27-5CE0-43E9-BC8B-5F5F236C366C}" type="pres">
      <dgm:prSet presAssocID="{88327625-98A6-45F3-829D-7BF11620D934}" presName="linear" presStyleCnt="0">
        <dgm:presLayoutVars>
          <dgm:dir/>
          <dgm:animLvl val="lvl"/>
          <dgm:resizeHandles val="exact"/>
        </dgm:presLayoutVars>
      </dgm:prSet>
      <dgm:spPr/>
    </dgm:pt>
    <dgm:pt modelId="{585340D8-9ABF-48F0-A6E3-C12AC3BFC42D}" type="pres">
      <dgm:prSet presAssocID="{04963682-032B-4097-8B72-775B7FDA47EF}" presName="parentLin" presStyleCnt="0"/>
      <dgm:spPr/>
    </dgm:pt>
    <dgm:pt modelId="{E7589AF5-F269-4E73-BDCD-F3352088D95F}" type="pres">
      <dgm:prSet presAssocID="{04963682-032B-4097-8B72-775B7FDA47EF}" presName="parentLeftMargin" presStyleLbl="node1" presStyleIdx="0" presStyleCnt="3"/>
      <dgm:spPr/>
    </dgm:pt>
    <dgm:pt modelId="{54869F29-CA21-4CC4-B3C0-5E99348D27D6}" type="pres">
      <dgm:prSet presAssocID="{04963682-032B-4097-8B72-775B7FDA47EF}" presName="parentText" presStyleLbl="node1" presStyleIdx="0" presStyleCnt="3">
        <dgm:presLayoutVars>
          <dgm:chMax val="0"/>
          <dgm:bulletEnabled val="1"/>
        </dgm:presLayoutVars>
      </dgm:prSet>
      <dgm:spPr/>
    </dgm:pt>
    <dgm:pt modelId="{DBCE3457-3BE5-4C6E-BE8D-84641E3F6D78}" type="pres">
      <dgm:prSet presAssocID="{04963682-032B-4097-8B72-775B7FDA47EF}" presName="negativeSpace" presStyleCnt="0"/>
      <dgm:spPr/>
    </dgm:pt>
    <dgm:pt modelId="{2A5A6E1B-5CFF-4049-A8BD-B175CB6F52C1}" type="pres">
      <dgm:prSet presAssocID="{04963682-032B-4097-8B72-775B7FDA47EF}" presName="childText" presStyleLbl="conFgAcc1" presStyleIdx="0" presStyleCnt="3">
        <dgm:presLayoutVars>
          <dgm:bulletEnabled val="1"/>
        </dgm:presLayoutVars>
      </dgm:prSet>
      <dgm:spPr/>
    </dgm:pt>
    <dgm:pt modelId="{D3A10310-8DF8-4664-A562-3773DAE2CB85}" type="pres">
      <dgm:prSet presAssocID="{9A06C80A-1CD6-4C1C-B3C7-9DB4162B6A89}" presName="spaceBetweenRectangles" presStyleCnt="0"/>
      <dgm:spPr/>
    </dgm:pt>
    <dgm:pt modelId="{B2A37F81-93C2-400D-816D-39C2DAC18E65}" type="pres">
      <dgm:prSet presAssocID="{2FBFED20-483F-4869-8B06-F9FA0437906C}" presName="parentLin" presStyleCnt="0"/>
      <dgm:spPr/>
    </dgm:pt>
    <dgm:pt modelId="{8DA4D29C-1703-4121-A307-CDE270899031}" type="pres">
      <dgm:prSet presAssocID="{2FBFED20-483F-4869-8B06-F9FA0437906C}" presName="parentLeftMargin" presStyleLbl="node1" presStyleIdx="0" presStyleCnt="3"/>
      <dgm:spPr/>
    </dgm:pt>
    <dgm:pt modelId="{044DF5A7-E2CD-4863-AB6C-77E269A045B0}" type="pres">
      <dgm:prSet presAssocID="{2FBFED20-483F-4869-8B06-F9FA0437906C}" presName="parentText" presStyleLbl="node1" presStyleIdx="1" presStyleCnt="3">
        <dgm:presLayoutVars>
          <dgm:chMax val="0"/>
          <dgm:bulletEnabled val="1"/>
        </dgm:presLayoutVars>
      </dgm:prSet>
      <dgm:spPr/>
    </dgm:pt>
    <dgm:pt modelId="{4C0986E9-5644-4FCE-9470-E2590648CFEE}" type="pres">
      <dgm:prSet presAssocID="{2FBFED20-483F-4869-8B06-F9FA0437906C}" presName="negativeSpace" presStyleCnt="0"/>
      <dgm:spPr/>
    </dgm:pt>
    <dgm:pt modelId="{4178297E-03F0-4827-90A8-971E4FB6F8ED}" type="pres">
      <dgm:prSet presAssocID="{2FBFED20-483F-4869-8B06-F9FA0437906C}" presName="childText" presStyleLbl="conFgAcc1" presStyleIdx="1" presStyleCnt="3">
        <dgm:presLayoutVars>
          <dgm:bulletEnabled val="1"/>
        </dgm:presLayoutVars>
      </dgm:prSet>
      <dgm:spPr/>
    </dgm:pt>
    <dgm:pt modelId="{8D59DDC6-B8A1-437A-BDBD-5071358CDDDE}" type="pres">
      <dgm:prSet presAssocID="{1CA90107-5777-4E08-AF85-AF396CF753C2}" presName="spaceBetweenRectangles" presStyleCnt="0"/>
      <dgm:spPr/>
    </dgm:pt>
    <dgm:pt modelId="{25499BD7-8475-4C9C-A0B5-8897FA284A97}" type="pres">
      <dgm:prSet presAssocID="{3C37F8E3-4E5C-4669-A05A-05765CE448C2}" presName="parentLin" presStyleCnt="0"/>
      <dgm:spPr/>
    </dgm:pt>
    <dgm:pt modelId="{0F318C85-C44D-4A64-A21E-8D3EB93340FF}" type="pres">
      <dgm:prSet presAssocID="{3C37F8E3-4E5C-4669-A05A-05765CE448C2}" presName="parentLeftMargin" presStyleLbl="node1" presStyleIdx="1" presStyleCnt="3"/>
      <dgm:spPr/>
    </dgm:pt>
    <dgm:pt modelId="{8933088B-6964-4923-BCBE-EBA8F3906C2B}" type="pres">
      <dgm:prSet presAssocID="{3C37F8E3-4E5C-4669-A05A-05765CE448C2}" presName="parentText" presStyleLbl="node1" presStyleIdx="2" presStyleCnt="3">
        <dgm:presLayoutVars>
          <dgm:chMax val="0"/>
          <dgm:bulletEnabled val="1"/>
        </dgm:presLayoutVars>
      </dgm:prSet>
      <dgm:spPr/>
    </dgm:pt>
    <dgm:pt modelId="{299E6924-D12E-4274-A083-6593DB74B23C}" type="pres">
      <dgm:prSet presAssocID="{3C37F8E3-4E5C-4669-A05A-05765CE448C2}" presName="negativeSpace" presStyleCnt="0"/>
      <dgm:spPr/>
    </dgm:pt>
    <dgm:pt modelId="{127A1578-FB77-42E5-B2C8-EBBC5A3030F2}" type="pres">
      <dgm:prSet presAssocID="{3C37F8E3-4E5C-4669-A05A-05765CE448C2}" presName="childText" presStyleLbl="conFgAcc1" presStyleIdx="2" presStyleCnt="3">
        <dgm:presLayoutVars>
          <dgm:bulletEnabled val="1"/>
        </dgm:presLayoutVars>
      </dgm:prSet>
      <dgm:spPr/>
    </dgm:pt>
  </dgm:ptLst>
  <dgm:cxnLst>
    <dgm:cxn modelId="{1E536801-CD25-4DA0-9B5D-56D50ED8478A}" type="presOf" srcId="{88327625-98A6-45F3-829D-7BF11620D934}" destId="{BEA56C27-5CE0-43E9-BC8B-5F5F236C366C}" srcOrd="0" destOrd="0" presId="urn:microsoft.com/office/officeart/2005/8/layout/list1"/>
    <dgm:cxn modelId="{5B916524-71B6-48A6-9886-3ED40DCCA668}" type="presOf" srcId="{3C37F8E3-4E5C-4669-A05A-05765CE448C2}" destId="{8933088B-6964-4923-BCBE-EBA8F3906C2B}" srcOrd="1" destOrd="0" presId="urn:microsoft.com/office/officeart/2005/8/layout/list1"/>
    <dgm:cxn modelId="{3D869E39-E99B-4925-9E4B-706D5D72AA03}" type="presOf" srcId="{04963682-032B-4097-8B72-775B7FDA47EF}" destId="{E7589AF5-F269-4E73-BDCD-F3352088D95F}" srcOrd="0" destOrd="0" presId="urn:microsoft.com/office/officeart/2005/8/layout/list1"/>
    <dgm:cxn modelId="{5AD56E41-1959-4EB9-8E9A-FAD26D0456EB}" type="presOf" srcId="{04963682-032B-4097-8B72-775B7FDA47EF}" destId="{54869F29-CA21-4CC4-B3C0-5E99348D27D6}" srcOrd="1" destOrd="0" presId="urn:microsoft.com/office/officeart/2005/8/layout/list1"/>
    <dgm:cxn modelId="{E05D2451-9CCA-47CB-88FC-3E488FA23225}" srcId="{88327625-98A6-45F3-829D-7BF11620D934}" destId="{3C37F8E3-4E5C-4669-A05A-05765CE448C2}" srcOrd="2" destOrd="0" parTransId="{E2F5EAEC-B141-4705-8350-0A3B514C3C57}" sibTransId="{26DFCCA7-04BA-45F2-9EF0-437A0CF2167C}"/>
    <dgm:cxn modelId="{7178DA72-8633-4ACD-9162-1131C262257E}" type="presOf" srcId="{2FBFED20-483F-4869-8B06-F9FA0437906C}" destId="{8DA4D29C-1703-4121-A307-CDE270899031}" srcOrd="0" destOrd="0" presId="urn:microsoft.com/office/officeart/2005/8/layout/list1"/>
    <dgm:cxn modelId="{8AA774C3-A5A3-4427-917C-03C2BE1F57AB}" type="presOf" srcId="{2FBFED20-483F-4869-8B06-F9FA0437906C}" destId="{044DF5A7-E2CD-4863-AB6C-77E269A045B0}" srcOrd="1" destOrd="0" presId="urn:microsoft.com/office/officeart/2005/8/layout/list1"/>
    <dgm:cxn modelId="{3D0412D4-8DB6-476B-9B79-C564CE7D27A0}" type="presOf" srcId="{3C37F8E3-4E5C-4669-A05A-05765CE448C2}" destId="{0F318C85-C44D-4A64-A21E-8D3EB93340FF}" srcOrd="0" destOrd="0" presId="urn:microsoft.com/office/officeart/2005/8/layout/list1"/>
    <dgm:cxn modelId="{0CC125F6-3BAD-4B55-8781-2A6D433E9EB6}" srcId="{88327625-98A6-45F3-829D-7BF11620D934}" destId="{04963682-032B-4097-8B72-775B7FDA47EF}" srcOrd="0" destOrd="0" parTransId="{E855177A-E850-4B47-A3C0-423B15E0EF11}" sibTransId="{9A06C80A-1CD6-4C1C-B3C7-9DB4162B6A89}"/>
    <dgm:cxn modelId="{07CDD3F8-8BE3-4C35-8A64-5B3702438591}" srcId="{88327625-98A6-45F3-829D-7BF11620D934}" destId="{2FBFED20-483F-4869-8B06-F9FA0437906C}" srcOrd="1" destOrd="0" parTransId="{99137F89-9723-4D9C-BD64-1D5BECE3247D}" sibTransId="{1CA90107-5777-4E08-AF85-AF396CF753C2}"/>
    <dgm:cxn modelId="{1601EF2E-6774-4516-BF66-099BF3D41C0C}" type="presParOf" srcId="{BEA56C27-5CE0-43E9-BC8B-5F5F236C366C}" destId="{585340D8-9ABF-48F0-A6E3-C12AC3BFC42D}" srcOrd="0" destOrd="0" presId="urn:microsoft.com/office/officeart/2005/8/layout/list1"/>
    <dgm:cxn modelId="{CA6E97DF-150B-42B4-A287-C68B1F816EBE}" type="presParOf" srcId="{585340D8-9ABF-48F0-A6E3-C12AC3BFC42D}" destId="{E7589AF5-F269-4E73-BDCD-F3352088D95F}" srcOrd="0" destOrd="0" presId="urn:microsoft.com/office/officeart/2005/8/layout/list1"/>
    <dgm:cxn modelId="{F22EA220-90D0-4F71-8175-E27062B12E1E}" type="presParOf" srcId="{585340D8-9ABF-48F0-A6E3-C12AC3BFC42D}" destId="{54869F29-CA21-4CC4-B3C0-5E99348D27D6}" srcOrd="1" destOrd="0" presId="urn:microsoft.com/office/officeart/2005/8/layout/list1"/>
    <dgm:cxn modelId="{FF106E11-90A9-44F4-BCC0-A8DA2128275D}" type="presParOf" srcId="{BEA56C27-5CE0-43E9-BC8B-5F5F236C366C}" destId="{DBCE3457-3BE5-4C6E-BE8D-84641E3F6D78}" srcOrd="1" destOrd="0" presId="urn:microsoft.com/office/officeart/2005/8/layout/list1"/>
    <dgm:cxn modelId="{885CD042-91CA-46D6-8F89-D4C172BC2BAF}" type="presParOf" srcId="{BEA56C27-5CE0-43E9-BC8B-5F5F236C366C}" destId="{2A5A6E1B-5CFF-4049-A8BD-B175CB6F52C1}" srcOrd="2" destOrd="0" presId="urn:microsoft.com/office/officeart/2005/8/layout/list1"/>
    <dgm:cxn modelId="{2015C775-D587-4A26-8E48-E7542CE53DC7}" type="presParOf" srcId="{BEA56C27-5CE0-43E9-BC8B-5F5F236C366C}" destId="{D3A10310-8DF8-4664-A562-3773DAE2CB85}" srcOrd="3" destOrd="0" presId="urn:microsoft.com/office/officeart/2005/8/layout/list1"/>
    <dgm:cxn modelId="{0E0C6F29-7D12-43AA-9E39-9C8968BAA01B}" type="presParOf" srcId="{BEA56C27-5CE0-43E9-BC8B-5F5F236C366C}" destId="{B2A37F81-93C2-400D-816D-39C2DAC18E65}" srcOrd="4" destOrd="0" presId="urn:microsoft.com/office/officeart/2005/8/layout/list1"/>
    <dgm:cxn modelId="{3DF1457D-3732-402B-8BA8-152203E017C8}" type="presParOf" srcId="{B2A37F81-93C2-400D-816D-39C2DAC18E65}" destId="{8DA4D29C-1703-4121-A307-CDE270899031}" srcOrd="0" destOrd="0" presId="urn:microsoft.com/office/officeart/2005/8/layout/list1"/>
    <dgm:cxn modelId="{00620F74-4A28-488C-A6FF-32F7F8CC145F}" type="presParOf" srcId="{B2A37F81-93C2-400D-816D-39C2DAC18E65}" destId="{044DF5A7-E2CD-4863-AB6C-77E269A045B0}" srcOrd="1" destOrd="0" presId="urn:microsoft.com/office/officeart/2005/8/layout/list1"/>
    <dgm:cxn modelId="{69F6386D-2ED3-4A18-9D77-2E18C3E6B125}" type="presParOf" srcId="{BEA56C27-5CE0-43E9-BC8B-5F5F236C366C}" destId="{4C0986E9-5644-4FCE-9470-E2590648CFEE}" srcOrd="5" destOrd="0" presId="urn:microsoft.com/office/officeart/2005/8/layout/list1"/>
    <dgm:cxn modelId="{3A93ADCA-E637-47C1-B27D-469C09381084}" type="presParOf" srcId="{BEA56C27-5CE0-43E9-BC8B-5F5F236C366C}" destId="{4178297E-03F0-4827-90A8-971E4FB6F8ED}" srcOrd="6" destOrd="0" presId="urn:microsoft.com/office/officeart/2005/8/layout/list1"/>
    <dgm:cxn modelId="{B6C0BF68-8CD8-4590-9D47-77BD31C91BCA}" type="presParOf" srcId="{BEA56C27-5CE0-43E9-BC8B-5F5F236C366C}" destId="{8D59DDC6-B8A1-437A-BDBD-5071358CDDDE}" srcOrd="7" destOrd="0" presId="urn:microsoft.com/office/officeart/2005/8/layout/list1"/>
    <dgm:cxn modelId="{F69BE00F-3D63-45FC-8829-61A7682890A2}" type="presParOf" srcId="{BEA56C27-5CE0-43E9-BC8B-5F5F236C366C}" destId="{25499BD7-8475-4C9C-A0B5-8897FA284A97}" srcOrd="8" destOrd="0" presId="urn:microsoft.com/office/officeart/2005/8/layout/list1"/>
    <dgm:cxn modelId="{3F22AE6A-6DE5-4DED-84EC-25F1E5D6F89F}" type="presParOf" srcId="{25499BD7-8475-4C9C-A0B5-8897FA284A97}" destId="{0F318C85-C44D-4A64-A21E-8D3EB93340FF}" srcOrd="0" destOrd="0" presId="urn:microsoft.com/office/officeart/2005/8/layout/list1"/>
    <dgm:cxn modelId="{14048142-293C-4F5D-8D72-3E747085457E}" type="presParOf" srcId="{25499BD7-8475-4C9C-A0B5-8897FA284A97}" destId="{8933088B-6964-4923-BCBE-EBA8F3906C2B}" srcOrd="1" destOrd="0" presId="urn:microsoft.com/office/officeart/2005/8/layout/list1"/>
    <dgm:cxn modelId="{A63DB690-A794-4594-9961-9B1E72596137}" type="presParOf" srcId="{BEA56C27-5CE0-43E9-BC8B-5F5F236C366C}" destId="{299E6924-D12E-4274-A083-6593DB74B23C}" srcOrd="9" destOrd="0" presId="urn:microsoft.com/office/officeart/2005/8/layout/list1"/>
    <dgm:cxn modelId="{D8099F7A-3321-4B1E-98F1-85BD552EA51B}" type="presParOf" srcId="{BEA56C27-5CE0-43E9-BC8B-5F5F236C366C}" destId="{127A1578-FB77-42E5-B2C8-EBBC5A3030F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4453B43-4E83-4DC2-A866-44B241F99EFD}" type="doc">
      <dgm:prSet loTypeId="urn:diagrams.loki3.com/BracketList" loCatId="list" qsTypeId="urn:microsoft.com/office/officeart/2005/8/quickstyle/simple1" qsCatId="simple" csTypeId="urn:microsoft.com/office/officeart/2005/8/colors/accent5_4" csCatId="accent5" phldr="1"/>
      <dgm:spPr/>
      <dgm:t>
        <a:bodyPr/>
        <a:lstStyle/>
        <a:p>
          <a:endParaRPr lang="en-US"/>
        </a:p>
      </dgm:t>
    </dgm:pt>
    <dgm:pt modelId="{4CBF9CE2-7FEF-42C5-B879-8AD382E6439B}">
      <dgm:prSet phldrT="[Text]"/>
      <dgm:spPr/>
      <dgm:t>
        <a:bodyPr/>
        <a:lstStyle/>
        <a:p>
          <a:r>
            <a:rPr lang="en-US" b="0" dirty="0"/>
            <a:t>Similar</a:t>
          </a:r>
        </a:p>
      </dgm:t>
    </dgm:pt>
    <dgm:pt modelId="{384923C6-320F-401B-BB98-18CE696B9EE8}" type="parTrans" cxnId="{7E653837-432B-418F-8D5D-41CCFF2ECCD9}">
      <dgm:prSet/>
      <dgm:spPr/>
      <dgm:t>
        <a:bodyPr/>
        <a:lstStyle/>
        <a:p>
          <a:endParaRPr lang="en-US"/>
        </a:p>
      </dgm:t>
    </dgm:pt>
    <dgm:pt modelId="{F938F6DA-4662-499D-A602-380D53B9E327}" type="sibTrans" cxnId="{7E653837-432B-418F-8D5D-41CCFF2ECCD9}">
      <dgm:prSet/>
      <dgm:spPr/>
      <dgm:t>
        <a:bodyPr/>
        <a:lstStyle/>
        <a:p>
          <a:endParaRPr lang="en-US"/>
        </a:p>
      </dgm:t>
    </dgm:pt>
    <dgm:pt modelId="{95F690F7-53E7-4948-9C2C-26C874250D66}">
      <dgm:prSet phldrT="[Text]"/>
      <dgm:spPr/>
      <dgm:t>
        <a:bodyPr/>
        <a:lstStyle/>
        <a:p>
          <a:r>
            <a:rPr lang="en-US" dirty="0"/>
            <a:t>Older Adults</a:t>
          </a:r>
        </a:p>
      </dgm:t>
    </dgm:pt>
    <dgm:pt modelId="{C6424426-7F2C-4CE4-B61C-BDA0F54E3914}" type="parTrans" cxnId="{B91BFF08-F584-4C09-A496-08C11AD390EB}">
      <dgm:prSet/>
      <dgm:spPr/>
      <dgm:t>
        <a:bodyPr/>
        <a:lstStyle/>
        <a:p>
          <a:endParaRPr lang="en-US"/>
        </a:p>
      </dgm:t>
    </dgm:pt>
    <dgm:pt modelId="{D671B157-CCAF-453D-B619-7D6A359C9D0E}" type="sibTrans" cxnId="{B91BFF08-F584-4C09-A496-08C11AD390EB}">
      <dgm:prSet/>
      <dgm:spPr/>
      <dgm:t>
        <a:bodyPr/>
        <a:lstStyle/>
        <a:p>
          <a:endParaRPr lang="en-US"/>
        </a:p>
      </dgm:t>
    </dgm:pt>
    <dgm:pt modelId="{8DFECB43-5FE1-4AC5-BBA9-71C08912751B}">
      <dgm:prSet phldrT="[Text]"/>
      <dgm:spPr/>
      <dgm:t>
        <a:bodyPr/>
        <a:lstStyle/>
        <a:p>
          <a:r>
            <a:rPr lang="en-US" b="0" dirty="0"/>
            <a:t>Different</a:t>
          </a:r>
        </a:p>
      </dgm:t>
    </dgm:pt>
    <dgm:pt modelId="{1AEB6304-F94B-4E31-95F0-D2858D60052C}" type="parTrans" cxnId="{5517554E-C95A-4825-91F9-FC99E7B33777}">
      <dgm:prSet/>
      <dgm:spPr/>
      <dgm:t>
        <a:bodyPr/>
        <a:lstStyle/>
        <a:p>
          <a:endParaRPr lang="en-US"/>
        </a:p>
      </dgm:t>
    </dgm:pt>
    <dgm:pt modelId="{5E5E1A64-C442-464A-BB2A-B4E0C2801C5C}" type="sibTrans" cxnId="{5517554E-C95A-4825-91F9-FC99E7B33777}">
      <dgm:prSet/>
      <dgm:spPr/>
      <dgm:t>
        <a:bodyPr/>
        <a:lstStyle/>
        <a:p>
          <a:endParaRPr lang="en-US"/>
        </a:p>
      </dgm:t>
    </dgm:pt>
    <dgm:pt modelId="{6ECD6A0B-6702-4FB9-9BFC-371F426ABD5F}">
      <dgm:prSet phldrT="[Text]"/>
      <dgm:spPr/>
      <dgm:t>
        <a:bodyPr/>
        <a:lstStyle/>
        <a:p>
          <a:r>
            <a:rPr lang="en-US" dirty="0">
              <a:solidFill>
                <a:schemeClr val="accent5">
                  <a:lumMod val="50000"/>
                </a:schemeClr>
              </a:solidFill>
            </a:rPr>
            <a:t>No Federal Regulations</a:t>
          </a:r>
        </a:p>
      </dgm:t>
    </dgm:pt>
    <dgm:pt modelId="{8F127B05-A895-4102-A6BE-11B2FEF36904}" type="parTrans" cxnId="{92D45A40-CA51-4EA3-876D-DFB3A1EB70CA}">
      <dgm:prSet/>
      <dgm:spPr/>
      <dgm:t>
        <a:bodyPr/>
        <a:lstStyle/>
        <a:p>
          <a:endParaRPr lang="en-US"/>
        </a:p>
      </dgm:t>
    </dgm:pt>
    <dgm:pt modelId="{F48E0A05-0406-4434-8640-05B7992E0A23}" type="sibTrans" cxnId="{92D45A40-CA51-4EA3-876D-DFB3A1EB70CA}">
      <dgm:prSet/>
      <dgm:spPr/>
      <dgm:t>
        <a:bodyPr/>
        <a:lstStyle/>
        <a:p>
          <a:endParaRPr lang="en-US"/>
        </a:p>
      </dgm:t>
    </dgm:pt>
    <dgm:pt modelId="{7CE3EFD8-7986-4AA6-AE8E-214D051ED39A}">
      <dgm:prSet phldrT="[Text]"/>
      <dgm:spPr/>
      <dgm:t>
        <a:bodyPr/>
        <a:lstStyle/>
        <a:p>
          <a:r>
            <a:rPr lang="en-US" dirty="0"/>
            <a:t>Resident Characteristics</a:t>
          </a:r>
        </a:p>
      </dgm:t>
    </dgm:pt>
    <dgm:pt modelId="{EF7B9ABB-65BF-4E50-826D-C5D596945FE3}" type="parTrans" cxnId="{B0D0198C-A83D-44F0-90ED-D125904DA5C6}">
      <dgm:prSet/>
      <dgm:spPr/>
      <dgm:t>
        <a:bodyPr/>
        <a:lstStyle/>
        <a:p>
          <a:endParaRPr lang="en-US"/>
        </a:p>
      </dgm:t>
    </dgm:pt>
    <dgm:pt modelId="{B926E3C2-CFA6-4051-B218-F9AC7683D8FD}" type="sibTrans" cxnId="{B0D0198C-A83D-44F0-90ED-D125904DA5C6}">
      <dgm:prSet/>
      <dgm:spPr/>
      <dgm:t>
        <a:bodyPr/>
        <a:lstStyle/>
        <a:p>
          <a:endParaRPr lang="en-US"/>
        </a:p>
      </dgm:t>
    </dgm:pt>
    <dgm:pt modelId="{E829DF70-0A48-4F29-9F2B-E39D02FA9787}">
      <dgm:prSet phldrT="[Text]"/>
      <dgm:spPr/>
      <dgm:t>
        <a:bodyPr/>
        <a:lstStyle/>
        <a:p>
          <a:r>
            <a:rPr lang="en-US" dirty="0"/>
            <a:t>Services</a:t>
          </a:r>
        </a:p>
      </dgm:t>
    </dgm:pt>
    <dgm:pt modelId="{B1F5DC29-D69D-4F8B-BC3F-0DEC5EE00F5E}" type="parTrans" cxnId="{ECABCD6D-35FD-4A75-983B-FCCEF27DC458}">
      <dgm:prSet/>
      <dgm:spPr/>
      <dgm:t>
        <a:bodyPr/>
        <a:lstStyle/>
        <a:p>
          <a:endParaRPr lang="en-US"/>
        </a:p>
      </dgm:t>
    </dgm:pt>
    <dgm:pt modelId="{F58C6832-62EB-47A6-AD8E-792FA7E507FF}" type="sibTrans" cxnId="{ECABCD6D-35FD-4A75-983B-FCCEF27DC458}">
      <dgm:prSet/>
      <dgm:spPr/>
      <dgm:t>
        <a:bodyPr/>
        <a:lstStyle/>
        <a:p>
          <a:endParaRPr lang="en-US"/>
        </a:p>
      </dgm:t>
    </dgm:pt>
    <dgm:pt modelId="{45E16807-7303-4DF8-B29A-5A19FE86B1FA}">
      <dgm:prSet phldrT="[Text]"/>
      <dgm:spPr/>
      <dgm:t>
        <a:bodyPr/>
        <a:lstStyle/>
        <a:p>
          <a:r>
            <a:rPr lang="en-US" dirty="0"/>
            <a:t>Loss &amp; Grief</a:t>
          </a:r>
        </a:p>
      </dgm:t>
    </dgm:pt>
    <dgm:pt modelId="{A9FF76E4-6DCF-41D5-92F0-1DA4ED819649}" type="parTrans" cxnId="{89EAA8AD-A6D5-419E-903F-8BD1357E6A40}">
      <dgm:prSet/>
      <dgm:spPr/>
      <dgm:t>
        <a:bodyPr/>
        <a:lstStyle/>
        <a:p>
          <a:endParaRPr lang="en-US"/>
        </a:p>
      </dgm:t>
    </dgm:pt>
    <dgm:pt modelId="{08E4E5D6-4C43-4F3B-94D4-138903E87BC1}" type="sibTrans" cxnId="{89EAA8AD-A6D5-419E-903F-8BD1357E6A40}">
      <dgm:prSet/>
      <dgm:spPr/>
      <dgm:t>
        <a:bodyPr/>
        <a:lstStyle/>
        <a:p>
          <a:endParaRPr lang="en-US"/>
        </a:p>
      </dgm:t>
    </dgm:pt>
    <dgm:pt modelId="{33CFD6A8-45A2-4644-B608-B3A4DEBE827F}">
      <dgm:prSet phldrT="[Text]"/>
      <dgm:spPr/>
      <dgm:t>
        <a:bodyPr/>
        <a:lstStyle/>
        <a:p>
          <a:r>
            <a:rPr lang="en-US" dirty="0">
              <a:solidFill>
                <a:schemeClr val="accent5">
                  <a:lumMod val="50000"/>
                </a:schemeClr>
              </a:solidFill>
            </a:rPr>
            <a:t>Less Training</a:t>
          </a:r>
        </a:p>
      </dgm:t>
    </dgm:pt>
    <dgm:pt modelId="{2766286F-04FD-49B0-B5EF-E3D73034C96F}" type="parTrans" cxnId="{DC90DE49-409D-4BA3-AD07-F3F6469AC191}">
      <dgm:prSet/>
      <dgm:spPr/>
      <dgm:t>
        <a:bodyPr/>
        <a:lstStyle/>
        <a:p>
          <a:endParaRPr lang="en-US"/>
        </a:p>
      </dgm:t>
    </dgm:pt>
    <dgm:pt modelId="{22C6D1FA-4C67-48E9-B422-C91CC603EE78}" type="sibTrans" cxnId="{DC90DE49-409D-4BA3-AD07-F3F6469AC191}">
      <dgm:prSet/>
      <dgm:spPr/>
      <dgm:t>
        <a:bodyPr/>
        <a:lstStyle/>
        <a:p>
          <a:endParaRPr lang="en-US"/>
        </a:p>
      </dgm:t>
    </dgm:pt>
    <dgm:pt modelId="{4D612616-E375-4045-AA7E-6E4857075275}">
      <dgm:prSet phldrT="[Text]"/>
      <dgm:spPr/>
      <dgm:t>
        <a:bodyPr/>
        <a:lstStyle/>
        <a:p>
          <a:r>
            <a:rPr lang="en-US" dirty="0">
              <a:solidFill>
                <a:schemeClr val="accent5">
                  <a:lumMod val="50000"/>
                </a:schemeClr>
              </a:solidFill>
            </a:rPr>
            <a:t>Setting</a:t>
          </a:r>
        </a:p>
      </dgm:t>
    </dgm:pt>
    <dgm:pt modelId="{ECF100D8-782B-4F74-98B6-727012088E62}" type="parTrans" cxnId="{8B83CFE6-FF03-467E-ACB7-A20673FF42AB}">
      <dgm:prSet/>
      <dgm:spPr/>
      <dgm:t>
        <a:bodyPr/>
        <a:lstStyle/>
        <a:p>
          <a:endParaRPr lang="en-US"/>
        </a:p>
      </dgm:t>
    </dgm:pt>
    <dgm:pt modelId="{6BD38328-32E8-4A9F-98CC-AAA1598E541B}" type="sibTrans" cxnId="{8B83CFE6-FF03-467E-ACB7-A20673FF42AB}">
      <dgm:prSet/>
      <dgm:spPr/>
      <dgm:t>
        <a:bodyPr/>
        <a:lstStyle/>
        <a:p>
          <a:endParaRPr lang="en-US"/>
        </a:p>
      </dgm:t>
    </dgm:pt>
    <dgm:pt modelId="{7082FEBB-0376-44D7-92DF-D5EB3461EE79}">
      <dgm:prSet phldrT="[Text]"/>
      <dgm:spPr/>
      <dgm:t>
        <a:bodyPr/>
        <a:lstStyle/>
        <a:p>
          <a:r>
            <a:rPr lang="en-US" dirty="0">
              <a:solidFill>
                <a:schemeClr val="accent5">
                  <a:lumMod val="50000"/>
                </a:schemeClr>
              </a:solidFill>
            </a:rPr>
            <a:t>Mental or Behavioral Needs</a:t>
          </a:r>
        </a:p>
      </dgm:t>
    </dgm:pt>
    <dgm:pt modelId="{F8708D96-5DC8-44A6-8C54-3CE4236F81A0}" type="parTrans" cxnId="{EA77CC6D-BD42-4E7A-BC03-83DBE9283C99}">
      <dgm:prSet/>
      <dgm:spPr/>
      <dgm:t>
        <a:bodyPr/>
        <a:lstStyle/>
        <a:p>
          <a:endParaRPr lang="en-US"/>
        </a:p>
      </dgm:t>
    </dgm:pt>
    <dgm:pt modelId="{49ABB4DC-1670-4DB1-A413-AE0D0845C50A}" type="sibTrans" cxnId="{EA77CC6D-BD42-4E7A-BC03-83DBE9283C99}">
      <dgm:prSet/>
      <dgm:spPr/>
      <dgm:t>
        <a:bodyPr/>
        <a:lstStyle/>
        <a:p>
          <a:endParaRPr lang="en-US"/>
        </a:p>
      </dgm:t>
    </dgm:pt>
    <dgm:pt modelId="{EF501B16-A3F2-48D0-A5CD-C2A21868ECD0}" type="pres">
      <dgm:prSet presAssocID="{14453B43-4E83-4DC2-A866-44B241F99EFD}" presName="Name0" presStyleCnt="0">
        <dgm:presLayoutVars>
          <dgm:dir/>
          <dgm:animLvl val="lvl"/>
          <dgm:resizeHandles val="exact"/>
        </dgm:presLayoutVars>
      </dgm:prSet>
      <dgm:spPr/>
    </dgm:pt>
    <dgm:pt modelId="{5476EED5-49EA-4AD7-9630-935FE2589E06}" type="pres">
      <dgm:prSet presAssocID="{4CBF9CE2-7FEF-42C5-B879-8AD382E6439B}" presName="linNode" presStyleCnt="0"/>
      <dgm:spPr/>
    </dgm:pt>
    <dgm:pt modelId="{52221DBE-CD9F-4F80-8151-E5C61D2B2853}" type="pres">
      <dgm:prSet presAssocID="{4CBF9CE2-7FEF-42C5-B879-8AD382E6439B}" presName="parTx" presStyleLbl="revTx" presStyleIdx="0" presStyleCnt="2">
        <dgm:presLayoutVars>
          <dgm:chMax val="1"/>
          <dgm:bulletEnabled val="1"/>
        </dgm:presLayoutVars>
      </dgm:prSet>
      <dgm:spPr/>
    </dgm:pt>
    <dgm:pt modelId="{A760FA71-2F43-44B6-9655-3AF12DCE976E}" type="pres">
      <dgm:prSet presAssocID="{4CBF9CE2-7FEF-42C5-B879-8AD382E6439B}" presName="bracket" presStyleLbl="parChTrans1D1" presStyleIdx="0" presStyleCnt="2"/>
      <dgm:spPr/>
    </dgm:pt>
    <dgm:pt modelId="{DAAC8C59-EBD8-45B8-AB39-A71EC0A0812A}" type="pres">
      <dgm:prSet presAssocID="{4CBF9CE2-7FEF-42C5-B879-8AD382E6439B}" presName="spH" presStyleCnt="0"/>
      <dgm:spPr/>
    </dgm:pt>
    <dgm:pt modelId="{D3765325-BED9-4EB8-9A7E-21AC2BFC1E74}" type="pres">
      <dgm:prSet presAssocID="{4CBF9CE2-7FEF-42C5-B879-8AD382E6439B}" presName="desTx" presStyleLbl="node1" presStyleIdx="0" presStyleCnt="2">
        <dgm:presLayoutVars>
          <dgm:bulletEnabled val="1"/>
        </dgm:presLayoutVars>
      </dgm:prSet>
      <dgm:spPr/>
    </dgm:pt>
    <dgm:pt modelId="{FC8EAD07-0DEE-4B4D-8BCB-729D37BCE2F5}" type="pres">
      <dgm:prSet presAssocID="{F938F6DA-4662-499D-A602-380D53B9E327}" presName="spV" presStyleCnt="0"/>
      <dgm:spPr/>
    </dgm:pt>
    <dgm:pt modelId="{5D095C41-B750-4482-BEA5-B383D2E39421}" type="pres">
      <dgm:prSet presAssocID="{8DFECB43-5FE1-4AC5-BBA9-71C08912751B}" presName="linNode" presStyleCnt="0"/>
      <dgm:spPr/>
    </dgm:pt>
    <dgm:pt modelId="{9B092738-DEDE-45C5-A4A4-F4877BAB6E46}" type="pres">
      <dgm:prSet presAssocID="{8DFECB43-5FE1-4AC5-BBA9-71C08912751B}" presName="parTx" presStyleLbl="revTx" presStyleIdx="1" presStyleCnt="2">
        <dgm:presLayoutVars>
          <dgm:chMax val="1"/>
          <dgm:bulletEnabled val="1"/>
        </dgm:presLayoutVars>
      </dgm:prSet>
      <dgm:spPr/>
    </dgm:pt>
    <dgm:pt modelId="{F22168A1-A6D0-4924-94D8-EB9D03154AB3}" type="pres">
      <dgm:prSet presAssocID="{8DFECB43-5FE1-4AC5-BBA9-71C08912751B}" presName="bracket" presStyleLbl="parChTrans1D1" presStyleIdx="1" presStyleCnt="2"/>
      <dgm:spPr/>
    </dgm:pt>
    <dgm:pt modelId="{5E605BA6-5DA4-42C5-9E76-750BF17704F8}" type="pres">
      <dgm:prSet presAssocID="{8DFECB43-5FE1-4AC5-BBA9-71C08912751B}" presName="spH" presStyleCnt="0"/>
      <dgm:spPr/>
    </dgm:pt>
    <dgm:pt modelId="{D8175B59-838B-43FC-A3FE-487F46EA65DB}" type="pres">
      <dgm:prSet presAssocID="{8DFECB43-5FE1-4AC5-BBA9-71C08912751B}" presName="desTx" presStyleLbl="node1" presStyleIdx="1" presStyleCnt="2">
        <dgm:presLayoutVars>
          <dgm:bulletEnabled val="1"/>
        </dgm:presLayoutVars>
      </dgm:prSet>
      <dgm:spPr/>
    </dgm:pt>
  </dgm:ptLst>
  <dgm:cxnLst>
    <dgm:cxn modelId="{9627F104-0047-47CB-8CC8-894FD507626B}" type="presOf" srcId="{14453B43-4E83-4DC2-A866-44B241F99EFD}" destId="{EF501B16-A3F2-48D0-A5CD-C2A21868ECD0}" srcOrd="0" destOrd="0" presId="urn:diagrams.loki3.com/BracketList"/>
    <dgm:cxn modelId="{B91BFF08-F584-4C09-A496-08C11AD390EB}" srcId="{4CBF9CE2-7FEF-42C5-B879-8AD382E6439B}" destId="{95F690F7-53E7-4948-9C2C-26C874250D66}" srcOrd="0" destOrd="0" parTransId="{C6424426-7F2C-4CE4-B61C-BDA0F54E3914}" sibTransId="{D671B157-CCAF-453D-B619-7D6A359C9D0E}"/>
    <dgm:cxn modelId="{AF5FCC0E-1272-432C-8DA8-D7590544ACDE}" type="presOf" srcId="{7082FEBB-0376-44D7-92DF-D5EB3461EE79}" destId="{D8175B59-838B-43FC-A3FE-487F46EA65DB}" srcOrd="0" destOrd="3" presId="urn:diagrams.loki3.com/BracketList"/>
    <dgm:cxn modelId="{5473E72C-9580-495E-B257-B914DEA67498}" type="presOf" srcId="{33CFD6A8-45A2-4644-B608-B3A4DEBE827F}" destId="{D8175B59-838B-43FC-A3FE-487F46EA65DB}" srcOrd="0" destOrd="1" presId="urn:diagrams.loki3.com/BracketList"/>
    <dgm:cxn modelId="{7E653837-432B-418F-8D5D-41CCFF2ECCD9}" srcId="{14453B43-4E83-4DC2-A866-44B241F99EFD}" destId="{4CBF9CE2-7FEF-42C5-B879-8AD382E6439B}" srcOrd="0" destOrd="0" parTransId="{384923C6-320F-401B-BB98-18CE696B9EE8}" sibTransId="{F938F6DA-4662-499D-A602-380D53B9E327}"/>
    <dgm:cxn modelId="{27EF813D-B71C-42C2-BDBB-DA83A17DF967}" type="presOf" srcId="{4D612616-E375-4045-AA7E-6E4857075275}" destId="{D8175B59-838B-43FC-A3FE-487F46EA65DB}" srcOrd="0" destOrd="2" presId="urn:diagrams.loki3.com/BracketList"/>
    <dgm:cxn modelId="{92D45A40-CA51-4EA3-876D-DFB3A1EB70CA}" srcId="{8DFECB43-5FE1-4AC5-BBA9-71C08912751B}" destId="{6ECD6A0B-6702-4FB9-9BFC-371F426ABD5F}" srcOrd="0" destOrd="0" parTransId="{8F127B05-A895-4102-A6BE-11B2FEF36904}" sibTransId="{F48E0A05-0406-4434-8640-05B7992E0A23}"/>
    <dgm:cxn modelId="{DC90DE49-409D-4BA3-AD07-F3F6469AC191}" srcId="{8DFECB43-5FE1-4AC5-BBA9-71C08912751B}" destId="{33CFD6A8-45A2-4644-B608-B3A4DEBE827F}" srcOrd="1" destOrd="0" parTransId="{2766286F-04FD-49B0-B5EF-E3D73034C96F}" sibTransId="{22C6D1FA-4C67-48E9-B422-C91CC603EE78}"/>
    <dgm:cxn modelId="{EA77CC6D-BD42-4E7A-BC03-83DBE9283C99}" srcId="{8DFECB43-5FE1-4AC5-BBA9-71C08912751B}" destId="{7082FEBB-0376-44D7-92DF-D5EB3461EE79}" srcOrd="3" destOrd="0" parTransId="{F8708D96-5DC8-44A6-8C54-3CE4236F81A0}" sibTransId="{49ABB4DC-1670-4DB1-A413-AE0D0845C50A}"/>
    <dgm:cxn modelId="{ECABCD6D-35FD-4A75-983B-FCCEF27DC458}" srcId="{4CBF9CE2-7FEF-42C5-B879-8AD382E6439B}" destId="{E829DF70-0A48-4F29-9F2B-E39D02FA9787}" srcOrd="1" destOrd="0" parTransId="{B1F5DC29-D69D-4F8B-BC3F-0DEC5EE00F5E}" sibTransId="{F58C6832-62EB-47A6-AD8E-792FA7E507FF}"/>
    <dgm:cxn modelId="{5517554E-C95A-4825-91F9-FC99E7B33777}" srcId="{14453B43-4E83-4DC2-A866-44B241F99EFD}" destId="{8DFECB43-5FE1-4AC5-BBA9-71C08912751B}" srcOrd="1" destOrd="0" parTransId="{1AEB6304-F94B-4E31-95F0-D2858D60052C}" sibTransId="{5E5E1A64-C442-464A-BB2A-B4E0C2801C5C}"/>
    <dgm:cxn modelId="{BB222658-D23D-4EA4-817B-C75E54EECD13}" type="presOf" srcId="{95F690F7-53E7-4948-9C2C-26C874250D66}" destId="{D3765325-BED9-4EB8-9A7E-21AC2BFC1E74}" srcOrd="0" destOrd="0" presId="urn:diagrams.loki3.com/BracketList"/>
    <dgm:cxn modelId="{B0D0198C-A83D-44F0-90ED-D125904DA5C6}" srcId="{4CBF9CE2-7FEF-42C5-B879-8AD382E6439B}" destId="{7CE3EFD8-7986-4AA6-AE8E-214D051ED39A}" srcOrd="2" destOrd="0" parTransId="{EF7B9ABB-65BF-4E50-826D-C5D596945FE3}" sibTransId="{B926E3C2-CFA6-4051-B218-F9AC7683D8FD}"/>
    <dgm:cxn modelId="{F069269B-651A-4EB1-ABC5-555446BC6DAE}" type="presOf" srcId="{6ECD6A0B-6702-4FB9-9BFC-371F426ABD5F}" destId="{D8175B59-838B-43FC-A3FE-487F46EA65DB}" srcOrd="0" destOrd="0" presId="urn:diagrams.loki3.com/BracketList"/>
    <dgm:cxn modelId="{99CE78A5-EFCF-40A1-A29E-1CAFFCAAA675}" type="presOf" srcId="{45E16807-7303-4DF8-B29A-5A19FE86B1FA}" destId="{D3765325-BED9-4EB8-9A7E-21AC2BFC1E74}" srcOrd="0" destOrd="3" presId="urn:diagrams.loki3.com/BracketList"/>
    <dgm:cxn modelId="{B2CC7AA9-1B9F-433E-A4FC-84565B9FED32}" type="presOf" srcId="{8DFECB43-5FE1-4AC5-BBA9-71C08912751B}" destId="{9B092738-DEDE-45C5-A4A4-F4877BAB6E46}" srcOrd="0" destOrd="0" presId="urn:diagrams.loki3.com/BracketList"/>
    <dgm:cxn modelId="{D30A81AD-B484-4A03-9B85-479A966CE4C7}" type="presOf" srcId="{7CE3EFD8-7986-4AA6-AE8E-214D051ED39A}" destId="{D3765325-BED9-4EB8-9A7E-21AC2BFC1E74}" srcOrd="0" destOrd="2" presId="urn:diagrams.loki3.com/BracketList"/>
    <dgm:cxn modelId="{89EAA8AD-A6D5-419E-903F-8BD1357E6A40}" srcId="{4CBF9CE2-7FEF-42C5-B879-8AD382E6439B}" destId="{45E16807-7303-4DF8-B29A-5A19FE86B1FA}" srcOrd="3" destOrd="0" parTransId="{A9FF76E4-6DCF-41D5-92F0-1DA4ED819649}" sibTransId="{08E4E5D6-4C43-4F3B-94D4-138903E87BC1}"/>
    <dgm:cxn modelId="{8B83CFE6-FF03-467E-ACB7-A20673FF42AB}" srcId="{8DFECB43-5FE1-4AC5-BBA9-71C08912751B}" destId="{4D612616-E375-4045-AA7E-6E4857075275}" srcOrd="2" destOrd="0" parTransId="{ECF100D8-782B-4F74-98B6-727012088E62}" sibTransId="{6BD38328-32E8-4A9F-98CC-AAA1598E541B}"/>
    <dgm:cxn modelId="{B452CFEA-124E-4EC0-AFF0-EA84D8840E24}" type="presOf" srcId="{E829DF70-0A48-4F29-9F2B-E39D02FA9787}" destId="{D3765325-BED9-4EB8-9A7E-21AC2BFC1E74}" srcOrd="0" destOrd="1" presId="urn:diagrams.loki3.com/BracketList"/>
    <dgm:cxn modelId="{5A4707EC-ABE6-4773-A959-E0BE25DC056B}" type="presOf" srcId="{4CBF9CE2-7FEF-42C5-B879-8AD382E6439B}" destId="{52221DBE-CD9F-4F80-8151-E5C61D2B2853}" srcOrd="0" destOrd="0" presId="urn:diagrams.loki3.com/BracketList"/>
    <dgm:cxn modelId="{246CA7ED-FECF-434C-A33A-A0F5A3C01DBA}" type="presParOf" srcId="{EF501B16-A3F2-48D0-A5CD-C2A21868ECD0}" destId="{5476EED5-49EA-4AD7-9630-935FE2589E06}" srcOrd="0" destOrd="0" presId="urn:diagrams.loki3.com/BracketList"/>
    <dgm:cxn modelId="{8576BFC3-C195-423F-A57E-2585BBF5434C}" type="presParOf" srcId="{5476EED5-49EA-4AD7-9630-935FE2589E06}" destId="{52221DBE-CD9F-4F80-8151-E5C61D2B2853}" srcOrd="0" destOrd="0" presId="urn:diagrams.loki3.com/BracketList"/>
    <dgm:cxn modelId="{6BDB8D73-86C8-4006-9F0D-86E9C3F11EEE}" type="presParOf" srcId="{5476EED5-49EA-4AD7-9630-935FE2589E06}" destId="{A760FA71-2F43-44B6-9655-3AF12DCE976E}" srcOrd="1" destOrd="0" presId="urn:diagrams.loki3.com/BracketList"/>
    <dgm:cxn modelId="{7A48E797-41DC-4249-98B5-BEEC9DEDE621}" type="presParOf" srcId="{5476EED5-49EA-4AD7-9630-935FE2589E06}" destId="{DAAC8C59-EBD8-45B8-AB39-A71EC0A0812A}" srcOrd="2" destOrd="0" presId="urn:diagrams.loki3.com/BracketList"/>
    <dgm:cxn modelId="{ADCD0A6F-9D4B-4635-9405-121FF4A387B2}" type="presParOf" srcId="{5476EED5-49EA-4AD7-9630-935FE2589E06}" destId="{D3765325-BED9-4EB8-9A7E-21AC2BFC1E74}" srcOrd="3" destOrd="0" presId="urn:diagrams.loki3.com/BracketList"/>
    <dgm:cxn modelId="{1A0E5203-00AE-4D5F-A3FB-31D95374F837}" type="presParOf" srcId="{EF501B16-A3F2-48D0-A5CD-C2A21868ECD0}" destId="{FC8EAD07-0DEE-4B4D-8BCB-729D37BCE2F5}" srcOrd="1" destOrd="0" presId="urn:diagrams.loki3.com/BracketList"/>
    <dgm:cxn modelId="{1732472B-E1D6-48E3-8E69-C1B2FC5BB777}" type="presParOf" srcId="{EF501B16-A3F2-48D0-A5CD-C2A21868ECD0}" destId="{5D095C41-B750-4482-BEA5-B383D2E39421}" srcOrd="2" destOrd="0" presId="urn:diagrams.loki3.com/BracketList"/>
    <dgm:cxn modelId="{FA37F476-CE82-472A-9ECA-972D0747A173}" type="presParOf" srcId="{5D095C41-B750-4482-BEA5-B383D2E39421}" destId="{9B092738-DEDE-45C5-A4A4-F4877BAB6E46}" srcOrd="0" destOrd="0" presId="urn:diagrams.loki3.com/BracketList"/>
    <dgm:cxn modelId="{0D9970D7-9252-491E-9FA2-AD6398372D77}" type="presParOf" srcId="{5D095C41-B750-4482-BEA5-B383D2E39421}" destId="{F22168A1-A6D0-4924-94D8-EB9D03154AB3}" srcOrd="1" destOrd="0" presId="urn:diagrams.loki3.com/BracketList"/>
    <dgm:cxn modelId="{D4EC315B-2402-453C-97A8-F29F8B86EA99}" type="presParOf" srcId="{5D095C41-B750-4482-BEA5-B383D2E39421}" destId="{5E605BA6-5DA4-42C5-9E76-750BF17704F8}" srcOrd="2" destOrd="0" presId="urn:diagrams.loki3.com/BracketList"/>
    <dgm:cxn modelId="{BB0F74F9-C528-4E07-9863-106B6794BF97}" type="presParOf" srcId="{5D095C41-B750-4482-BEA5-B383D2E39421}" destId="{D8175B59-838B-43FC-A3FE-487F46EA65DB}"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90D76-3081-4099-90C3-ED0A21F80F44}">
      <dsp:nvSpPr>
        <dsp:cNvPr id="0" name=""/>
        <dsp:cNvSpPr/>
      </dsp:nvSpPr>
      <dsp:spPr>
        <a:xfrm>
          <a:off x="3082131" y="0"/>
          <a:ext cx="4351338" cy="4351338"/>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2321E6-F13A-4C56-8202-042DEC392CCA}">
      <dsp:nvSpPr>
        <dsp:cNvPr id="0" name=""/>
        <dsp:cNvSpPr/>
      </dsp:nvSpPr>
      <dsp:spPr>
        <a:xfrm>
          <a:off x="3495508" y="413377"/>
          <a:ext cx="1697021" cy="169702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Home</a:t>
          </a:r>
        </a:p>
      </dsp:txBody>
      <dsp:txXfrm>
        <a:off x="3578350" y="496219"/>
        <a:ext cx="1531337" cy="1531337"/>
      </dsp:txXfrm>
    </dsp:sp>
    <dsp:sp modelId="{45C646C8-23A0-4452-A014-D1E1D1E919AD}">
      <dsp:nvSpPr>
        <dsp:cNvPr id="0" name=""/>
        <dsp:cNvSpPr/>
      </dsp:nvSpPr>
      <dsp:spPr>
        <a:xfrm>
          <a:off x="5323070" y="413377"/>
          <a:ext cx="1697021" cy="1697021"/>
        </a:xfrm>
        <a:prstGeom prst="roundRect">
          <a:avLst/>
        </a:prstGeom>
        <a:solidFill>
          <a:schemeClr val="accent4">
            <a:hueOff val="1037184"/>
            <a:satOff val="-12680"/>
            <a:lumOff val="-10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Community-based</a:t>
          </a:r>
        </a:p>
      </dsp:txBody>
      <dsp:txXfrm>
        <a:off x="5405912" y="496219"/>
        <a:ext cx="1531337" cy="1531337"/>
      </dsp:txXfrm>
    </dsp:sp>
    <dsp:sp modelId="{98E29A71-418C-4F95-A29D-55CB8F444561}">
      <dsp:nvSpPr>
        <dsp:cNvPr id="0" name=""/>
        <dsp:cNvSpPr/>
      </dsp:nvSpPr>
      <dsp:spPr>
        <a:xfrm>
          <a:off x="3495508" y="2240939"/>
          <a:ext cx="1697021" cy="1697021"/>
        </a:xfrm>
        <a:prstGeom prst="roundRect">
          <a:avLst/>
        </a:prstGeom>
        <a:solidFill>
          <a:schemeClr val="accent4">
            <a:hueOff val="2074368"/>
            <a:satOff val="-25359"/>
            <a:lumOff val="-2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RCCs</a:t>
          </a:r>
        </a:p>
      </dsp:txBody>
      <dsp:txXfrm>
        <a:off x="3578350" y="2323781"/>
        <a:ext cx="1531337" cy="1531337"/>
      </dsp:txXfrm>
    </dsp:sp>
    <dsp:sp modelId="{7C8339F2-9156-4CE9-BDF9-01F49453866B}">
      <dsp:nvSpPr>
        <dsp:cNvPr id="0" name=""/>
        <dsp:cNvSpPr/>
      </dsp:nvSpPr>
      <dsp:spPr>
        <a:xfrm>
          <a:off x="5323070" y="2240939"/>
          <a:ext cx="1697021" cy="1697021"/>
        </a:xfrm>
        <a:prstGeom prst="roundRect">
          <a:avLst/>
        </a:prstGeom>
        <a:solidFill>
          <a:schemeClr val="accent4">
            <a:hueOff val="3111552"/>
            <a:satOff val="-38039"/>
            <a:lumOff val="-3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Nursing Facilities </a:t>
          </a:r>
        </a:p>
      </dsp:txBody>
      <dsp:txXfrm>
        <a:off x="5405912" y="2323781"/>
        <a:ext cx="1531337" cy="1531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159CB-47ED-46A1-B83B-7879449D4A51}">
      <dsp:nvSpPr>
        <dsp:cNvPr id="0" name=""/>
        <dsp:cNvSpPr/>
      </dsp:nvSpPr>
      <dsp:spPr>
        <a:xfrm>
          <a:off x="51" y="12030"/>
          <a:ext cx="4913783" cy="1396989"/>
        </a:xfrm>
        <a:prstGeom prst="rect">
          <a:avLst/>
        </a:prstGeom>
        <a:solidFill>
          <a:schemeClr val="accent5">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8920" tIns="142240" rIns="248920" bIns="14224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rgbClr val="002060"/>
              </a:solidFill>
            </a:rPr>
            <a:t>Resident Funds</a:t>
          </a:r>
        </a:p>
      </dsp:txBody>
      <dsp:txXfrm>
        <a:off x="51" y="12030"/>
        <a:ext cx="4913783" cy="1396989"/>
      </dsp:txXfrm>
    </dsp:sp>
    <dsp:sp modelId="{15DD4D23-BF6F-4C3A-8161-50453DB9C376}">
      <dsp:nvSpPr>
        <dsp:cNvPr id="0" name=""/>
        <dsp:cNvSpPr/>
      </dsp:nvSpPr>
      <dsp:spPr>
        <a:xfrm>
          <a:off x="51" y="1409020"/>
          <a:ext cx="4913783" cy="2930287"/>
        </a:xfrm>
        <a:prstGeom prst="rect">
          <a:avLst/>
        </a:prstGeom>
        <a:solidFill>
          <a:schemeClr val="accent2">
            <a:alpha val="90000"/>
            <a:tint val="55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Social Security</a:t>
          </a:r>
        </a:p>
        <a:p>
          <a:pPr marL="285750" lvl="1" indent="-285750" algn="l" defTabSz="1555750">
            <a:lnSpc>
              <a:spcPct val="90000"/>
            </a:lnSpc>
            <a:spcBef>
              <a:spcPct val="0"/>
            </a:spcBef>
            <a:spcAft>
              <a:spcPct val="15000"/>
            </a:spcAft>
            <a:buChar char="•"/>
          </a:pPr>
          <a:r>
            <a:rPr lang="en-US" sz="3500" kern="1200" dirty="0"/>
            <a:t>Pensions</a:t>
          </a:r>
        </a:p>
        <a:p>
          <a:pPr marL="285750" lvl="1" indent="-285750" algn="l" defTabSz="1555750">
            <a:lnSpc>
              <a:spcPct val="90000"/>
            </a:lnSpc>
            <a:spcBef>
              <a:spcPct val="0"/>
            </a:spcBef>
            <a:spcAft>
              <a:spcPct val="15000"/>
            </a:spcAft>
            <a:buChar char="•"/>
          </a:pPr>
          <a:r>
            <a:rPr lang="en-US" sz="3500" kern="1200" dirty="0"/>
            <a:t>Insurance</a:t>
          </a:r>
        </a:p>
        <a:p>
          <a:pPr marL="285750" lvl="1" indent="-285750" algn="l" defTabSz="1555750">
            <a:lnSpc>
              <a:spcPct val="90000"/>
            </a:lnSpc>
            <a:spcBef>
              <a:spcPct val="0"/>
            </a:spcBef>
            <a:spcAft>
              <a:spcPct val="15000"/>
            </a:spcAft>
            <a:buChar char="•"/>
          </a:pPr>
          <a:r>
            <a:rPr lang="en-US" sz="3500" kern="1200" dirty="0"/>
            <a:t>Other Income</a:t>
          </a:r>
        </a:p>
      </dsp:txBody>
      <dsp:txXfrm>
        <a:off x="51" y="1409020"/>
        <a:ext cx="4913783" cy="2930287"/>
      </dsp:txXfrm>
    </dsp:sp>
    <dsp:sp modelId="{6E18D7C4-3EBE-4B64-B65D-8A66FBC8C896}">
      <dsp:nvSpPr>
        <dsp:cNvPr id="0" name=""/>
        <dsp:cNvSpPr/>
      </dsp:nvSpPr>
      <dsp:spPr>
        <a:xfrm>
          <a:off x="5601764" y="12030"/>
          <a:ext cx="4913783" cy="1396989"/>
        </a:xfrm>
        <a:prstGeom prst="rect">
          <a:avLst/>
        </a:prstGeom>
        <a:solidFill>
          <a:schemeClr val="accent3">
            <a:lumMod val="40000"/>
            <a:lumOff val="6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48920" tIns="142240" rIns="248920" bIns="142240"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rgbClr val="002060"/>
              </a:solidFill>
            </a:rPr>
            <a:t>Government Payer Sources</a:t>
          </a:r>
        </a:p>
      </dsp:txBody>
      <dsp:txXfrm>
        <a:off x="5601764" y="12030"/>
        <a:ext cx="4913783" cy="1396989"/>
      </dsp:txXfrm>
    </dsp:sp>
    <dsp:sp modelId="{9D43E7BB-CE22-4821-998D-2BA9219CDA74}">
      <dsp:nvSpPr>
        <dsp:cNvPr id="0" name=""/>
        <dsp:cNvSpPr/>
      </dsp:nvSpPr>
      <dsp:spPr>
        <a:xfrm>
          <a:off x="5601764" y="1409020"/>
          <a:ext cx="4913783" cy="2930287"/>
        </a:xfrm>
        <a:prstGeom prst="rect">
          <a:avLst/>
        </a:prstGeom>
        <a:solidFill>
          <a:schemeClr val="accent2">
            <a:alpha val="90000"/>
            <a:tint val="55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86690" tIns="186690" rIns="248920" bIns="280035" numCol="1" spcCol="1270" anchor="t" anchorCtr="0">
          <a:noAutofit/>
        </a:bodyPr>
        <a:lstStyle/>
        <a:p>
          <a:pPr marL="285750" lvl="1" indent="-285750" algn="l" defTabSz="1555750">
            <a:lnSpc>
              <a:spcPct val="90000"/>
            </a:lnSpc>
            <a:spcBef>
              <a:spcPct val="0"/>
            </a:spcBef>
            <a:spcAft>
              <a:spcPct val="15000"/>
            </a:spcAft>
            <a:buChar char="•"/>
          </a:pPr>
          <a:r>
            <a:rPr lang="en-US" sz="3500" kern="1200" dirty="0"/>
            <a:t>Veterans’ Assistance</a:t>
          </a:r>
        </a:p>
        <a:p>
          <a:pPr marL="285750" lvl="1" indent="-285750" algn="l" defTabSz="1555750">
            <a:lnSpc>
              <a:spcPct val="90000"/>
            </a:lnSpc>
            <a:spcBef>
              <a:spcPct val="0"/>
            </a:spcBef>
            <a:spcAft>
              <a:spcPct val="15000"/>
            </a:spcAft>
            <a:buChar char="•"/>
          </a:pPr>
          <a:r>
            <a:rPr lang="en-US" sz="3500" kern="1200" dirty="0"/>
            <a:t>Medicare</a:t>
          </a:r>
        </a:p>
        <a:p>
          <a:pPr marL="285750" lvl="1" indent="-285750" algn="l" defTabSz="1555750">
            <a:lnSpc>
              <a:spcPct val="90000"/>
            </a:lnSpc>
            <a:spcBef>
              <a:spcPct val="0"/>
            </a:spcBef>
            <a:spcAft>
              <a:spcPct val="15000"/>
            </a:spcAft>
            <a:buChar char="•"/>
          </a:pPr>
          <a:r>
            <a:rPr lang="en-US" sz="3500" kern="1200" dirty="0"/>
            <a:t>Medicaid</a:t>
          </a:r>
        </a:p>
        <a:p>
          <a:pPr marL="285750" lvl="1" indent="-285750" algn="l" defTabSz="1555750">
            <a:lnSpc>
              <a:spcPct val="90000"/>
            </a:lnSpc>
            <a:spcBef>
              <a:spcPct val="0"/>
            </a:spcBef>
            <a:spcAft>
              <a:spcPct val="15000"/>
            </a:spcAft>
            <a:buChar char="•"/>
          </a:pPr>
          <a:r>
            <a:rPr lang="en-US" sz="3500" kern="1200" dirty="0"/>
            <a:t>HCBS Waiver </a:t>
          </a:r>
        </a:p>
      </dsp:txBody>
      <dsp:txXfrm>
        <a:off x="5601764" y="1409020"/>
        <a:ext cx="4913783" cy="29302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F8515-B700-4FD2-BA14-3CCF4159F247}">
      <dsp:nvSpPr>
        <dsp:cNvPr id="0" name=""/>
        <dsp:cNvSpPr/>
      </dsp:nvSpPr>
      <dsp:spPr>
        <a:xfrm>
          <a:off x="0" y="550424"/>
          <a:ext cx="10972800" cy="2490075"/>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1611" tIns="645668" rIns="851611" bIns="220472"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Skilled care</a:t>
          </a:r>
        </a:p>
        <a:p>
          <a:pPr marL="285750" lvl="1" indent="-285750" algn="l" defTabSz="1377950">
            <a:lnSpc>
              <a:spcPct val="90000"/>
            </a:lnSpc>
            <a:spcBef>
              <a:spcPct val="0"/>
            </a:spcBef>
            <a:spcAft>
              <a:spcPct val="15000"/>
            </a:spcAft>
            <a:buChar char="•"/>
          </a:pPr>
          <a:r>
            <a:rPr lang="en-US" sz="3100" kern="1200" dirty="0"/>
            <a:t>Qualifying stay &amp; criteria</a:t>
          </a:r>
        </a:p>
        <a:p>
          <a:pPr marL="285750" lvl="1" indent="-285750" algn="l" defTabSz="1377950">
            <a:lnSpc>
              <a:spcPct val="90000"/>
            </a:lnSpc>
            <a:spcBef>
              <a:spcPct val="0"/>
            </a:spcBef>
            <a:spcAft>
              <a:spcPct val="15000"/>
            </a:spcAft>
            <a:buChar char="•"/>
          </a:pPr>
          <a:r>
            <a:rPr lang="en-US" sz="3100" kern="1200" dirty="0"/>
            <a:t>Limited coverage   </a:t>
          </a:r>
        </a:p>
      </dsp:txBody>
      <dsp:txXfrm>
        <a:off x="0" y="550424"/>
        <a:ext cx="10972800" cy="2490075"/>
      </dsp:txXfrm>
    </dsp:sp>
    <dsp:sp modelId="{750BD51C-7543-48B0-9C80-D7341629EF63}">
      <dsp:nvSpPr>
        <dsp:cNvPr id="0" name=""/>
        <dsp:cNvSpPr/>
      </dsp:nvSpPr>
      <dsp:spPr>
        <a:xfrm>
          <a:off x="586737" y="83494"/>
          <a:ext cx="9458948" cy="9151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1377950">
            <a:lnSpc>
              <a:spcPct val="90000"/>
            </a:lnSpc>
            <a:spcBef>
              <a:spcPct val="0"/>
            </a:spcBef>
            <a:spcAft>
              <a:spcPct val="35000"/>
            </a:spcAft>
            <a:buNone/>
          </a:pPr>
          <a:r>
            <a:rPr lang="en-US" sz="3100" kern="1200" dirty="0"/>
            <a:t>Medicare – Federal Funds</a:t>
          </a:r>
        </a:p>
      </dsp:txBody>
      <dsp:txXfrm>
        <a:off x="631409" y="128166"/>
        <a:ext cx="9369604" cy="825776"/>
      </dsp:txXfrm>
    </dsp:sp>
    <dsp:sp modelId="{9F54A5A6-9AEF-4046-9190-2C0EF260F766}">
      <dsp:nvSpPr>
        <dsp:cNvPr id="0" name=""/>
        <dsp:cNvSpPr/>
      </dsp:nvSpPr>
      <dsp:spPr>
        <a:xfrm>
          <a:off x="0" y="3665460"/>
          <a:ext cx="10972800" cy="2490075"/>
        </a:xfrm>
        <a:prstGeom prst="rect">
          <a:avLst/>
        </a:prstGeom>
        <a:solidFill>
          <a:schemeClr val="lt1">
            <a:alpha val="90000"/>
            <a:hueOff val="0"/>
            <a:satOff val="0"/>
            <a:lumOff val="0"/>
            <a:alphaOff val="0"/>
          </a:schemeClr>
        </a:solidFill>
        <a:ln w="6350" cap="flat" cmpd="sng" algn="ctr">
          <a:solidFill>
            <a:schemeClr val="accent5">
              <a:hueOff val="-6680792"/>
              <a:satOff val="52427"/>
              <a:lumOff val="-1647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1611" tIns="645668" rIns="851611" bIns="220472" numCol="1" spcCol="1270" anchor="t" anchorCtr="0">
          <a:noAutofit/>
        </a:bodyPr>
        <a:lstStyle/>
        <a:p>
          <a:pPr marL="285750" lvl="1" indent="-285750" algn="l" defTabSz="1377950">
            <a:lnSpc>
              <a:spcPct val="90000"/>
            </a:lnSpc>
            <a:spcBef>
              <a:spcPct val="0"/>
            </a:spcBef>
            <a:spcAft>
              <a:spcPct val="15000"/>
            </a:spcAft>
            <a:buChar char="•"/>
          </a:pPr>
          <a:r>
            <a:rPr lang="en-US" sz="3100" kern="1200" dirty="0"/>
            <a:t>Long-term care</a:t>
          </a:r>
        </a:p>
        <a:p>
          <a:pPr marL="285750" lvl="1" indent="-285750" algn="l" defTabSz="1377950">
            <a:lnSpc>
              <a:spcPct val="90000"/>
            </a:lnSpc>
            <a:spcBef>
              <a:spcPct val="0"/>
            </a:spcBef>
            <a:spcAft>
              <a:spcPct val="15000"/>
            </a:spcAft>
            <a:buChar char="•"/>
          </a:pPr>
          <a:r>
            <a:rPr lang="en-US" sz="3100" kern="1200" dirty="0"/>
            <a:t>Income-based</a:t>
          </a:r>
        </a:p>
        <a:p>
          <a:pPr marL="285750" lvl="1" indent="-285750" algn="l" defTabSz="1377950">
            <a:lnSpc>
              <a:spcPct val="90000"/>
            </a:lnSpc>
            <a:spcBef>
              <a:spcPct val="0"/>
            </a:spcBef>
            <a:spcAft>
              <a:spcPct val="15000"/>
            </a:spcAft>
            <a:buChar char="•"/>
          </a:pPr>
          <a:r>
            <a:rPr lang="en-US" sz="3100" kern="1200" dirty="0"/>
            <a:t>Payer of last resort</a:t>
          </a:r>
        </a:p>
      </dsp:txBody>
      <dsp:txXfrm>
        <a:off x="0" y="3665460"/>
        <a:ext cx="10972800" cy="2490075"/>
      </dsp:txXfrm>
    </dsp:sp>
    <dsp:sp modelId="{C10BA110-719D-408A-A7B9-6294F82C40B6}">
      <dsp:nvSpPr>
        <dsp:cNvPr id="0" name=""/>
        <dsp:cNvSpPr/>
      </dsp:nvSpPr>
      <dsp:spPr>
        <a:xfrm>
          <a:off x="548640" y="3207900"/>
          <a:ext cx="9382753" cy="915120"/>
        </a:xfrm>
        <a:prstGeom prst="roundRect">
          <a:avLst/>
        </a:prstGeom>
        <a:gradFill rotWithShape="0">
          <a:gsLst>
            <a:gs pos="0">
              <a:schemeClr val="accent5">
                <a:hueOff val="-6680792"/>
                <a:satOff val="52427"/>
                <a:lumOff val="-16470"/>
                <a:alphaOff val="0"/>
                <a:satMod val="103000"/>
                <a:lumMod val="102000"/>
                <a:tint val="94000"/>
              </a:schemeClr>
            </a:gs>
            <a:gs pos="50000">
              <a:schemeClr val="accent5">
                <a:hueOff val="-6680792"/>
                <a:satOff val="52427"/>
                <a:lumOff val="-16470"/>
                <a:alphaOff val="0"/>
                <a:satMod val="110000"/>
                <a:lumMod val="100000"/>
                <a:shade val="100000"/>
              </a:schemeClr>
            </a:gs>
            <a:gs pos="100000">
              <a:schemeClr val="accent5">
                <a:hueOff val="-6680792"/>
                <a:satOff val="52427"/>
                <a:lumOff val="-1647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1377950">
            <a:lnSpc>
              <a:spcPct val="90000"/>
            </a:lnSpc>
            <a:spcBef>
              <a:spcPct val="0"/>
            </a:spcBef>
            <a:spcAft>
              <a:spcPct val="35000"/>
            </a:spcAft>
            <a:buNone/>
          </a:pPr>
          <a:r>
            <a:rPr lang="en-US" sz="3100" kern="1200" dirty="0"/>
            <a:t>Medicaid – State &amp; Federal Funds</a:t>
          </a:r>
        </a:p>
      </dsp:txBody>
      <dsp:txXfrm>
        <a:off x="593312" y="3252572"/>
        <a:ext cx="9293409" cy="825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DF71D-975E-40FE-B39A-56222A1608A7}">
      <dsp:nvSpPr>
        <dsp:cNvPr id="0" name=""/>
        <dsp:cNvSpPr/>
      </dsp:nvSpPr>
      <dsp:spPr>
        <a:xfrm>
          <a:off x="2909" y="1130634"/>
          <a:ext cx="5349746" cy="629381"/>
        </a:xfrm>
        <a:prstGeom prst="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91021A6-196B-46FF-8148-351A1679BD88}">
      <dsp:nvSpPr>
        <dsp:cNvPr id="0" name=""/>
        <dsp:cNvSpPr/>
      </dsp:nvSpPr>
      <dsp:spPr>
        <a:xfrm>
          <a:off x="2909" y="1367004"/>
          <a:ext cx="393011" cy="39301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581BB63-15C2-4DE0-A521-50589CB2BB60}">
      <dsp:nvSpPr>
        <dsp:cNvPr id="0" name=""/>
        <dsp:cNvSpPr/>
      </dsp:nvSpPr>
      <dsp:spPr>
        <a:xfrm>
          <a:off x="2909" y="0"/>
          <a:ext cx="5349746" cy="113063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18110" tIns="78740" rIns="118110" bIns="78740" numCol="1" spcCol="1270" anchor="ctr" anchorCtr="0">
          <a:noAutofit/>
        </a:bodyPr>
        <a:lstStyle/>
        <a:p>
          <a:pPr marL="0" lvl="0" indent="0" algn="l" defTabSz="2755900">
            <a:lnSpc>
              <a:spcPct val="90000"/>
            </a:lnSpc>
            <a:spcBef>
              <a:spcPct val="0"/>
            </a:spcBef>
            <a:spcAft>
              <a:spcPct val="35000"/>
            </a:spcAft>
            <a:buNone/>
          </a:pPr>
          <a:r>
            <a:rPr lang="en-US" sz="6200" kern="1200" dirty="0"/>
            <a:t>Federal</a:t>
          </a:r>
        </a:p>
      </dsp:txBody>
      <dsp:txXfrm>
        <a:off x="2909" y="0"/>
        <a:ext cx="5349746" cy="1130634"/>
      </dsp:txXfrm>
    </dsp:sp>
    <dsp:sp modelId="{F83E4FDF-4C2F-4887-99CF-935A3EEAECB4}">
      <dsp:nvSpPr>
        <dsp:cNvPr id="0" name=""/>
        <dsp:cNvSpPr/>
      </dsp:nvSpPr>
      <dsp:spPr>
        <a:xfrm>
          <a:off x="2909" y="2283103"/>
          <a:ext cx="393002" cy="393002"/>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CB63689-0D7A-48BB-ACDA-87BF77535B82}">
      <dsp:nvSpPr>
        <dsp:cNvPr id="0" name=""/>
        <dsp:cNvSpPr/>
      </dsp:nvSpPr>
      <dsp:spPr>
        <a:xfrm>
          <a:off x="377392" y="2021559"/>
          <a:ext cx="4975264" cy="91608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l" defTabSz="1333500">
            <a:lnSpc>
              <a:spcPct val="90000"/>
            </a:lnSpc>
            <a:spcBef>
              <a:spcPct val="0"/>
            </a:spcBef>
            <a:spcAft>
              <a:spcPct val="35000"/>
            </a:spcAft>
            <a:buNone/>
          </a:pPr>
          <a:r>
            <a:rPr lang="en-US" sz="3000" kern="1200" dirty="0"/>
            <a:t>Certified</a:t>
          </a:r>
        </a:p>
      </dsp:txBody>
      <dsp:txXfrm>
        <a:off x="377392" y="2021559"/>
        <a:ext cx="4975264" cy="916088"/>
      </dsp:txXfrm>
    </dsp:sp>
    <dsp:sp modelId="{C6D67E58-E159-45C1-8D7F-D9096DDA773E}">
      <dsp:nvSpPr>
        <dsp:cNvPr id="0" name=""/>
        <dsp:cNvSpPr/>
      </dsp:nvSpPr>
      <dsp:spPr>
        <a:xfrm>
          <a:off x="2909" y="3199191"/>
          <a:ext cx="393002" cy="393002"/>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14CD45A9-2DDC-4E28-B00B-CD909010F0FA}">
      <dsp:nvSpPr>
        <dsp:cNvPr id="0" name=""/>
        <dsp:cNvSpPr/>
      </dsp:nvSpPr>
      <dsp:spPr>
        <a:xfrm>
          <a:off x="377392" y="2937648"/>
          <a:ext cx="4975264" cy="91608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l" defTabSz="1333500">
            <a:lnSpc>
              <a:spcPct val="90000"/>
            </a:lnSpc>
            <a:spcBef>
              <a:spcPct val="0"/>
            </a:spcBef>
            <a:spcAft>
              <a:spcPct val="35000"/>
            </a:spcAft>
            <a:buNone/>
          </a:pPr>
          <a:r>
            <a:rPr lang="en-US" sz="3000" kern="1200" dirty="0"/>
            <a:t>Medicare</a:t>
          </a:r>
        </a:p>
      </dsp:txBody>
      <dsp:txXfrm>
        <a:off x="377392" y="2937648"/>
        <a:ext cx="4975264" cy="916088"/>
      </dsp:txXfrm>
    </dsp:sp>
    <dsp:sp modelId="{BBBEE2B4-E69D-4CC0-9B19-C2FD3E898E28}">
      <dsp:nvSpPr>
        <dsp:cNvPr id="0" name=""/>
        <dsp:cNvSpPr/>
      </dsp:nvSpPr>
      <dsp:spPr>
        <a:xfrm>
          <a:off x="2909" y="4115280"/>
          <a:ext cx="393002" cy="393002"/>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2F9479C4-6FF6-415C-861C-4422B75CEBE1}">
      <dsp:nvSpPr>
        <dsp:cNvPr id="0" name=""/>
        <dsp:cNvSpPr/>
      </dsp:nvSpPr>
      <dsp:spPr>
        <a:xfrm>
          <a:off x="377392" y="3853737"/>
          <a:ext cx="4975264" cy="91608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l" defTabSz="1333500">
            <a:lnSpc>
              <a:spcPct val="90000"/>
            </a:lnSpc>
            <a:spcBef>
              <a:spcPct val="0"/>
            </a:spcBef>
            <a:spcAft>
              <a:spcPct val="35000"/>
            </a:spcAft>
            <a:buNone/>
          </a:pPr>
          <a:r>
            <a:rPr lang="en-US" sz="3000" kern="1200" dirty="0"/>
            <a:t>Medicaid</a:t>
          </a:r>
        </a:p>
      </dsp:txBody>
      <dsp:txXfrm>
        <a:off x="377392" y="3853737"/>
        <a:ext cx="4975264" cy="916088"/>
      </dsp:txXfrm>
    </dsp:sp>
    <dsp:sp modelId="{A6346018-C76D-495E-B1EA-B35C3739167E}">
      <dsp:nvSpPr>
        <dsp:cNvPr id="0" name=""/>
        <dsp:cNvSpPr/>
      </dsp:nvSpPr>
      <dsp:spPr>
        <a:xfrm>
          <a:off x="5620143" y="1130634"/>
          <a:ext cx="5349746" cy="629381"/>
        </a:xfrm>
        <a:prstGeom prst="rect">
          <a:avLst/>
        </a:prstGeom>
        <a:solidFill>
          <a:schemeClr val="accent4">
            <a:hueOff val="3111552"/>
            <a:satOff val="-38039"/>
            <a:lumOff val="-3235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E28FF3CF-A998-4880-8BCB-9982478752C9}">
      <dsp:nvSpPr>
        <dsp:cNvPr id="0" name=""/>
        <dsp:cNvSpPr/>
      </dsp:nvSpPr>
      <dsp:spPr>
        <a:xfrm>
          <a:off x="5620143" y="1367004"/>
          <a:ext cx="393011" cy="39301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E529D67-21E1-4CA5-A740-145E248B4960}">
      <dsp:nvSpPr>
        <dsp:cNvPr id="0" name=""/>
        <dsp:cNvSpPr/>
      </dsp:nvSpPr>
      <dsp:spPr>
        <a:xfrm>
          <a:off x="5620143" y="0"/>
          <a:ext cx="5349746" cy="113063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18110" tIns="78740" rIns="118110" bIns="78740" numCol="1" spcCol="1270" anchor="ctr" anchorCtr="0">
          <a:noAutofit/>
        </a:bodyPr>
        <a:lstStyle/>
        <a:p>
          <a:pPr marL="0" lvl="0" indent="0" algn="l" defTabSz="2755900">
            <a:lnSpc>
              <a:spcPct val="90000"/>
            </a:lnSpc>
            <a:spcBef>
              <a:spcPct val="0"/>
            </a:spcBef>
            <a:spcAft>
              <a:spcPct val="35000"/>
            </a:spcAft>
            <a:buNone/>
          </a:pPr>
          <a:r>
            <a:rPr lang="en-US" sz="6200" kern="1200" dirty="0"/>
            <a:t>State</a:t>
          </a:r>
        </a:p>
      </dsp:txBody>
      <dsp:txXfrm>
        <a:off x="5620143" y="0"/>
        <a:ext cx="5349746" cy="1130634"/>
      </dsp:txXfrm>
    </dsp:sp>
    <dsp:sp modelId="{6ACB3031-78A6-4166-AD0C-FA7BBA19F0BF}">
      <dsp:nvSpPr>
        <dsp:cNvPr id="0" name=""/>
        <dsp:cNvSpPr/>
      </dsp:nvSpPr>
      <dsp:spPr>
        <a:xfrm>
          <a:off x="5620143" y="2283103"/>
          <a:ext cx="393002" cy="393002"/>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D73FEE10-7EA6-4E7B-B37B-3955BEA7A729}">
      <dsp:nvSpPr>
        <dsp:cNvPr id="0" name=""/>
        <dsp:cNvSpPr/>
      </dsp:nvSpPr>
      <dsp:spPr>
        <a:xfrm>
          <a:off x="5994625" y="2021559"/>
          <a:ext cx="4975264" cy="91608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l" defTabSz="1333500">
            <a:lnSpc>
              <a:spcPct val="90000"/>
            </a:lnSpc>
            <a:spcBef>
              <a:spcPct val="0"/>
            </a:spcBef>
            <a:spcAft>
              <a:spcPct val="35000"/>
            </a:spcAft>
            <a:buNone/>
          </a:pPr>
          <a:r>
            <a:rPr lang="en-US" sz="3000" kern="1200" dirty="0"/>
            <a:t>Licensed</a:t>
          </a:r>
        </a:p>
      </dsp:txBody>
      <dsp:txXfrm>
        <a:off x="5994625" y="2021559"/>
        <a:ext cx="4975264" cy="916088"/>
      </dsp:txXfrm>
    </dsp:sp>
    <dsp:sp modelId="{ACE0C71C-A712-4A3C-B445-4176DB8051C7}">
      <dsp:nvSpPr>
        <dsp:cNvPr id="0" name=""/>
        <dsp:cNvSpPr/>
      </dsp:nvSpPr>
      <dsp:spPr>
        <a:xfrm>
          <a:off x="5620143" y="3199191"/>
          <a:ext cx="393002" cy="393002"/>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C8FD165-6768-41ED-828B-E3F6075A5266}">
      <dsp:nvSpPr>
        <dsp:cNvPr id="0" name=""/>
        <dsp:cNvSpPr/>
      </dsp:nvSpPr>
      <dsp:spPr>
        <a:xfrm>
          <a:off x="5994625" y="2937648"/>
          <a:ext cx="4975264" cy="91608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l" defTabSz="1333500">
            <a:lnSpc>
              <a:spcPct val="90000"/>
            </a:lnSpc>
            <a:spcBef>
              <a:spcPct val="0"/>
            </a:spcBef>
            <a:spcAft>
              <a:spcPct val="35000"/>
            </a:spcAft>
            <a:buNone/>
          </a:pPr>
          <a:r>
            <a:rPr lang="en-US" sz="3000" kern="1200" dirty="0"/>
            <a:t>State regulations</a:t>
          </a:r>
        </a:p>
      </dsp:txBody>
      <dsp:txXfrm>
        <a:off x="5994625" y="2937648"/>
        <a:ext cx="4975264" cy="916088"/>
      </dsp:txXfrm>
    </dsp:sp>
    <dsp:sp modelId="{E1EC0AB9-59F7-436D-BDD7-BC0705F52FD4}">
      <dsp:nvSpPr>
        <dsp:cNvPr id="0" name=""/>
        <dsp:cNvSpPr/>
      </dsp:nvSpPr>
      <dsp:spPr>
        <a:xfrm>
          <a:off x="0" y="5004565"/>
          <a:ext cx="393002" cy="393002"/>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0BA1B298-0A00-4B12-835E-2BBC1C265824}">
      <dsp:nvSpPr>
        <dsp:cNvPr id="0" name=""/>
        <dsp:cNvSpPr/>
      </dsp:nvSpPr>
      <dsp:spPr>
        <a:xfrm>
          <a:off x="358696" y="4788211"/>
          <a:ext cx="4975264" cy="91608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l" defTabSz="1333500">
            <a:lnSpc>
              <a:spcPct val="90000"/>
            </a:lnSpc>
            <a:spcBef>
              <a:spcPct val="0"/>
            </a:spcBef>
            <a:spcAft>
              <a:spcPct val="35000"/>
            </a:spcAft>
            <a:buNone/>
          </a:pPr>
          <a:r>
            <a:rPr lang="en-US" sz="3000" kern="1200" dirty="0"/>
            <a:t>Federal regulations</a:t>
          </a:r>
        </a:p>
      </dsp:txBody>
      <dsp:txXfrm>
        <a:off x="358696" y="4788211"/>
        <a:ext cx="4975264" cy="916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E6678-4AB8-459A-AF96-341B77B99642}">
      <dsp:nvSpPr>
        <dsp:cNvPr id="0" name=""/>
        <dsp:cNvSpPr/>
      </dsp:nvSpPr>
      <dsp:spPr>
        <a:xfrm>
          <a:off x="4389119" y="700"/>
          <a:ext cx="6583680" cy="2732856"/>
        </a:xfrm>
        <a:prstGeom prst="rightArrow">
          <a:avLst>
            <a:gd name="adj1" fmla="val 75000"/>
            <a:gd name="adj2" fmla="val 50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Physical Therapy</a:t>
          </a:r>
        </a:p>
        <a:p>
          <a:pPr marL="285750" lvl="1" indent="-285750" algn="l" defTabSz="1244600">
            <a:lnSpc>
              <a:spcPct val="90000"/>
            </a:lnSpc>
            <a:spcBef>
              <a:spcPct val="0"/>
            </a:spcBef>
            <a:spcAft>
              <a:spcPct val="15000"/>
            </a:spcAft>
            <a:buChar char="•"/>
          </a:pPr>
          <a:r>
            <a:rPr lang="en-US" sz="2800" kern="1200" dirty="0"/>
            <a:t>Wound Care</a:t>
          </a:r>
        </a:p>
        <a:p>
          <a:pPr marL="285750" lvl="1" indent="-285750" algn="l" defTabSz="1244600">
            <a:lnSpc>
              <a:spcPct val="90000"/>
            </a:lnSpc>
            <a:spcBef>
              <a:spcPct val="0"/>
            </a:spcBef>
            <a:spcAft>
              <a:spcPct val="15000"/>
            </a:spcAft>
            <a:buChar char="•"/>
          </a:pPr>
          <a:r>
            <a:rPr lang="en-US" sz="2800" kern="1200" dirty="0"/>
            <a:t>Speech Therapy</a:t>
          </a:r>
        </a:p>
        <a:p>
          <a:pPr marL="285750" lvl="1" indent="-285750" algn="l" defTabSz="1244600">
            <a:lnSpc>
              <a:spcPct val="90000"/>
            </a:lnSpc>
            <a:spcBef>
              <a:spcPct val="0"/>
            </a:spcBef>
            <a:spcAft>
              <a:spcPct val="15000"/>
            </a:spcAft>
            <a:buChar char="•"/>
          </a:pPr>
          <a:r>
            <a:rPr lang="en-US" sz="2800" kern="1200" dirty="0"/>
            <a:t>IV Medication</a:t>
          </a:r>
        </a:p>
      </dsp:txBody>
      <dsp:txXfrm>
        <a:off x="4389119" y="342307"/>
        <a:ext cx="5558859" cy="2049642"/>
      </dsp:txXfrm>
    </dsp:sp>
    <dsp:sp modelId="{1D3BD48C-06CD-4575-8244-5B6211AD8DB7}">
      <dsp:nvSpPr>
        <dsp:cNvPr id="0" name=""/>
        <dsp:cNvSpPr/>
      </dsp:nvSpPr>
      <dsp:spPr>
        <a:xfrm>
          <a:off x="0" y="700"/>
          <a:ext cx="4389120" cy="2732856"/>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114300" rIns="228600" bIns="114300" numCol="1" spcCol="1270" anchor="ctr" anchorCtr="0">
          <a:noAutofit/>
        </a:bodyPr>
        <a:lstStyle/>
        <a:p>
          <a:pPr marL="0" lvl="0" indent="0" algn="ctr" defTabSz="2667000">
            <a:lnSpc>
              <a:spcPct val="90000"/>
            </a:lnSpc>
            <a:spcBef>
              <a:spcPct val="0"/>
            </a:spcBef>
            <a:spcAft>
              <a:spcPct val="35000"/>
            </a:spcAft>
            <a:buNone/>
          </a:pPr>
          <a:r>
            <a:rPr lang="en-US" sz="6000" kern="1200" dirty="0"/>
            <a:t>Skilled Care </a:t>
          </a:r>
        </a:p>
      </dsp:txBody>
      <dsp:txXfrm>
        <a:off x="133407" y="134107"/>
        <a:ext cx="4122306" cy="2466042"/>
      </dsp:txXfrm>
    </dsp:sp>
    <dsp:sp modelId="{FDB8052F-8AF4-4185-B544-05B6E9DE46A4}">
      <dsp:nvSpPr>
        <dsp:cNvPr id="0" name=""/>
        <dsp:cNvSpPr/>
      </dsp:nvSpPr>
      <dsp:spPr>
        <a:xfrm>
          <a:off x="4389119" y="3006842"/>
          <a:ext cx="6583680" cy="2732856"/>
        </a:xfrm>
        <a:prstGeom prst="rightArrow">
          <a:avLst>
            <a:gd name="adj1" fmla="val 75000"/>
            <a:gd name="adj2" fmla="val 50000"/>
          </a:avLst>
        </a:prstGeom>
        <a:solidFill>
          <a:schemeClr val="accent4">
            <a:tint val="40000"/>
            <a:alpha val="90000"/>
            <a:hueOff val="2587068"/>
            <a:satOff val="-62933"/>
            <a:lumOff val="-7771"/>
            <a:alphaOff val="0"/>
          </a:schemeClr>
        </a:solidFill>
        <a:ln w="6350" cap="flat" cmpd="sng" algn="ctr">
          <a:solidFill>
            <a:schemeClr val="accent4">
              <a:tint val="40000"/>
              <a:alpha val="90000"/>
              <a:hueOff val="2587068"/>
              <a:satOff val="-62933"/>
              <a:lumOff val="-7771"/>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Bathing</a:t>
          </a:r>
        </a:p>
        <a:p>
          <a:pPr marL="285750" lvl="1" indent="-285750" algn="l" defTabSz="1244600">
            <a:lnSpc>
              <a:spcPct val="90000"/>
            </a:lnSpc>
            <a:spcBef>
              <a:spcPct val="0"/>
            </a:spcBef>
            <a:spcAft>
              <a:spcPct val="15000"/>
            </a:spcAft>
            <a:buChar char="•"/>
          </a:pPr>
          <a:r>
            <a:rPr lang="en-US" sz="2800" kern="1200" dirty="0"/>
            <a:t>Grooming</a:t>
          </a:r>
        </a:p>
        <a:p>
          <a:pPr marL="285750" lvl="1" indent="-285750" algn="l" defTabSz="1244600">
            <a:lnSpc>
              <a:spcPct val="90000"/>
            </a:lnSpc>
            <a:spcBef>
              <a:spcPct val="0"/>
            </a:spcBef>
            <a:spcAft>
              <a:spcPct val="15000"/>
            </a:spcAft>
            <a:buChar char="•"/>
          </a:pPr>
          <a:r>
            <a:rPr lang="en-US" sz="2800" kern="1200" dirty="0"/>
            <a:t>Walking </a:t>
          </a:r>
          <a:r>
            <a:rPr lang="en-US" sz="2800" kern="1200" dirty="0">
              <a:solidFill>
                <a:srgbClr val="002060"/>
              </a:solidFill>
            </a:rPr>
            <a:t>and exercise</a:t>
          </a:r>
        </a:p>
        <a:p>
          <a:pPr marL="285750" lvl="1" indent="-285750" algn="l" defTabSz="1244600">
            <a:lnSpc>
              <a:spcPct val="90000"/>
            </a:lnSpc>
            <a:spcBef>
              <a:spcPct val="0"/>
            </a:spcBef>
            <a:spcAft>
              <a:spcPct val="15000"/>
            </a:spcAft>
            <a:buChar char="•"/>
          </a:pPr>
          <a:r>
            <a:rPr lang="en-US" sz="2800" kern="1200" dirty="0"/>
            <a:t>Medication Management</a:t>
          </a:r>
        </a:p>
      </dsp:txBody>
      <dsp:txXfrm>
        <a:off x="4389119" y="3348449"/>
        <a:ext cx="5558859" cy="2049642"/>
      </dsp:txXfrm>
    </dsp:sp>
    <dsp:sp modelId="{6D108F38-2CBF-4DEC-93DF-345708497CFF}">
      <dsp:nvSpPr>
        <dsp:cNvPr id="0" name=""/>
        <dsp:cNvSpPr/>
      </dsp:nvSpPr>
      <dsp:spPr>
        <a:xfrm>
          <a:off x="0" y="3006842"/>
          <a:ext cx="4389120" cy="2732856"/>
        </a:xfrm>
        <a:prstGeom prst="roundRect">
          <a:avLst/>
        </a:prstGeom>
        <a:gradFill rotWithShape="0">
          <a:gsLst>
            <a:gs pos="0">
              <a:schemeClr val="accent4">
                <a:hueOff val="3111552"/>
                <a:satOff val="-38039"/>
                <a:lumOff val="-32353"/>
                <a:alphaOff val="0"/>
                <a:satMod val="103000"/>
                <a:lumMod val="102000"/>
                <a:tint val="94000"/>
              </a:schemeClr>
            </a:gs>
            <a:gs pos="50000">
              <a:schemeClr val="accent4">
                <a:hueOff val="3111552"/>
                <a:satOff val="-38039"/>
                <a:lumOff val="-32353"/>
                <a:alphaOff val="0"/>
                <a:satMod val="110000"/>
                <a:lumMod val="100000"/>
                <a:shade val="100000"/>
              </a:schemeClr>
            </a:gs>
            <a:gs pos="100000">
              <a:schemeClr val="accent4">
                <a:hueOff val="3111552"/>
                <a:satOff val="-38039"/>
                <a:lumOff val="-3235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0" tIns="114300" rIns="228600" bIns="114300" numCol="1" spcCol="1270" anchor="ctr" anchorCtr="0">
          <a:noAutofit/>
        </a:bodyPr>
        <a:lstStyle/>
        <a:p>
          <a:pPr marL="0" lvl="0" indent="0" algn="ctr" defTabSz="2667000">
            <a:lnSpc>
              <a:spcPct val="90000"/>
            </a:lnSpc>
            <a:spcBef>
              <a:spcPct val="0"/>
            </a:spcBef>
            <a:spcAft>
              <a:spcPct val="35000"/>
            </a:spcAft>
            <a:buNone/>
          </a:pPr>
          <a:r>
            <a:rPr lang="en-US" sz="6000" kern="1200" dirty="0"/>
            <a:t>Long-Term Care</a:t>
          </a:r>
        </a:p>
      </dsp:txBody>
      <dsp:txXfrm>
        <a:off x="133407" y="3140249"/>
        <a:ext cx="4122306" cy="24660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A51E15-25A8-431A-9B43-BC53C0026D0D}">
      <dsp:nvSpPr>
        <dsp:cNvPr id="0" name=""/>
        <dsp:cNvSpPr/>
      </dsp:nvSpPr>
      <dsp:spPr>
        <a:xfrm rot="16200000">
          <a:off x="-1477015" y="3500986"/>
          <a:ext cx="4642197" cy="876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73029" bIns="0" numCol="1" spcCol="1270" anchor="t" anchorCtr="0">
          <a:noAutofit/>
        </a:bodyPr>
        <a:lstStyle/>
        <a:p>
          <a:pPr marL="0" lvl="0" indent="0" algn="r" defTabSz="2489200">
            <a:lnSpc>
              <a:spcPct val="90000"/>
            </a:lnSpc>
            <a:spcBef>
              <a:spcPct val="0"/>
            </a:spcBef>
            <a:spcAft>
              <a:spcPct val="35000"/>
            </a:spcAft>
            <a:buNone/>
          </a:pPr>
          <a:r>
            <a:rPr lang="en-US" sz="5600" kern="1200" dirty="0"/>
            <a:t>Margaret</a:t>
          </a:r>
        </a:p>
      </dsp:txBody>
      <dsp:txXfrm>
        <a:off x="-1477015" y="3500986"/>
        <a:ext cx="4642197" cy="876504"/>
      </dsp:txXfrm>
    </dsp:sp>
    <dsp:sp modelId="{5C4FD188-B431-421B-8B5E-68717AC217F3}">
      <dsp:nvSpPr>
        <dsp:cNvPr id="0" name=""/>
        <dsp:cNvSpPr/>
      </dsp:nvSpPr>
      <dsp:spPr>
        <a:xfrm>
          <a:off x="1482004" y="2284676"/>
          <a:ext cx="4384479" cy="3513927"/>
        </a:xfrm>
        <a:prstGeom prst="rect">
          <a:avLst/>
        </a:prstGeom>
        <a:solidFill>
          <a:schemeClr val="accent4">
            <a:lumMod val="40000"/>
            <a:lumOff val="6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99136" tIns="773029"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solidFill>
                <a:srgbClr val="002060"/>
              </a:solidFill>
            </a:rPr>
            <a:t>Margaret is scared and uncomfortable with male CNAs.  She hit one aide, but nothing is addressed in the care plan.</a:t>
          </a:r>
          <a:endParaRPr lang="en-US" sz="2200" kern="1200" dirty="0"/>
        </a:p>
      </dsp:txBody>
      <dsp:txXfrm>
        <a:off x="1482004" y="2284676"/>
        <a:ext cx="4384479" cy="3513927"/>
      </dsp:txXfrm>
    </dsp:sp>
    <dsp:sp modelId="{3CC4AA73-B878-43BD-B7E8-5BC04282A933}">
      <dsp:nvSpPr>
        <dsp:cNvPr id="0" name=""/>
        <dsp:cNvSpPr/>
      </dsp:nvSpPr>
      <dsp:spPr>
        <a:xfrm>
          <a:off x="2443572" y="142926"/>
          <a:ext cx="2295215" cy="191660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6000" r="-6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8C5747A7-8881-4879-BCF2-BA4CECB453FE}">
      <dsp:nvSpPr>
        <dsp:cNvPr id="0" name=""/>
        <dsp:cNvSpPr/>
      </dsp:nvSpPr>
      <dsp:spPr>
        <a:xfrm rot="16200000">
          <a:off x="4728404" y="3412360"/>
          <a:ext cx="5002530" cy="876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73029" bIns="0" numCol="1" spcCol="1270" anchor="t" anchorCtr="0">
          <a:noAutofit/>
        </a:bodyPr>
        <a:lstStyle/>
        <a:p>
          <a:pPr marL="0" lvl="0" indent="0" algn="r" defTabSz="2489200">
            <a:lnSpc>
              <a:spcPct val="90000"/>
            </a:lnSpc>
            <a:spcBef>
              <a:spcPct val="0"/>
            </a:spcBef>
            <a:spcAft>
              <a:spcPct val="35000"/>
            </a:spcAft>
            <a:buNone/>
          </a:pPr>
          <a:endParaRPr lang="en-US" sz="5600" kern="1200" dirty="0"/>
        </a:p>
      </dsp:txBody>
      <dsp:txXfrm>
        <a:off x="4728404" y="3412360"/>
        <a:ext cx="5002530" cy="876504"/>
      </dsp:txXfrm>
    </dsp:sp>
    <dsp:sp modelId="{ABC56CE8-B2BF-4751-B934-5399568259B4}">
      <dsp:nvSpPr>
        <dsp:cNvPr id="0" name=""/>
        <dsp:cNvSpPr/>
      </dsp:nvSpPr>
      <dsp:spPr>
        <a:xfrm>
          <a:off x="7636640" y="2439099"/>
          <a:ext cx="4428487" cy="3382210"/>
        </a:xfrm>
        <a:prstGeom prst="rect">
          <a:avLst/>
        </a:prstGeom>
        <a:solidFill>
          <a:schemeClr val="accent6">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99136" tIns="773029" rIns="199136" bIns="199136" numCol="1" spcCol="1270" anchor="t" anchorCtr="0">
          <a:noAutofit/>
        </a:bodyPr>
        <a:lstStyle/>
        <a:p>
          <a:pPr marL="228600" lvl="1" indent="-228600" algn="l" defTabSz="977900">
            <a:lnSpc>
              <a:spcPct val="90000"/>
            </a:lnSpc>
            <a:spcBef>
              <a:spcPct val="0"/>
            </a:spcBef>
            <a:spcAft>
              <a:spcPct val="15000"/>
            </a:spcAft>
            <a:buChar char="•"/>
          </a:pPr>
          <a:r>
            <a:rPr lang="en-US" sz="2200" kern="1200" dirty="0">
              <a:solidFill>
                <a:srgbClr val="002060"/>
              </a:solidFill>
            </a:rPr>
            <a:t>Dan repeatedly says he wants to move out of the nursing facility and into the assisted living where his wife resides, but his goal is not included in the care plan</a:t>
          </a:r>
          <a:r>
            <a:rPr lang="en-US" sz="2200" kern="1200" dirty="0"/>
            <a:t>.</a:t>
          </a:r>
        </a:p>
      </dsp:txBody>
      <dsp:txXfrm>
        <a:off x="7636640" y="2439099"/>
        <a:ext cx="4428487" cy="3382210"/>
      </dsp:txXfrm>
    </dsp:sp>
    <dsp:sp modelId="{12DD0D67-C6EE-49DB-A41E-683B0F6943A6}">
      <dsp:nvSpPr>
        <dsp:cNvPr id="0" name=""/>
        <dsp:cNvSpPr/>
      </dsp:nvSpPr>
      <dsp:spPr>
        <a:xfrm>
          <a:off x="8742096" y="155583"/>
          <a:ext cx="2062906" cy="2014488"/>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6000" r="-6000"/>
          </a:stretch>
        </a:blipFill>
        <a:ln>
          <a:noFill/>
        </a:ln>
        <a:effectLst/>
        <a:scene3d>
          <a:camera prst="orthographicFront"/>
          <a:lightRig rig="chilly" dir="t"/>
        </a:scene3d>
        <a:sp3d z="12700" extrusionH="12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50AB0-2853-4D8E-9177-0E67651E219C}">
      <dsp:nvSpPr>
        <dsp:cNvPr id="0" name=""/>
        <dsp:cNvSpPr/>
      </dsp:nvSpPr>
      <dsp:spPr>
        <a:xfrm rot="5400000">
          <a:off x="-291982" y="293601"/>
          <a:ext cx="1946547" cy="1362583"/>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CMS</a:t>
          </a:r>
        </a:p>
      </dsp:txBody>
      <dsp:txXfrm rot="-5400000">
        <a:off x="1" y="682911"/>
        <a:ext cx="1362583" cy="583964"/>
      </dsp:txXfrm>
    </dsp:sp>
    <dsp:sp modelId="{55E175EA-F17D-4838-A14D-887B26C2FB95}">
      <dsp:nvSpPr>
        <dsp:cNvPr id="0" name=""/>
        <dsp:cNvSpPr/>
      </dsp:nvSpPr>
      <dsp:spPr>
        <a:xfrm rot="5400000">
          <a:off x="5535063" y="-4170861"/>
          <a:ext cx="1265256" cy="9610216"/>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Centers for Medicare &amp; Medicaid Services</a:t>
          </a:r>
        </a:p>
      </dsp:txBody>
      <dsp:txXfrm rot="-5400000">
        <a:off x="1362584" y="63383"/>
        <a:ext cx="9548451" cy="1141726"/>
      </dsp:txXfrm>
    </dsp:sp>
    <dsp:sp modelId="{BAE89EEC-447A-4A5E-8000-AFA9F1477689}">
      <dsp:nvSpPr>
        <dsp:cNvPr id="0" name=""/>
        <dsp:cNvSpPr/>
      </dsp:nvSpPr>
      <dsp:spPr>
        <a:xfrm rot="5400000">
          <a:off x="-291982" y="2049208"/>
          <a:ext cx="1946547" cy="1362583"/>
        </a:xfrm>
        <a:prstGeom prst="chevron">
          <a:avLst/>
        </a:prstGeom>
        <a:solidFill>
          <a:schemeClr val="accent4">
            <a:hueOff val="1555776"/>
            <a:satOff val="-19019"/>
            <a:lumOff val="-16177"/>
            <a:alphaOff val="0"/>
          </a:schemeClr>
        </a:solidFill>
        <a:ln w="12700" cap="flat" cmpd="sng" algn="ctr">
          <a:solidFill>
            <a:schemeClr val="accent4">
              <a:hueOff val="1555776"/>
              <a:satOff val="-19019"/>
              <a:lumOff val="-16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SSA</a:t>
          </a:r>
        </a:p>
      </dsp:txBody>
      <dsp:txXfrm rot="-5400000">
        <a:off x="1" y="2438518"/>
        <a:ext cx="1362583" cy="583964"/>
      </dsp:txXfrm>
    </dsp:sp>
    <dsp:sp modelId="{82C703A1-EAFD-4743-BC99-3D215B59DA26}">
      <dsp:nvSpPr>
        <dsp:cNvPr id="0" name=""/>
        <dsp:cNvSpPr/>
      </dsp:nvSpPr>
      <dsp:spPr>
        <a:xfrm rot="5400000">
          <a:off x="5535063" y="-2415254"/>
          <a:ext cx="1265256" cy="9610216"/>
        </a:xfrm>
        <a:prstGeom prst="round2SameRect">
          <a:avLst/>
        </a:prstGeom>
        <a:solidFill>
          <a:schemeClr val="lt1">
            <a:alpha val="90000"/>
            <a:hueOff val="0"/>
            <a:satOff val="0"/>
            <a:lumOff val="0"/>
            <a:alphaOff val="0"/>
          </a:schemeClr>
        </a:solidFill>
        <a:ln w="12700" cap="flat" cmpd="sng" algn="ctr">
          <a:solidFill>
            <a:schemeClr val="accent4">
              <a:hueOff val="1555776"/>
              <a:satOff val="-19019"/>
              <a:lumOff val="-161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State Survey Agency</a:t>
          </a:r>
        </a:p>
        <a:p>
          <a:pPr marL="285750" lvl="1" indent="-285750" algn="l" defTabSz="1422400">
            <a:lnSpc>
              <a:spcPct val="90000"/>
            </a:lnSpc>
            <a:spcBef>
              <a:spcPct val="0"/>
            </a:spcBef>
            <a:spcAft>
              <a:spcPct val="15000"/>
            </a:spcAft>
            <a:buChar char="•"/>
          </a:pPr>
          <a:r>
            <a:rPr lang="en-US" sz="3200" kern="1200" dirty="0"/>
            <a:t>(</a:t>
          </a:r>
          <a:r>
            <a:rPr lang="en-US" sz="3200" kern="1200" dirty="0">
              <a:solidFill>
                <a:srgbClr val="0070C0"/>
              </a:solidFill>
            </a:rPr>
            <a:t>insert your SSA here</a:t>
          </a:r>
          <a:r>
            <a:rPr lang="en-US" sz="3200" kern="1200" dirty="0"/>
            <a:t>)</a:t>
          </a:r>
        </a:p>
      </dsp:txBody>
      <dsp:txXfrm rot="-5400000">
        <a:off x="1362584" y="1818990"/>
        <a:ext cx="9548451" cy="1141726"/>
      </dsp:txXfrm>
    </dsp:sp>
    <dsp:sp modelId="{E878A2B1-6E16-48D8-AA65-438F57E5AB52}">
      <dsp:nvSpPr>
        <dsp:cNvPr id="0" name=""/>
        <dsp:cNvSpPr/>
      </dsp:nvSpPr>
      <dsp:spPr>
        <a:xfrm rot="5400000">
          <a:off x="-291982" y="3804815"/>
          <a:ext cx="1946547" cy="1362583"/>
        </a:xfrm>
        <a:prstGeom prst="chevron">
          <a:avLst/>
        </a:prstGeom>
        <a:solidFill>
          <a:schemeClr val="accent4">
            <a:hueOff val="3111552"/>
            <a:satOff val="-38039"/>
            <a:lumOff val="-32353"/>
            <a:alphaOff val="0"/>
          </a:schemeClr>
        </a:solidFill>
        <a:ln w="12700" cap="flat" cmpd="sng" algn="ctr">
          <a:solidFill>
            <a:schemeClr val="accent4">
              <a:hueOff val="3111552"/>
              <a:satOff val="-38039"/>
              <a:lumOff val="-3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t>Surveys</a:t>
          </a:r>
        </a:p>
      </dsp:txBody>
      <dsp:txXfrm rot="-5400000">
        <a:off x="1" y="4194125"/>
        <a:ext cx="1362583" cy="583964"/>
      </dsp:txXfrm>
    </dsp:sp>
    <dsp:sp modelId="{6E416448-6B66-45C5-93FC-C678E5DD95F3}">
      <dsp:nvSpPr>
        <dsp:cNvPr id="0" name=""/>
        <dsp:cNvSpPr/>
      </dsp:nvSpPr>
      <dsp:spPr>
        <a:xfrm rot="5400000">
          <a:off x="5535063" y="-659646"/>
          <a:ext cx="1265256" cy="9610216"/>
        </a:xfrm>
        <a:prstGeom prst="round2SameRect">
          <a:avLst/>
        </a:prstGeom>
        <a:solidFill>
          <a:schemeClr val="lt1">
            <a:alpha val="90000"/>
            <a:hueOff val="0"/>
            <a:satOff val="0"/>
            <a:lumOff val="0"/>
            <a:alphaOff val="0"/>
          </a:schemeClr>
        </a:solidFill>
        <a:ln w="12700" cap="flat" cmpd="sng" algn="ctr">
          <a:solidFill>
            <a:schemeClr val="accent4">
              <a:hueOff val="3111552"/>
              <a:satOff val="-38039"/>
              <a:lumOff val="-32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Standard Survey</a:t>
          </a:r>
        </a:p>
        <a:p>
          <a:pPr marL="285750" lvl="1" indent="-285750" algn="l" defTabSz="1422400">
            <a:lnSpc>
              <a:spcPct val="90000"/>
            </a:lnSpc>
            <a:spcBef>
              <a:spcPct val="0"/>
            </a:spcBef>
            <a:spcAft>
              <a:spcPct val="15000"/>
            </a:spcAft>
            <a:buChar char="•"/>
          </a:pPr>
          <a:r>
            <a:rPr lang="en-US" sz="3200" kern="1200" dirty="0"/>
            <a:t>Abbreviated Standard Survey</a:t>
          </a:r>
        </a:p>
      </dsp:txBody>
      <dsp:txXfrm rot="-5400000">
        <a:off x="1362584" y="3574598"/>
        <a:ext cx="9548451" cy="11417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5A6E1B-5CFF-4049-A8BD-B175CB6F52C1}">
      <dsp:nvSpPr>
        <dsp:cNvPr id="0" name=""/>
        <dsp:cNvSpPr/>
      </dsp:nvSpPr>
      <dsp:spPr>
        <a:xfrm>
          <a:off x="0" y="708849"/>
          <a:ext cx="10515600" cy="730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869F29-CA21-4CC4-B3C0-5E99348D27D6}">
      <dsp:nvSpPr>
        <dsp:cNvPr id="0" name=""/>
        <dsp:cNvSpPr/>
      </dsp:nvSpPr>
      <dsp:spPr>
        <a:xfrm>
          <a:off x="525780" y="280809"/>
          <a:ext cx="7360920" cy="8560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en-US" sz="2900" kern="1200" dirty="0"/>
            <a:t>Every 9-15 months</a:t>
          </a:r>
        </a:p>
      </dsp:txBody>
      <dsp:txXfrm>
        <a:off x="567570" y="322599"/>
        <a:ext cx="7277340" cy="772500"/>
      </dsp:txXfrm>
    </dsp:sp>
    <dsp:sp modelId="{4178297E-03F0-4827-90A8-971E4FB6F8ED}">
      <dsp:nvSpPr>
        <dsp:cNvPr id="0" name=""/>
        <dsp:cNvSpPr/>
      </dsp:nvSpPr>
      <dsp:spPr>
        <a:xfrm>
          <a:off x="0" y="2024289"/>
          <a:ext cx="10515600" cy="730800"/>
        </a:xfrm>
        <a:prstGeom prst="rect">
          <a:avLst/>
        </a:prstGeom>
        <a:solidFill>
          <a:schemeClr val="lt1">
            <a:alpha val="90000"/>
            <a:hueOff val="0"/>
            <a:satOff val="0"/>
            <a:lumOff val="0"/>
            <a:alphaOff val="0"/>
          </a:schemeClr>
        </a:solidFill>
        <a:ln w="12700" cap="flat" cmpd="sng" algn="ctr">
          <a:solidFill>
            <a:schemeClr val="accent4">
              <a:hueOff val="1555776"/>
              <a:satOff val="-19019"/>
              <a:lumOff val="-16177"/>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4DF5A7-E2CD-4863-AB6C-77E269A045B0}">
      <dsp:nvSpPr>
        <dsp:cNvPr id="0" name=""/>
        <dsp:cNvSpPr/>
      </dsp:nvSpPr>
      <dsp:spPr>
        <a:xfrm>
          <a:off x="525780" y="1596249"/>
          <a:ext cx="7360920" cy="856080"/>
        </a:xfrm>
        <a:prstGeom prst="roundRect">
          <a:avLst/>
        </a:prstGeom>
        <a:solidFill>
          <a:schemeClr val="accent4">
            <a:hueOff val="1555776"/>
            <a:satOff val="-19019"/>
            <a:lumOff val="-16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en-US" sz="2900" kern="1200" dirty="0"/>
            <a:t>State and Federal Regulations are met</a:t>
          </a:r>
        </a:p>
      </dsp:txBody>
      <dsp:txXfrm>
        <a:off x="567570" y="1638039"/>
        <a:ext cx="7277340" cy="772500"/>
      </dsp:txXfrm>
    </dsp:sp>
    <dsp:sp modelId="{127A1578-FB77-42E5-B2C8-EBBC5A3030F2}">
      <dsp:nvSpPr>
        <dsp:cNvPr id="0" name=""/>
        <dsp:cNvSpPr/>
      </dsp:nvSpPr>
      <dsp:spPr>
        <a:xfrm>
          <a:off x="0" y="3339729"/>
          <a:ext cx="10515600" cy="730800"/>
        </a:xfrm>
        <a:prstGeom prst="rect">
          <a:avLst/>
        </a:prstGeom>
        <a:solidFill>
          <a:schemeClr val="lt1">
            <a:alpha val="90000"/>
            <a:hueOff val="0"/>
            <a:satOff val="0"/>
            <a:lumOff val="0"/>
            <a:alphaOff val="0"/>
          </a:schemeClr>
        </a:solidFill>
        <a:ln w="12700" cap="flat" cmpd="sng" algn="ctr">
          <a:solidFill>
            <a:schemeClr val="accent4">
              <a:hueOff val="3111552"/>
              <a:satOff val="-38039"/>
              <a:lumOff val="-3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33088B-6964-4923-BCBE-EBA8F3906C2B}">
      <dsp:nvSpPr>
        <dsp:cNvPr id="0" name=""/>
        <dsp:cNvSpPr/>
      </dsp:nvSpPr>
      <dsp:spPr>
        <a:xfrm>
          <a:off x="525780" y="2911689"/>
          <a:ext cx="7360920" cy="856080"/>
        </a:xfrm>
        <a:prstGeom prst="roundRect">
          <a:avLst/>
        </a:prstGeom>
        <a:solidFill>
          <a:schemeClr val="accent4">
            <a:hueOff val="3111552"/>
            <a:satOff val="-38039"/>
            <a:lumOff val="-3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89050">
            <a:lnSpc>
              <a:spcPct val="90000"/>
            </a:lnSpc>
            <a:spcBef>
              <a:spcPct val="0"/>
            </a:spcBef>
            <a:spcAft>
              <a:spcPct val="35000"/>
            </a:spcAft>
            <a:buNone/>
          </a:pPr>
          <a:r>
            <a:rPr lang="en-US" sz="2900" kern="1200" dirty="0"/>
            <a:t>Notify the LTCOP</a:t>
          </a:r>
        </a:p>
      </dsp:txBody>
      <dsp:txXfrm>
        <a:off x="567570" y="2953479"/>
        <a:ext cx="7277340" cy="772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221DBE-CD9F-4F80-8151-E5C61D2B2853}">
      <dsp:nvSpPr>
        <dsp:cNvPr id="0" name=""/>
        <dsp:cNvSpPr/>
      </dsp:nvSpPr>
      <dsp:spPr>
        <a:xfrm>
          <a:off x="0" y="1144465"/>
          <a:ext cx="2743200" cy="799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0" kern="1200" dirty="0"/>
            <a:t>Similar</a:t>
          </a:r>
        </a:p>
      </dsp:txBody>
      <dsp:txXfrm>
        <a:off x="0" y="1144465"/>
        <a:ext cx="2743200" cy="799425"/>
      </dsp:txXfrm>
    </dsp:sp>
    <dsp:sp modelId="{A760FA71-2F43-44B6-9655-3AF12DCE976E}">
      <dsp:nvSpPr>
        <dsp:cNvPr id="0" name=""/>
        <dsp:cNvSpPr/>
      </dsp:nvSpPr>
      <dsp:spPr>
        <a:xfrm>
          <a:off x="2743199" y="45256"/>
          <a:ext cx="548640" cy="2997843"/>
        </a:xfrm>
        <a:prstGeom prst="leftBrace">
          <a:avLst>
            <a:gd name="adj1" fmla="val 35000"/>
            <a:gd name="adj2" fmla="val 50000"/>
          </a:avLst>
        </a:pr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765325-BED9-4EB8-9A7E-21AC2BFC1E74}">
      <dsp:nvSpPr>
        <dsp:cNvPr id="0" name=""/>
        <dsp:cNvSpPr/>
      </dsp:nvSpPr>
      <dsp:spPr>
        <a:xfrm>
          <a:off x="3511295" y="45256"/>
          <a:ext cx="7461504" cy="2997843"/>
        </a:xfrm>
        <a:prstGeom prst="rect">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Older Adults</a:t>
          </a:r>
        </a:p>
        <a:p>
          <a:pPr marL="285750" lvl="1" indent="-285750" algn="l" defTabSz="1689100">
            <a:lnSpc>
              <a:spcPct val="90000"/>
            </a:lnSpc>
            <a:spcBef>
              <a:spcPct val="0"/>
            </a:spcBef>
            <a:spcAft>
              <a:spcPct val="15000"/>
            </a:spcAft>
            <a:buChar char="•"/>
          </a:pPr>
          <a:r>
            <a:rPr lang="en-US" sz="3800" kern="1200" dirty="0"/>
            <a:t>Services</a:t>
          </a:r>
        </a:p>
        <a:p>
          <a:pPr marL="285750" lvl="1" indent="-285750" algn="l" defTabSz="1689100">
            <a:lnSpc>
              <a:spcPct val="90000"/>
            </a:lnSpc>
            <a:spcBef>
              <a:spcPct val="0"/>
            </a:spcBef>
            <a:spcAft>
              <a:spcPct val="15000"/>
            </a:spcAft>
            <a:buChar char="•"/>
          </a:pPr>
          <a:r>
            <a:rPr lang="en-US" sz="3800" kern="1200" dirty="0"/>
            <a:t>Resident Characteristics</a:t>
          </a:r>
        </a:p>
        <a:p>
          <a:pPr marL="285750" lvl="1" indent="-285750" algn="l" defTabSz="1689100">
            <a:lnSpc>
              <a:spcPct val="90000"/>
            </a:lnSpc>
            <a:spcBef>
              <a:spcPct val="0"/>
            </a:spcBef>
            <a:spcAft>
              <a:spcPct val="15000"/>
            </a:spcAft>
            <a:buChar char="•"/>
          </a:pPr>
          <a:r>
            <a:rPr lang="en-US" sz="3800" kern="1200" dirty="0"/>
            <a:t>Loss &amp; Grief</a:t>
          </a:r>
        </a:p>
      </dsp:txBody>
      <dsp:txXfrm>
        <a:off x="3511295" y="45256"/>
        <a:ext cx="7461504" cy="2997843"/>
      </dsp:txXfrm>
    </dsp:sp>
    <dsp:sp modelId="{9B092738-DEDE-45C5-A4A4-F4877BAB6E46}">
      <dsp:nvSpPr>
        <dsp:cNvPr id="0" name=""/>
        <dsp:cNvSpPr/>
      </dsp:nvSpPr>
      <dsp:spPr>
        <a:xfrm>
          <a:off x="0" y="4279109"/>
          <a:ext cx="2740521" cy="799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0" kern="1200" dirty="0"/>
            <a:t>Different</a:t>
          </a:r>
        </a:p>
      </dsp:txBody>
      <dsp:txXfrm>
        <a:off x="0" y="4279109"/>
        <a:ext cx="2740521" cy="799425"/>
      </dsp:txXfrm>
    </dsp:sp>
    <dsp:sp modelId="{F22168A1-A6D0-4924-94D8-EB9D03154AB3}">
      <dsp:nvSpPr>
        <dsp:cNvPr id="0" name=""/>
        <dsp:cNvSpPr/>
      </dsp:nvSpPr>
      <dsp:spPr>
        <a:xfrm>
          <a:off x="2740521" y="3179900"/>
          <a:ext cx="548104" cy="2997843"/>
        </a:xfrm>
        <a:prstGeom prst="leftBrace">
          <a:avLst>
            <a:gd name="adj1" fmla="val 35000"/>
            <a:gd name="adj2" fmla="val 50000"/>
          </a:avLst>
        </a:pr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175B59-838B-43FC-A3FE-487F46EA65DB}">
      <dsp:nvSpPr>
        <dsp:cNvPr id="0" name=""/>
        <dsp:cNvSpPr/>
      </dsp:nvSpPr>
      <dsp:spPr>
        <a:xfrm>
          <a:off x="3507866" y="3179900"/>
          <a:ext cx="7454217" cy="2997843"/>
        </a:xfrm>
        <a:prstGeom prst="rect">
          <a:avLst/>
        </a:prstGeom>
        <a:solidFill>
          <a:schemeClr val="accent5">
            <a:shade val="50000"/>
            <a:hueOff val="-270017"/>
            <a:satOff val="-29652"/>
            <a:lumOff val="474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solidFill>
                <a:schemeClr val="accent5">
                  <a:lumMod val="50000"/>
                </a:schemeClr>
              </a:solidFill>
            </a:rPr>
            <a:t>No Federal Regulations</a:t>
          </a:r>
        </a:p>
        <a:p>
          <a:pPr marL="285750" lvl="1" indent="-285750" algn="l" defTabSz="1689100">
            <a:lnSpc>
              <a:spcPct val="90000"/>
            </a:lnSpc>
            <a:spcBef>
              <a:spcPct val="0"/>
            </a:spcBef>
            <a:spcAft>
              <a:spcPct val="15000"/>
            </a:spcAft>
            <a:buChar char="•"/>
          </a:pPr>
          <a:r>
            <a:rPr lang="en-US" sz="3800" kern="1200" dirty="0">
              <a:solidFill>
                <a:schemeClr val="accent5">
                  <a:lumMod val="50000"/>
                </a:schemeClr>
              </a:solidFill>
            </a:rPr>
            <a:t>Less Training</a:t>
          </a:r>
        </a:p>
        <a:p>
          <a:pPr marL="285750" lvl="1" indent="-285750" algn="l" defTabSz="1689100">
            <a:lnSpc>
              <a:spcPct val="90000"/>
            </a:lnSpc>
            <a:spcBef>
              <a:spcPct val="0"/>
            </a:spcBef>
            <a:spcAft>
              <a:spcPct val="15000"/>
            </a:spcAft>
            <a:buChar char="•"/>
          </a:pPr>
          <a:r>
            <a:rPr lang="en-US" sz="3800" kern="1200" dirty="0">
              <a:solidFill>
                <a:schemeClr val="accent5">
                  <a:lumMod val="50000"/>
                </a:schemeClr>
              </a:solidFill>
            </a:rPr>
            <a:t>Setting</a:t>
          </a:r>
        </a:p>
        <a:p>
          <a:pPr marL="285750" lvl="1" indent="-285750" algn="l" defTabSz="1689100">
            <a:lnSpc>
              <a:spcPct val="90000"/>
            </a:lnSpc>
            <a:spcBef>
              <a:spcPct val="0"/>
            </a:spcBef>
            <a:spcAft>
              <a:spcPct val="15000"/>
            </a:spcAft>
            <a:buChar char="•"/>
          </a:pPr>
          <a:r>
            <a:rPr lang="en-US" sz="3800" kern="1200" dirty="0">
              <a:solidFill>
                <a:schemeClr val="accent5">
                  <a:lumMod val="50000"/>
                </a:schemeClr>
              </a:solidFill>
            </a:rPr>
            <a:t>Mental or Behavioral Needs</a:t>
          </a:r>
        </a:p>
      </dsp:txBody>
      <dsp:txXfrm>
        <a:off x="3507866" y="3179900"/>
        <a:ext cx="7454217" cy="2997843"/>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ED5E1-4A79-4607-B05E-066BA80387E1}" type="datetimeFigureOut">
              <a:rPr lang="en-US" smtClean="0"/>
              <a:t>1/27/2025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422E6-57C4-472B-BB37-763E50B58060}" type="slidenum">
              <a:rPr lang="en-US" smtClean="0"/>
              <a:t>‹#›</a:t>
            </a:fld>
            <a:endParaRPr lang="en-US"/>
          </a:p>
        </p:txBody>
      </p:sp>
    </p:spTree>
    <p:extLst>
      <p:ext uri="{BB962C8B-B14F-4D97-AF65-F5344CB8AC3E}">
        <p14:creationId xmlns:p14="http://schemas.microsoft.com/office/powerpoint/2010/main" val="396821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aid.gov/medicaid/home-community-based-services/index.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Before conducting this training, make sure you have read the Trainer’s Guide and are very familiar with the materials.  Go over the Trainer’s Tips.   Prior to conducting this training, you must add the state-specific information required for this session.  You can find the required information in your Trainer’s Guide.</a:t>
            </a:r>
          </a:p>
          <a:p>
            <a:endParaRPr lang="en-US" i="1" dirty="0"/>
          </a:p>
          <a:p>
            <a:r>
              <a:rPr lang="en-US" i="1" dirty="0"/>
              <a:t>Trainer’s Notes are italicized within the notes.  Trainer’s Notes will help you move through the material as intended.  The text that is not italicized is information that you should go over with the trainees.  Do not read to them, but make sure you deliver the information in a way that the trainees understand. </a:t>
            </a:r>
          </a:p>
        </p:txBody>
      </p:sp>
      <p:sp>
        <p:nvSpPr>
          <p:cNvPr id="4" name="Slide Number Placeholder 3"/>
          <p:cNvSpPr>
            <a:spLocks noGrp="1"/>
          </p:cNvSpPr>
          <p:nvPr>
            <p:ph type="sldNum" sz="quarter" idx="5"/>
          </p:nvPr>
        </p:nvSpPr>
        <p:spPr/>
        <p:txBody>
          <a:bodyPr/>
          <a:lstStyle/>
          <a:p>
            <a:fld id="{013422E6-57C4-472B-BB37-763E50B58060}" type="slidenum">
              <a:rPr lang="en-US" smtClean="0"/>
              <a:t>1</a:t>
            </a:fld>
            <a:endParaRPr lang="en-US"/>
          </a:p>
        </p:txBody>
      </p:sp>
    </p:spTree>
    <p:extLst>
      <p:ext uri="{BB962C8B-B14F-4D97-AF65-F5344CB8AC3E}">
        <p14:creationId xmlns:p14="http://schemas.microsoft.com/office/powerpoint/2010/main" val="903951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Veterans may be eligible for services through federal or state Veterans Affairs (VA) benefits. Some veterans can receive nursing and medical care, physical therapy, help with activities of daily living (ADLs), pain management, etc. These services can be provided in various settings such as residential care communities (RCCs), nursing facilities, adult day centers, and at home.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r>
              <a:rPr lang="en-US" b="1" i="1" dirty="0"/>
              <a:t>Trainer’s Note:  </a:t>
            </a:r>
            <a:r>
              <a:rPr lang="en-US" i="1" dirty="0"/>
              <a:t>There is a link to additional information about federal VA benefits.</a:t>
            </a:r>
          </a:p>
        </p:txBody>
      </p:sp>
      <p:sp>
        <p:nvSpPr>
          <p:cNvPr id="4" name="Slide Number Placeholder 3"/>
          <p:cNvSpPr>
            <a:spLocks noGrp="1"/>
          </p:cNvSpPr>
          <p:nvPr>
            <p:ph type="sldNum" sz="quarter" idx="5"/>
          </p:nvPr>
        </p:nvSpPr>
        <p:spPr/>
        <p:txBody>
          <a:bodyPr/>
          <a:lstStyle/>
          <a:p>
            <a:fld id="{013422E6-57C4-472B-BB37-763E50B58060}" type="slidenum">
              <a:rPr lang="en-US" smtClean="0"/>
              <a:t>10</a:t>
            </a:fld>
            <a:endParaRPr lang="en-US"/>
          </a:p>
        </p:txBody>
      </p:sp>
    </p:spTree>
    <p:extLst>
      <p:ext uri="{BB962C8B-B14F-4D97-AF65-F5344CB8AC3E}">
        <p14:creationId xmlns:p14="http://schemas.microsoft.com/office/powerpoint/2010/main" val="2765237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Paying for Nursing Facility Supports and Services </a:t>
            </a: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Medicare and Medicaid are both public insurance programs that help cover the cost of medical care. Many people in nursing facilities rely on these programs to help cover a portion of their stay. However, residents and family members often confuse the two programs.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0" marR="0" algn="just">
              <a:lnSpc>
                <a:spcPct val="115000"/>
              </a:lnSpc>
              <a:spcBef>
                <a:spcPts val="0"/>
              </a:spcBef>
              <a:spcAft>
                <a:spcPts val="0"/>
              </a:spcAft>
            </a:pP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Medicare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u="sng" dirty="0">
                <a:solidFill>
                  <a:srgbClr val="0000FF"/>
                </a:solidFill>
                <a:effectLst/>
                <a:latin typeface="Helvetica" panose="020B0604020202020204" pitchFamily="34" charset="0"/>
                <a:ea typeface="Times New Roman" panose="02020603050405020304" pitchFamily="18" charset="0"/>
                <a:cs typeface="Times New Roman" panose="02020603050405020304" pitchFamily="18" charset="0"/>
              </a:rPr>
              <a:t>Medicare is a health insurance program for people who are 65 years of age or older, or age 64 and younger with certain disabilities or illnesses.  </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It helps with the cost of health care, but it does not cover all medical expenses or the cost of most long-term care. Medicare covers </a:t>
            </a:r>
            <a:r>
              <a:rPr lang="en-US" sz="1800" i="1" dirty="0">
                <a:effectLst/>
                <a:latin typeface="Helvetica" panose="020B0604020202020204" pitchFamily="34" charset="0"/>
                <a:ea typeface="Times New Roman" panose="02020603050405020304" pitchFamily="18" charset="0"/>
                <a:cs typeface="Times New Roman" panose="02020603050405020304" pitchFamily="18" charset="0"/>
              </a:rPr>
              <a:t>skilled care</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in a nursing facility when the individual has a qualifying three-day stay in a hospital and meets all other criteria.  Medicare benefits may be paid toward skilled care for up to 100 days (Medicare pays approximately 80% of the cost of skilled care for days 21-100).</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Medicare Part A</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(hospital insurance) helps pay for inpatient care in a hospital or limited time at a skilled nursing facility (following a hospital stay). Part A also pays for some home health care and hospice care.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Medicare Part B</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(medical insurance) helps pay for services from doctors and other health care providers, outpatient care, home health care, durable medical equipment, and some preventive services.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Other parts of Medicare are run by private insurance companies that follow rules set by Medicare.</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Medicare coverage depends upon the resident’s care needs as well as their Medicare Plan and may include, but is not limited to:</a:t>
            </a:r>
            <a:r>
              <a:rPr lang="en-US" dirty="0">
                <a:effectLst/>
              </a:rPr>
              <a:t> </a:t>
            </a:r>
          </a:p>
          <a:p>
            <a:pPr marL="285750" marR="0" indent="-285750" algn="just">
              <a:lnSpc>
                <a:spcPct val="115000"/>
              </a:lnSpc>
              <a:spcBef>
                <a:spcPts val="0"/>
              </a:spcBef>
              <a:spcAft>
                <a:spcPts val="800"/>
              </a:spcAft>
              <a:buFont typeface="Arial" panose="020B0604020202020204" pitchFamily="34" charset="0"/>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Home health care</a:t>
            </a:r>
            <a:r>
              <a:rPr lang="en-US" sz="1800" dirty="0">
                <a:ln>
                  <a:noFill/>
                </a:ln>
                <a:solidFill>
                  <a:srgbClr val="000000"/>
                </a:solidFill>
                <a:effectLst/>
                <a:latin typeface="Helvetica" panose="020B060402020202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marR="0" lvl="0" indent="-285750" algn="just">
              <a:lnSpc>
                <a:spcPct val="115000"/>
              </a:lnSpc>
              <a:spcBef>
                <a:spcPts val="0"/>
              </a:spcBef>
              <a:spcAft>
                <a:spcPts val="0"/>
              </a:spcAft>
              <a:buFont typeface="Arial" panose="020B0604020202020204" pitchFamily="34" charset="0"/>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Care in a skilled nursing facility after a 3-day hospital stay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marR="0" lvl="0" indent="-285750" algn="just">
              <a:lnSpc>
                <a:spcPct val="115000"/>
              </a:lnSpc>
              <a:spcBef>
                <a:spcPts val="0"/>
              </a:spcBef>
              <a:spcAft>
                <a:spcPts val="0"/>
              </a:spcAft>
              <a:buFont typeface="Arial" panose="020B0604020202020204" pitchFamily="34" charset="0"/>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Certain prescription drugs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marR="0" lvl="0" indent="-285750" algn="just">
              <a:lnSpc>
                <a:spcPct val="115000"/>
              </a:lnSpc>
              <a:spcBef>
                <a:spcPts val="0"/>
              </a:spcBef>
              <a:spcAft>
                <a:spcPts val="0"/>
              </a:spcAft>
              <a:buFont typeface="Arial" panose="020B0604020202020204" pitchFamily="34" charset="0"/>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Skilled rehabilitation (therapy) either inpatient or at home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marR="0" lvl="0" indent="-285750" algn="just">
              <a:lnSpc>
                <a:spcPct val="115000"/>
              </a:lnSpc>
              <a:spcBef>
                <a:spcPts val="0"/>
              </a:spcBef>
              <a:spcAft>
                <a:spcPts val="800"/>
              </a:spcAft>
              <a:buFont typeface="Arial" panose="020B0604020202020204" pitchFamily="34" charset="0"/>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Hospice services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endParaRPr lang="en-US" dirty="0"/>
          </a:p>
          <a:p>
            <a:r>
              <a:rPr lang="en-US" b="1" dirty="0"/>
              <a:t>Medicaid</a:t>
            </a: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Medicaid is the </a:t>
            </a:r>
            <a:r>
              <a:rPr lang="en-US" sz="1800" dirty="0">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most common payer source for nursing facility</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residents.  Medicaid eligibility requirements </a:t>
            </a:r>
            <a:r>
              <a:rPr lang="en-US" sz="1800" dirty="0">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for nursing facility care are based on income and level of care, det</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ermined by each state. Medicaid covers room and board as well as the cost of supports and services in certified nursing facilities after the resident’s income sources and insurance have been exhausted.  When a resident has their care covered by Medicaid, they are only allowed a set amount of money (that varies from state to state) considered as their personal spending money.  This is called the “Personal Needs Allowance.”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Medical services provided under Medicaid include, but are not limited to:</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Occupational therapy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Physical therapy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Prescribed drugs and other medications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Eyeglasses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Transportation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Medical equipment and supplies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Medication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There are limitations on the services and equipment provided by Medicaid. For example, Medicaid may limit the number of pairs of glasses it will purchase. This can be a problem when glasses are often lost or broken.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t>• Transportation</a:t>
            </a:r>
          </a:p>
          <a:p>
            <a:r>
              <a:rPr lang="en-US" dirty="0"/>
              <a:t>• Medical equipment and supplies</a:t>
            </a:r>
          </a:p>
          <a:p>
            <a:r>
              <a:rPr lang="en-US" dirty="0"/>
              <a:t>• Personal care services</a:t>
            </a:r>
          </a:p>
          <a:p>
            <a:r>
              <a:rPr lang="en-US" dirty="0"/>
              <a:t>There are limitations on the services and equipment provided by Medicaid. For example, Medicaid may limit the pairs of glasses it will purchase. This can be a problem when glasses are often lost or broken.</a:t>
            </a:r>
          </a:p>
          <a:p>
            <a:endParaRPr lang="en-US" i="1" dirty="0"/>
          </a:p>
          <a:p>
            <a:r>
              <a:rPr lang="en-US" b="1" i="1" dirty="0"/>
              <a:t>Trainer’s Note:  </a:t>
            </a:r>
            <a:r>
              <a:rPr lang="en-US" i="1" dirty="0"/>
              <a:t>Links to</a:t>
            </a:r>
            <a:r>
              <a:rPr lang="en-US" b="0" i="1" u="none" dirty="0"/>
              <a:t> the </a:t>
            </a:r>
            <a:r>
              <a:rPr lang="en-US" i="1" dirty="0"/>
              <a:t>Medicare and Medicaid website</a:t>
            </a:r>
            <a:r>
              <a:rPr lang="en-US" b="0" i="1" u="none" dirty="0"/>
              <a:t>s</a:t>
            </a:r>
            <a:r>
              <a:rPr lang="en-US" i="1" dirty="0"/>
              <a:t> are in the trainee manuals.</a:t>
            </a:r>
          </a:p>
        </p:txBody>
      </p:sp>
      <p:sp>
        <p:nvSpPr>
          <p:cNvPr id="4" name="Slide Number Placeholder 3"/>
          <p:cNvSpPr>
            <a:spLocks noGrp="1"/>
          </p:cNvSpPr>
          <p:nvPr>
            <p:ph type="sldNum" sz="quarter" idx="5"/>
          </p:nvPr>
        </p:nvSpPr>
        <p:spPr/>
        <p:txBody>
          <a:bodyPr/>
          <a:lstStyle/>
          <a:p>
            <a:fld id="{013422E6-57C4-472B-BB37-763E50B58060}" type="slidenum">
              <a:rPr lang="en-US" smtClean="0"/>
              <a:t>11</a:t>
            </a:fld>
            <a:endParaRPr lang="en-US"/>
          </a:p>
        </p:txBody>
      </p:sp>
    </p:spTree>
    <p:extLst>
      <p:ext uri="{BB962C8B-B14F-4D97-AF65-F5344CB8AC3E}">
        <p14:creationId xmlns:p14="http://schemas.microsoft.com/office/powerpoint/2010/main" val="630782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Trainer’s Note:  </a:t>
            </a:r>
            <a:r>
              <a:rPr lang="en-US" dirty="0"/>
              <a:t>Click when you say “instead of an institutional setting” to bring up the picture of a nursing home room.</a:t>
            </a:r>
          </a:p>
          <a:p>
            <a:endParaRPr lang="en-US" dirty="0"/>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Home and Community-Based Services (HCBS) are a Medicaid state plan option that allows states to provide services to individuals eligible for Medicaid in their own home or a community-based setting (including some residential care communities), instead of an “institutional” setting such as a nursing facility. States provide services under Medicaid waivers according to provisions in Section 1915(c) of the Social Security Act. These services are determined through person-centered planning. Several states include HCBS services in their Medicaid State plans. As of 2021, 47 states and Washington, D.C. are operating at least one 1915(c) waiver. Payment for these services are a combination of federal and state funds and some contribution from the individual receiving services.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12</a:t>
            </a:fld>
            <a:endParaRPr lang="en-US"/>
          </a:p>
        </p:txBody>
      </p:sp>
    </p:spTree>
    <p:extLst>
      <p:ext uri="{BB962C8B-B14F-4D97-AF65-F5344CB8AC3E}">
        <p14:creationId xmlns:p14="http://schemas.microsoft.com/office/powerpoint/2010/main" val="2338466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Long-Term Care Services</a:t>
            </a:r>
          </a:p>
          <a:p>
            <a:endParaRPr lang="en-US" i="0" dirty="0"/>
          </a:p>
          <a:p>
            <a:pPr marL="0" marR="0" algn="just">
              <a:lnSpc>
                <a:spcPct val="115000"/>
              </a:lnSpc>
              <a:spcBef>
                <a:spcPts val="0"/>
              </a:spcBef>
              <a:spcAft>
                <a:spcPts val="800"/>
              </a:spcAft>
            </a:pPr>
            <a:r>
              <a:rPr lang="en-US" sz="1800" dirty="0">
                <a:ln>
                  <a:noFill/>
                </a:ln>
                <a:solidFill>
                  <a:srgbClr val="000000"/>
                </a:solidFill>
                <a:effectLst/>
                <a:latin typeface="Helvetica" panose="020B0604020202020204" pitchFamily="34" charset="0"/>
                <a:ea typeface="Calibri" panose="020F0502020204030204" pitchFamily="34" charset="0"/>
                <a:cs typeface="Calibri" panose="020F0502020204030204" pitchFamily="34" charset="0"/>
              </a:rPr>
              <a:t>Skilled nursing facilities or nursing facilities are certified facilities that provide skilled nursing care for residents who require medical or nursing care rehabilitation. SNF/NF also provide health care and services to individuals who, because of their mental or physical condition, require care and services (above the level of room and board) which can be made available to them only through institutional facilities.</a:t>
            </a:r>
            <a:r>
              <a:rPr lang="en-US" sz="1800" dirty="0">
                <a:effectLst/>
                <a:latin typeface="Helvetica" panose="020B060402020202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p:txBody>
      </p:sp>
      <p:sp>
        <p:nvSpPr>
          <p:cNvPr id="4" name="Slide Number Placeholder 3"/>
          <p:cNvSpPr>
            <a:spLocks noGrp="1"/>
          </p:cNvSpPr>
          <p:nvPr>
            <p:ph type="sldNum" sz="quarter" idx="5"/>
          </p:nvPr>
        </p:nvSpPr>
        <p:spPr/>
        <p:txBody>
          <a:bodyPr/>
          <a:lstStyle/>
          <a:p>
            <a:fld id="{013422E6-57C4-472B-BB37-763E50B58060}" type="slidenum">
              <a:rPr lang="en-US" smtClean="0"/>
              <a:t>13</a:t>
            </a:fld>
            <a:endParaRPr lang="en-US"/>
          </a:p>
        </p:txBody>
      </p:sp>
    </p:spTree>
    <p:extLst>
      <p:ext uri="{BB962C8B-B14F-4D97-AF65-F5344CB8AC3E}">
        <p14:creationId xmlns:p14="http://schemas.microsoft.com/office/powerpoint/2010/main" val="109446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Helvetica" panose="020B0604020202020204" pitchFamily="34" charset="0"/>
                <a:ea typeface="Times New Roman" panose="02020603050405020304" pitchFamily="18" charset="0"/>
                <a:cs typeface="Calibri" panose="020F0502020204030204" pitchFamily="34" charset="0"/>
              </a:rPr>
              <a:t>Nursing facilities must be licensed by individual states and certified as a nursing facility, skilled nursing facility, or both, to participate in Medicare and Medicaid. Medicare and Medicaid are the primary payment sources for most residents in nursing facilities. Federal law and regulation govern skilled nursing/nursing facilities.  State law and regulation govern the few nursing facilities that do not accept federal funds and do not operate under a Medicare/Medicaid contract. </a:t>
            </a:r>
            <a:endParaRPr lang="en-US" dirty="0"/>
          </a:p>
          <a:p>
            <a:endParaRPr lang="en-US" b="1" i="1" dirty="0"/>
          </a:p>
          <a:p>
            <a:r>
              <a:rPr lang="en-US" b="1" i="1" dirty="0"/>
              <a:t>Trainer’s Note: </a:t>
            </a:r>
            <a:r>
              <a:rPr lang="en-US" i="1" dirty="0"/>
              <a:t>If applicable, point out the nursing facilities in your state that do not accept Medicare/Medicaid funds.</a:t>
            </a:r>
          </a:p>
          <a:p>
            <a:endParaRPr lang="en-US" dirty="0"/>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Calibri" panose="020F0502020204030204" pitchFamily="34" charset="0"/>
              </a:rPr>
              <a:t>Most nursing facilities are “dually certified” for Medicare and Medicaid, meaning that if qualified, a resident’s stay is partially paid for by either government program. Federal certification is further discussed in Section 5.</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Calibri" panose="020F0502020204030204" pitchFamily="34" charset="0"/>
              </a:rPr>
              <a:t>Dually certified beds offer more flexibility for a resident to stay in that room/bed if their Medicare days are over and they apply for Medicaid to continue their coverage. The resident cannot be forced to leave that bed just because of their payment source.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14</a:t>
            </a:fld>
            <a:endParaRPr lang="en-US"/>
          </a:p>
        </p:txBody>
      </p:sp>
    </p:spTree>
    <p:extLst>
      <p:ext uri="{BB962C8B-B14F-4D97-AF65-F5344CB8AC3E}">
        <p14:creationId xmlns:p14="http://schemas.microsoft.com/office/powerpoint/2010/main" val="1550621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Skilled care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Simply put, s</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killed care is usually short-term and can only be performed by skilled or licensed professionals such as a registered nurse or a physical therapist. Examples of skilled care include but are not limited to: </a:t>
            </a:r>
            <a:r>
              <a:rPr lang="en-US" sz="1800" i="1" dirty="0"/>
              <a:t>(Go over skilled care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i="1" dirty="0">
              <a:effectLst/>
              <a:latin typeface="Helvetica"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Residents may have a short stay in a skilled nursing facility as part of their Medicare benefit; typically, this is for specialized nursing or rehabilitation services.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1" dirty="0"/>
          </a:p>
          <a:p>
            <a:r>
              <a:rPr lang="en-US" b="1" dirty="0"/>
              <a:t>Long-Term Care</a:t>
            </a:r>
          </a:p>
          <a:p>
            <a:endParaRPr lang="en-US" sz="1800" b="1" dirty="0">
              <a:effectLst/>
              <a:latin typeface="Helvetica" panose="020B0604020202020204" pitchFamily="34" charset="0"/>
              <a:ea typeface="Times New Roman" panose="02020603050405020304" pitchFamily="18" charset="0"/>
              <a:cs typeface="Times New Roman" panose="02020603050405020304" pitchFamily="18" charset="0"/>
            </a:endParaRPr>
          </a:p>
          <a:p>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Some people may stay in a nursing facility long-term because they have continuous care needs that may require both skilled care and assistance with activities of daily living, such as bathing, grooming, assistance with walking and exercise, and medication management.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Nursing facilities are to follow the same set of regulations and offered skilled services for both short- and long- term stays.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15</a:t>
            </a:fld>
            <a:endParaRPr lang="en-US"/>
          </a:p>
        </p:txBody>
      </p:sp>
    </p:spTree>
    <p:extLst>
      <p:ext uri="{BB962C8B-B14F-4D97-AF65-F5344CB8AC3E}">
        <p14:creationId xmlns:p14="http://schemas.microsoft.com/office/powerpoint/2010/main" val="2814023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Delete or add to this list to reflect your state’s RCCs. Include a definition of each facility type.</a:t>
            </a:r>
          </a:p>
          <a:p>
            <a:endParaRPr lang="en-US" b="1" i="1" dirty="0">
              <a:sym typeface="Symbol" panose="05050102010706020507" pitchFamily="18" charset="2"/>
            </a:endParaRPr>
          </a:p>
          <a:p>
            <a:r>
              <a:rPr lang="en-US" b="1" i="1" dirty="0">
                <a:sym typeface="Symbol" panose="05050102010706020507" pitchFamily="18" charset="2"/>
              </a:rPr>
              <a:t> </a:t>
            </a:r>
            <a:r>
              <a:rPr lang="en-US" b="1" i="1" dirty="0"/>
              <a:t>Add state-specific long-term care facility types and their definitions</a:t>
            </a:r>
          </a:p>
          <a:p>
            <a:endParaRPr lang="en-US" i="1" dirty="0"/>
          </a:p>
          <a:p>
            <a:pPr marL="0" marR="0" algn="just">
              <a:lnSpc>
                <a:spcPct val="115000"/>
              </a:lnSpc>
              <a:spcBef>
                <a:spcPts val="0"/>
              </a:spcBef>
              <a:spcAft>
                <a:spcPts val="800"/>
              </a:spcAft>
            </a:pPr>
            <a:r>
              <a:rPr lang="en-US" sz="1800" dirty="0">
                <a:ln>
                  <a:noFill/>
                </a:ln>
                <a:solidFill>
                  <a:srgbClr val="000000"/>
                </a:solidFill>
                <a:effectLst/>
                <a:latin typeface="Helvetica" panose="020B0604020202020204" pitchFamily="34" charset="0"/>
                <a:ea typeface="Calibri" panose="020F0502020204030204" pitchFamily="34" charset="0"/>
                <a:cs typeface="Calibri" panose="020F0502020204030204" pitchFamily="34" charset="0"/>
              </a:rPr>
              <a:t>An RCC is a type of long-term care facility as described in the Older Americans Act that, regardless of setting, provides at a minimum: room and board, around-the-clock on-site supervision, and help with personal care such as bathing and dressing or health-related services such as medication management. </a:t>
            </a:r>
          </a:p>
          <a:p>
            <a:pPr marL="0" marR="0" algn="just">
              <a:lnSpc>
                <a:spcPct val="115000"/>
              </a:lnSpc>
              <a:spcBef>
                <a:spcPts val="0"/>
              </a:spcBef>
              <a:spcAft>
                <a:spcPts val="800"/>
              </a:spcAft>
            </a:pPr>
            <a:endParaRPr lang="en-US" sz="1800" dirty="0">
              <a:ln>
                <a:noFill/>
              </a:ln>
              <a:solidFill>
                <a:srgbClr val="000000"/>
              </a:solidFill>
              <a:effectLst/>
              <a:latin typeface="Helvetica" panose="020B0604020202020204" pitchFamily="34" charset="0"/>
              <a:ea typeface="Times New Roman" panose="02020603050405020304" pitchFamily="18" charset="0"/>
              <a:cs typeface="Calibri" panose="020F0502020204030204" pitchFamily="34"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Facility types include but are not limited to: assisted living; board and care homes; congregate care; enriched housing programs; homes for the aged; personal care homes; adult foster/ family homes; and shared housing establishments that are licensed, registered, listed, certified, or otherwise regulated by the state.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Services offered by RCCs vary by state law and regulation. Residents may receive skilled nursing or rehabilitation services in these settings from an outside provider (e.g., home health).</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16</a:t>
            </a:fld>
            <a:endParaRPr lang="en-US"/>
          </a:p>
        </p:txBody>
      </p:sp>
    </p:spTree>
    <p:extLst>
      <p:ext uri="{BB962C8B-B14F-4D97-AF65-F5344CB8AC3E}">
        <p14:creationId xmlns:p14="http://schemas.microsoft.com/office/powerpoint/2010/main" val="2569627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a:t>
            </a:r>
            <a:r>
              <a:rPr lang="en-US" b="1" i="1" baseline="0" dirty="0"/>
              <a:t> </a:t>
            </a:r>
            <a:r>
              <a:rPr lang="en-US" b="1" i="1" dirty="0"/>
              <a:t>Note:  </a:t>
            </a:r>
            <a:r>
              <a:rPr lang="en-US" i="1" dirty="0"/>
              <a:t>Skip or delete if your state does not visit or does not have any of the three listed.</a:t>
            </a:r>
          </a:p>
          <a:p>
            <a:endParaRPr lang="en-US" i="1" dirty="0"/>
          </a:p>
          <a:p>
            <a:r>
              <a:rPr lang="en-US" i="0" dirty="0"/>
              <a:t>ICF/IID provide active treatment (AT) for individuals with intellectual disabilities and other related conditions. </a:t>
            </a:r>
          </a:p>
          <a:p>
            <a:endParaRPr lang="en-US" i="0" dirty="0"/>
          </a:p>
          <a:p>
            <a:r>
              <a:rPr lang="en-US" i="0" dirty="0"/>
              <a:t>Critical Access Hospital (CAH)</a:t>
            </a: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 rural hospital certified by Centers for Medicaid &amp; Medicare Services (CMS) as a CAH with beds (known as “swing beds”) </a:t>
            </a:r>
            <a:r>
              <a:rPr lang="en-US" sz="1800" dirty="0">
                <a:solidFill>
                  <a:srgbClr val="FF0000"/>
                </a:solidFill>
                <a:effectLst/>
                <a:latin typeface="Helvetica" panose="020B0604020202020204" pitchFamily="34" charset="0"/>
                <a:ea typeface="Lato" panose="020F0502020204030203" pitchFamily="34" charset="0"/>
                <a:cs typeface="Times New Roman" panose="02020603050405020304" pitchFamily="18" charset="0"/>
              </a:rPr>
              <a:t>may use the swing beds to provide skilled nursing facility (SNF) care.</a:t>
            </a:r>
            <a:r>
              <a:rPr lang="en-US" sz="1800" dirty="0">
                <a:solidFill>
                  <a:srgbClr val="FF0000"/>
                </a:solidFill>
                <a:effectLst/>
                <a:latin typeface="Lato" panose="020F0502020204030203" pitchFamily="34" charset="0"/>
                <a:ea typeface="Lato" panose="020F0502020204030203" pitchFamily="34" charset="0"/>
                <a:cs typeface="Lato" panose="020F0502020204030203" pitchFamily="34" charset="0"/>
              </a:rPr>
              <a:t> </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CAHs must follow the federal nursing facilities regulations for all certified beds.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i="0" dirty="0"/>
          </a:p>
          <a:p>
            <a:r>
              <a:rPr lang="en-US" i="0" dirty="0"/>
              <a:t>Continuing Care Retirement Communities (CCRC)</a:t>
            </a:r>
          </a:p>
          <a:p>
            <a:endParaRPr lang="en-US" b="1" i="1" dirty="0"/>
          </a:p>
          <a:p>
            <a:r>
              <a:rPr lang="en-US" b="1" i="1" dirty="0"/>
              <a:t>Trainer’s Note: </a:t>
            </a:r>
            <a:r>
              <a:rPr lang="en-US" i="1" dirty="0"/>
              <a:t>Provide examples if your state has CCRCs.</a:t>
            </a:r>
          </a:p>
          <a:p>
            <a:endParaRPr lang="en-US" i="0" dirty="0"/>
          </a:p>
          <a:p>
            <a:r>
              <a:rPr lang="en-US" i="0" dirty="0"/>
              <a:t>Sometimes CCRCs are called continuing care communities, life care communities, or other variations.  CCRCs are usually on a campus setting and provide accommodations for independent living, residential care communities, and nursing facility care.  Each individual care setting must meet state and federal requirements, when applicable. </a:t>
            </a:r>
          </a:p>
        </p:txBody>
      </p:sp>
      <p:sp>
        <p:nvSpPr>
          <p:cNvPr id="4" name="Slide Number Placeholder 3"/>
          <p:cNvSpPr>
            <a:spLocks noGrp="1"/>
          </p:cNvSpPr>
          <p:nvPr>
            <p:ph type="sldNum" sz="quarter" idx="5"/>
          </p:nvPr>
        </p:nvSpPr>
        <p:spPr/>
        <p:txBody>
          <a:bodyPr/>
          <a:lstStyle/>
          <a:p>
            <a:fld id="{013422E6-57C4-472B-BB37-763E50B58060}" type="slidenum">
              <a:rPr lang="en-US" smtClean="0"/>
              <a:t>17</a:t>
            </a:fld>
            <a:endParaRPr lang="en-US"/>
          </a:p>
        </p:txBody>
      </p:sp>
    </p:spTree>
    <p:extLst>
      <p:ext uri="{BB962C8B-B14F-4D97-AF65-F5344CB8AC3E}">
        <p14:creationId xmlns:p14="http://schemas.microsoft.com/office/powerpoint/2010/main" val="1235656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Home Health Services</a:t>
            </a:r>
          </a:p>
          <a:p>
            <a:r>
              <a:rPr lang="en-US" dirty="0"/>
              <a:t>Home health services provides a range of health care services in an individual’s home, hospice facilities, residential care communities, and nursing facilities. Medicare, Medicaid, and other insurance may reimburse home health providers for services for eligible individuals. </a:t>
            </a:r>
          </a:p>
          <a:p>
            <a:endParaRPr lang="en-US" dirty="0"/>
          </a:p>
          <a:p>
            <a:r>
              <a:rPr lang="en-US" b="1" dirty="0"/>
              <a:t>Palliative Care and Hospice Care</a:t>
            </a:r>
          </a:p>
          <a:p>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Both palliative care and hospice care provide comfort. Palliative care can begin at diagnosis and at the same time as treatment, whereas hospice care begins after treatment of the disease is stopped and when it is clear that the person is not going to survive the illness.</a:t>
            </a:r>
          </a:p>
          <a:p>
            <a:endParaRPr lang="en-US" dirty="0"/>
          </a:p>
          <a:p>
            <a:pPr marL="457200" marR="0" algn="just">
              <a:lnSpc>
                <a:spcPct val="115000"/>
              </a:lnSpc>
              <a:spcBef>
                <a:spcPts val="0"/>
              </a:spcBef>
              <a:spcAft>
                <a:spcPts val="800"/>
              </a:spcAft>
            </a:pP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Palliative care</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is a resource for anyone living with a serious and/or chronic illness.  Palliative care teams work with the resident and others to provide coordinated medical, social, and emotional support. The team is made of palliative care specialist doctors and nurses, and includes others such as social workers, nutritionists, and chaplains.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457200" marR="0" algn="just">
              <a:lnSpc>
                <a:spcPct val="115000"/>
              </a:lnSpc>
              <a:spcBef>
                <a:spcPts val="0"/>
              </a:spcBef>
              <a:spcAft>
                <a:spcPts val="800"/>
              </a:spcAft>
            </a:pP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Hospice care</a:t>
            </a: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 is for terminally ill individuals whose doctors believe have six or fewer months to live if the illness runs its natural course. Hospice provides comfort care to the resident as well as support for the family. Once a person decides to receive hospice services, attempts to cure the illness are stopped.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r>
              <a:rPr lang="en-US" b="1" i="1" dirty="0"/>
              <a:t>Trainer’s Note:  </a:t>
            </a:r>
            <a:r>
              <a:rPr lang="en-US" i="1" dirty="0"/>
              <a:t>There is a link for more information about palliative and hospice care in the trainee manuals.</a:t>
            </a:r>
          </a:p>
        </p:txBody>
      </p:sp>
      <p:sp>
        <p:nvSpPr>
          <p:cNvPr id="4" name="Slide Number Placeholder 3"/>
          <p:cNvSpPr>
            <a:spLocks noGrp="1"/>
          </p:cNvSpPr>
          <p:nvPr>
            <p:ph type="sldNum" sz="quarter" idx="5"/>
          </p:nvPr>
        </p:nvSpPr>
        <p:spPr/>
        <p:txBody>
          <a:bodyPr/>
          <a:lstStyle/>
          <a:p>
            <a:fld id="{013422E6-57C4-472B-BB37-763E50B58060}" type="slidenum">
              <a:rPr lang="en-US" smtClean="0"/>
              <a:t>18</a:t>
            </a:fld>
            <a:endParaRPr lang="en-US"/>
          </a:p>
        </p:txBody>
      </p:sp>
    </p:spTree>
    <p:extLst>
      <p:ext uri="{BB962C8B-B14F-4D97-AF65-F5344CB8AC3E}">
        <p14:creationId xmlns:p14="http://schemas.microsoft.com/office/powerpoint/2010/main" val="936264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Home and community-based services (HCBS) provide opportunities for individuals eligible for Medicaid to receive services in their own home or community rather than an institution (e.g., long-term care facility) or other isolated setting.  These programs serve a variety of individuals, including people with intellectual or developmental disabilities, physical disabilities, and/or mental illnesses. </a:t>
            </a:r>
            <a:r>
              <a:rPr lang="en-US" sz="1800">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a:t>
            </a:r>
            <a:r>
              <a:rPr lang="en-US" sz="1800" u="sng">
                <a:solidFill>
                  <a:srgbClr val="FF0000"/>
                </a:solidFill>
                <a:effectLst/>
                <a:latin typeface="Aptos" panose="020B0004020202020204" pitchFamily="34" charset="0"/>
                <a:ea typeface="Aptos" panose="020B0004020202020204" pitchFamily="34" charset="0"/>
                <a:cs typeface="Aptos" panose="020B0004020202020204" pitchFamily="34" charset="0"/>
                <a:hlinkClick r:id="rId3"/>
              </a:rPr>
              <a:t>https://www.medicaid.gov/medicaid/home-community-based-services/index.html)</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endParaRPr lang="en-US" sz="1800" dirty="0">
              <a:effectLst/>
              <a:latin typeface="Helvetica" panose="020B060402020202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All LTCOPs provide information and assistance regarding long-term services and supports, but only a few programs provide services to individuals receiving home and community-based services.  Follow your state policies and procedures.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19</a:t>
            </a:fld>
            <a:endParaRPr lang="en-US"/>
          </a:p>
        </p:txBody>
      </p:sp>
    </p:spTree>
    <p:extLst>
      <p:ext uri="{BB962C8B-B14F-4D97-AF65-F5344CB8AC3E}">
        <p14:creationId xmlns:p14="http://schemas.microsoft.com/office/powerpoint/2010/main" val="3394568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15 minutes for Section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216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Trainer’s Note: </a:t>
            </a:r>
            <a:r>
              <a:rPr lang="en-US" dirty="0"/>
              <a:t>Allow at least 30 minutes for Section 3.</a:t>
            </a:r>
          </a:p>
        </p:txBody>
      </p:sp>
      <p:sp>
        <p:nvSpPr>
          <p:cNvPr id="4" name="Slide Number Placeholder 3"/>
          <p:cNvSpPr>
            <a:spLocks noGrp="1"/>
          </p:cNvSpPr>
          <p:nvPr>
            <p:ph type="sldNum" sz="quarter" idx="5"/>
          </p:nvPr>
        </p:nvSpPr>
        <p:spPr/>
        <p:txBody>
          <a:bodyPr/>
          <a:lstStyle/>
          <a:p>
            <a:fld id="{013422E6-57C4-472B-BB37-763E50B58060}" type="slidenum">
              <a:rPr lang="en-US" smtClean="0"/>
              <a:t>20</a:t>
            </a:fld>
            <a:endParaRPr lang="en-US"/>
          </a:p>
        </p:txBody>
      </p:sp>
    </p:spTree>
    <p:extLst>
      <p:ext uri="{BB962C8B-B14F-4D97-AF65-F5344CB8AC3E}">
        <p14:creationId xmlns:p14="http://schemas.microsoft.com/office/powerpoint/2010/main" val="3112332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Long-term care facilities are owned and operated by different entities. They may be non-profit or for profit and may be run as a single facility or be part of a state or national corporation. The owner or governing body of a facility has the overall responsibility for the operation of the facility, including budgetary decisions and the development of policies and procedures, and assuring compliance with all federal and state requirements. When resolving facility-wide complaints, it is helpful for the LTCOP to learn which party is best suited to resolve the concern.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During your visits to the facility, you will get to know staff and the role that they play.  You may find that some are more responsive than others in resolving resident complaints.  Through experience you will learn the responsibilities of each staff member and their willingness to assist, so you can identity who will best be able to address the resident’s concern.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pPr marL="171450" indent="-171450">
              <a:buFont typeface="Symbol" panose="05050102010706020507" pitchFamily="18" charset="2"/>
              <a:buChar char="®"/>
            </a:pPr>
            <a:r>
              <a:rPr lang="en-US" b="1" i="1" dirty="0"/>
              <a:t>Add state-specific positions if not included in the 4 slides pertaining to key staff in both nursing facilities and RCCs. Discuss the corresponding titles of individuals in RCCs as noted in the parenthesis. The asterisks are relevant to RCCs.</a:t>
            </a:r>
          </a:p>
          <a:p>
            <a:pPr marL="171450" indent="-171450">
              <a:buFont typeface="Symbol" panose="05050102010706020507" pitchFamily="18" charset="2"/>
              <a:buChar char="®"/>
            </a:pPr>
            <a:endParaRPr lang="en-US" b="1" i="1" dirty="0"/>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Each residential care community is unique.  The organizational structure differs from one to another, and each may use different terms or titles when referring to the employees. Depending on size, a small facility may operate with a manager and attendants, caregiver, or aides, while a large facility may have a variety of departments with multiple staff.</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endParaRPr lang="en-US" sz="1800" dirty="0">
              <a:effectLst/>
              <a:latin typeface="Helvetica" panose="020B060402020202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 following are key staff members in nursing facilities. RCCs may not have the same staff positions, but an asterisk (*) indicates common RCC terminology</a:t>
            </a:r>
            <a:r>
              <a:rPr lang="en-US" sz="1800" b="1" dirty="0">
                <a:effectLst/>
                <a:latin typeface="Helvetica" panose="020B0604020202020204" pitchFamily="34"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b="1" dirty="0"/>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Administrator (*RCC – Manager, Director, etc.)</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administrator operates and manages the nursing facility and is responsible for supervising the work of all employees.  The administrator is also responsible to assure the facility meets federal and state requirements.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Director of Nursing (DON)</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DON is responsible for assuring the nursing care provided by other nurses and nursing aides meets federal and state requirements.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Assistant Director of Nursing (ADON)</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Not all nursing facilities have an ADON.  The ADON helps the DON with their duties.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Charge Nurse</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charge nurse is a registered nurse (RN) or a licensed practical nurse (LPN) who supervises nursing care during a given shift.  Depending on the size of the facility, there may be more than one charge nurse.</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Certified Nursing Assistant (CNA)</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CNAs provide the personal care residents receive each day.  CNAs assist residents with activities of daily living and often spend the most time of anyone else in the facility with the residents.</a:t>
            </a:r>
          </a:p>
          <a:p>
            <a:pPr marL="0" marR="0" algn="just">
              <a:lnSpc>
                <a:spcPct val="115000"/>
              </a:lnSpc>
              <a:spcBef>
                <a:spcPts val="0"/>
              </a:spcBef>
              <a:spcAft>
                <a:spcPts val="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050" dirty="0">
                <a:effectLst/>
                <a:latin typeface="Calibri" panose="020F0502020204030204" pitchFamily="34" charset="0"/>
                <a:ea typeface="Times New Roman" panose="02020603050405020304" pitchFamily="18" charset="0"/>
                <a:cs typeface="Times New Roman" panose="02020603050405020304" pitchFamily="18" charset="0"/>
              </a:rPr>
              <a:t>*</a:t>
            </a:r>
            <a:r>
              <a:rPr lang="en-US" sz="1050" b="1" dirty="0">
                <a:effectLst/>
                <a:latin typeface="Calibri" panose="020F0502020204030204" pitchFamily="34" charset="0"/>
                <a:ea typeface="Times New Roman" panose="02020603050405020304" pitchFamily="18" charset="0"/>
                <a:cs typeface="Times New Roman" panose="02020603050405020304" pitchFamily="18" charset="0"/>
              </a:rPr>
              <a:t>Non-Certified Attendant, Assistant, or Caregiver </a:t>
            </a:r>
          </a:p>
          <a:p>
            <a:pPr marL="0" marR="0" algn="just">
              <a:lnSpc>
                <a:spcPct val="115000"/>
              </a:lnSpc>
              <a:spcBef>
                <a:spcPts val="0"/>
              </a:spcBef>
              <a:spcAft>
                <a:spcPts val="0"/>
              </a:spcAft>
            </a:pPr>
            <a:r>
              <a:rPr lang="en-US" sz="1050" dirty="0">
                <a:effectLst/>
                <a:latin typeface="Calibri" panose="020F0502020204030204" pitchFamily="34" charset="0"/>
                <a:ea typeface="Times New Roman" panose="02020603050405020304" pitchFamily="18" charset="0"/>
                <a:cs typeface="Times New Roman" panose="02020603050405020304" pitchFamily="18" charset="0"/>
              </a:rPr>
              <a:t>Different names for individuals working in an RCC who perform various functions but are not required to be licensed or certified. </a:t>
            </a:r>
          </a:p>
          <a:p>
            <a:pPr marL="0" marR="0" algn="just">
              <a:lnSpc>
                <a:spcPct val="115000"/>
              </a:lnSpc>
              <a:spcBef>
                <a:spcPts val="0"/>
              </a:spcBef>
              <a:spcAft>
                <a:spcPts val="0"/>
              </a:spcAft>
            </a:pP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21</a:t>
            </a:fld>
            <a:endParaRPr lang="en-US"/>
          </a:p>
        </p:txBody>
      </p:sp>
    </p:spTree>
    <p:extLst>
      <p:ext uri="{BB962C8B-B14F-4D97-AF65-F5344CB8AC3E}">
        <p14:creationId xmlns:p14="http://schemas.microsoft.com/office/powerpoint/2010/main" val="32050789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MDS Coordinator</a:t>
            </a:r>
          </a:p>
          <a:p>
            <a:pPr marL="0" marR="0" algn="just">
              <a:lnSpc>
                <a:spcPct val="115000"/>
              </a:lnSpc>
              <a:spcBef>
                <a:spcPts val="0"/>
              </a:spcBef>
              <a:spcAft>
                <a:spcPts val="0"/>
              </a:spcAft>
            </a:pPr>
            <a:r>
              <a:rPr lang="en-US" sz="1200" b="0" u="none" dirty="0">
                <a:effectLst/>
                <a:latin typeface="Calibri" panose="020F0502020204030204" pitchFamily="34" charset="0"/>
                <a:ea typeface="Times New Roman" panose="02020603050405020304" pitchFamily="18" charset="0"/>
                <a:cs typeface="Times New Roman" panose="02020603050405020304" pitchFamily="18" charset="0"/>
              </a:rPr>
              <a:t>The</a:t>
            </a:r>
            <a:r>
              <a:rPr lang="en-US" sz="1200" b="0" dirty="0">
                <a:effectLst/>
                <a:latin typeface="Calibri" panose="020F0502020204030204" pitchFamily="34" charset="0"/>
                <a:ea typeface="Times New Roman" panose="02020603050405020304" pitchFamily="18" charset="0"/>
                <a:cs typeface="Times New Roman" panose="02020603050405020304" pitchFamily="18" charset="0"/>
              </a:rPr>
              <a:t> MDS Coordinator is often the Medicare coverage expert responsible for coding the Minimum Data Set (MDS) resident assessments. MDS Coordinators are typically RNs who may serve in a variety of roles in the nursing facility. </a:t>
            </a:r>
          </a:p>
          <a:p>
            <a:pPr marL="0" marR="0" algn="just">
              <a:lnSpc>
                <a:spcPct val="115000"/>
              </a:lnSpc>
              <a:spcBef>
                <a:spcPts val="0"/>
              </a:spcBef>
              <a:spcAft>
                <a:spcPts val="0"/>
              </a:spcAft>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Care Plan Coordinator</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care plan coordinator is a nurse who works with other facility staff, residents, and residents’ family members to conduct assessments and to coordinate individual nursing care.  The care plan coordinator is responsible for writing care plans and conducting care plan meetings.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Social Worker or Social Services Director</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facility social worker provides services to assist with the well-being of residents and acts as a liaison between residents and/or family members and facility staff.  Facility social workers are typically familiar with resources within the community and may be involved with the discharge process or assisting a resident with accessing services inside and outside of the facility.</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Activities Director</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activities director plans and implements an activity program designed to meet the individual needs of the residents.  Scheduled activities may be large or small group activities or may even be one-on-one.</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Dietary Manager or Director of Food Services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dietary manager is responsible for the receipt and storage of food supplies and provides oversight for meal preparation to meet the individual dietary needs of each resident.  Some larger facilities have a corporate dietician who is responsible for meeting the dietary needs of residents in several facilities and may develop a set menu for the Dietary Manager to follow. Other dietary staff include cooks and servers.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05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Physical, Speech, and Occupational Therapists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therapists may work for an outside agency that contracts with the facility, which means the therapists may not be actual employees of the facility.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Physical therapists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assist residents with restoring their physical mobility and function following a serious injury or illness.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Speech therapists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assist residents who have problems with verbal communication as well as problems with swallowing.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Occupational therapists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assist residents with regaining their ability to perform activities of daily living (e.g., eating, dressing, grooming).</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22</a:t>
            </a:fld>
            <a:endParaRPr lang="en-US"/>
          </a:p>
        </p:txBody>
      </p:sp>
    </p:spTree>
    <p:extLst>
      <p:ext uri="{BB962C8B-B14F-4D97-AF65-F5344CB8AC3E}">
        <p14:creationId xmlns:p14="http://schemas.microsoft.com/office/powerpoint/2010/main" val="41562993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Laundry Supervisor</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laundry supervisor is responsible for managing the residents’ laundry.</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Housekeeping Manager or Director of Housekeeping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housekeeping manager is responsible for assuring the entire facility, including resident rooms, </a:t>
            </a:r>
            <a:r>
              <a:rPr lang="en-US" sz="1200" b="0" u="none" dirty="0">
                <a:effectLst/>
                <a:latin typeface="Calibri" panose="020F0502020204030204" pitchFamily="34" charset="0"/>
                <a:ea typeface="Times New Roman" panose="02020603050405020304" pitchFamily="18" charset="0"/>
                <a:cs typeface="Times New Roman" panose="02020603050405020304" pitchFamily="18" charset="0"/>
              </a:rPr>
              <a:t>is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clean and orderly.  The housekeeping manager is responsible for the housekeeping staff who clean the facility.</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Maintenance Supervisor</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maintenance supervisor is responsible for maintaining the facility’s building, equipment, and grounds.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Business Office Manager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business office manager is responsible for overseeing the financial operations of the facility, which includes billing and keeping track of any resident funds held by the facility.</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Admissions Coordinator</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admissions coordinator is likely the first person a resident or family member meets.  The admissions coordinator works with other facility staff to determine the capacity of the facility to accept new residents.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23</a:t>
            </a:fld>
            <a:endParaRPr lang="en-US"/>
          </a:p>
        </p:txBody>
      </p:sp>
    </p:spTree>
    <p:extLst>
      <p:ext uri="{BB962C8B-B14F-4D97-AF65-F5344CB8AC3E}">
        <p14:creationId xmlns:p14="http://schemas.microsoft.com/office/powerpoint/2010/main" val="3917959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Medical Director</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medical director is a physician who assists in the development and implementation of policies and procedures related to the health and care of residents.  The medical director may serve as a consultant to the resident’s physician or may be the resident’s physician or may oversee a nurse practitioner.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Pharmacist Consultant</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not an employee in most facilities, a pharmacist consultant is a person who establishes, evaluates, and coordinates all aspects of pharmaceutical services provided to all residents within a facility by all providers (e.g., pharmacy, prescription drug plan, prescribers).  They can initiate conversations with facility staff that may lead to medication changes.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Other personnel in the facility may include a receptionist, medical records staff and a religious figure.</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r>
              <a:rPr lang="en-US" dirty="0"/>
              <a:t>*Each residential care community is unique.  The organizational structure differs from one home to another, and each may use different terms or titles when referring to the employees. Some facilities hire managers, directors, or administrators to run the RCC. Depending on size, a small facility may operate with a manager and attendants, caregiver, or aides. While a large facility may have a variety of departments with multiple staff.</a:t>
            </a:r>
          </a:p>
        </p:txBody>
      </p:sp>
      <p:sp>
        <p:nvSpPr>
          <p:cNvPr id="4" name="Slide Number Placeholder 3"/>
          <p:cNvSpPr>
            <a:spLocks noGrp="1"/>
          </p:cNvSpPr>
          <p:nvPr>
            <p:ph type="sldNum" sz="quarter" idx="5"/>
          </p:nvPr>
        </p:nvSpPr>
        <p:spPr/>
        <p:txBody>
          <a:bodyPr/>
          <a:lstStyle/>
          <a:p>
            <a:fld id="{013422E6-57C4-472B-BB37-763E50B58060}" type="slidenum">
              <a:rPr lang="en-US" smtClean="0"/>
              <a:t>24</a:t>
            </a:fld>
            <a:endParaRPr lang="en-US"/>
          </a:p>
        </p:txBody>
      </p:sp>
    </p:spTree>
    <p:extLst>
      <p:ext uri="{BB962C8B-B14F-4D97-AF65-F5344CB8AC3E}">
        <p14:creationId xmlns:p14="http://schemas.microsoft.com/office/powerpoint/2010/main" val="1779830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Allow 10 minutes for this activity. Match the staff member who may best be able to resolve the concern.  Some concerns may be resolved by one or more staff member.</a:t>
            </a:r>
          </a:p>
          <a:p>
            <a:endParaRPr lang="en-US" i="1" dirty="0"/>
          </a:p>
          <a:p>
            <a:r>
              <a:rPr lang="en-US" i="1" dirty="0"/>
              <a:t>This can be conducted individually or as a large group discussion.  </a:t>
            </a:r>
          </a:p>
          <a:p>
            <a:r>
              <a:rPr lang="en-US" i="1" dirty="0"/>
              <a:t>If conducting </a:t>
            </a:r>
            <a:r>
              <a:rPr lang="en-US" b="1" i="1" dirty="0"/>
              <a:t>individually,</a:t>
            </a:r>
            <a:r>
              <a:rPr lang="en-US" i="1" dirty="0"/>
              <a:t> ask the trainees to draw a line in their Manual from the concern to the staff member or members they think would best be able to resolve the concern.  </a:t>
            </a:r>
          </a:p>
          <a:p>
            <a:endParaRPr lang="en-US" i="1" dirty="0"/>
          </a:p>
          <a:p>
            <a:r>
              <a:rPr lang="en-US" i="1" dirty="0"/>
              <a:t>If conducting as a </a:t>
            </a:r>
            <a:r>
              <a:rPr lang="en-US" b="1" i="1" dirty="0"/>
              <a:t>large group discussion</a:t>
            </a:r>
            <a:r>
              <a:rPr lang="en-US" i="1" dirty="0"/>
              <a:t>, ask the trainees who they would go to for each concern.</a:t>
            </a:r>
          </a:p>
          <a:p>
            <a:endParaRPr lang="en-US" dirty="0"/>
          </a:p>
          <a:p>
            <a:r>
              <a:rPr lang="en-US" i="1" dirty="0"/>
              <a:t>Tell the trainees it is always best to resolve the concern at the lowest possible level of authority.  Possible answers are listed below:</a:t>
            </a:r>
          </a:p>
          <a:p>
            <a:endParaRPr lang="en-US" i="1" dirty="0"/>
          </a:p>
          <a:p>
            <a:r>
              <a:rPr lang="en-US" i="1" dirty="0"/>
              <a:t>Call lights not being answered – CNA, charge nurse, DON</a:t>
            </a:r>
          </a:p>
          <a:p>
            <a:r>
              <a:rPr lang="en-US" i="1" dirty="0"/>
              <a:t>Residents are bored – Activities Director</a:t>
            </a:r>
          </a:p>
          <a:p>
            <a:r>
              <a:rPr lang="en-US" i="1" dirty="0"/>
              <a:t>Cold food – Dietary Manager</a:t>
            </a:r>
          </a:p>
          <a:p>
            <a:r>
              <a:rPr lang="en-US" i="1" dirty="0"/>
              <a:t>Sticky floors – Housekeeping Manager</a:t>
            </a:r>
          </a:p>
          <a:p>
            <a:r>
              <a:rPr lang="en-US" i="1" dirty="0"/>
              <a:t>Poor staff attitudes towards residents – Charge Nurse, DON, Administrator</a:t>
            </a:r>
          </a:p>
          <a:p>
            <a:r>
              <a:rPr lang="en-US" i="1" dirty="0"/>
              <a:t>Broken sink – Maintenance Supervisor</a:t>
            </a:r>
          </a:p>
          <a:p>
            <a:r>
              <a:rPr lang="en-US" i="1" dirty="0"/>
              <a:t>Soiled laundry in the resident’s room – CNA, Housekeeping Manager</a:t>
            </a:r>
          </a:p>
          <a:p>
            <a:r>
              <a:rPr lang="en-US" i="1" dirty="0"/>
              <a:t>Question about a resident’</a:t>
            </a:r>
            <a:r>
              <a:rPr lang="en-US" b="0" i="1" u="none" dirty="0"/>
              <a:t>s</a:t>
            </a:r>
            <a:r>
              <a:rPr lang="en-US" i="1" dirty="0"/>
              <a:t> bill – Business Office Manager</a:t>
            </a:r>
          </a:p>
          <a:p>
            <a:r>
              <a:rPr lang="en-US" i="1" dirty="0"/>
              <a:t>CNAs waking residents at 4:00 a.m. – Charge Nurse, DON</a:t>
            </a:r>
          </a:p>
          <a:p>
            <a:r>
              <a:rPr lang="en-US" i="1" dirty="0"/>
              <a:t>Being left out </a:t>
            </a:r>
            <a:r>
              <a:rPr lang="en-US" b="0" i="1" u="none" dirty="0"/>
              <a:t>of going </a:t>
            </a:r>
            <a:r>
              <a:rPr lang="en-US" i="1" dirty="0"/>
              <a:t>on shopping trips – Activities Director, Social Service Director</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25</a:t>
            </a:fld>
            <a:endParaRPr lang="en-US"/>
          </a:p>
        </p:txBody>
      </p:sp>
    </p:spTree>
    <p:extLst>
      <p:ext uri="{BB962C8B-B14F-4D97-AF65-F5344CB8AC3E}">
        <p14:creationId xmlns:p14="http://schemas.microsoft.com/office/powerpoint/2010/main" val="1891231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a:t>
            </a:r>
            <a:r>
              <a:rPr lang="en-US" b="1" i="1" dirty="0"/>
              <a:t>Add state staffing requirements for nursing facilities, if applicable.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26</a:t>
            </a:fld>
            <a:endParaRPr lang="en-US"/>
          </a:p>
        </p:txBody>
      </p:sp>
    </p:spTree>
    <p:extLst>
      <p:ext uri="{BB962C8B-B14F-4D97-AF65-F5344CB8AC3E}">
        <p14:creationId xmlns:p14="http://schemas.microsoft.com/office/powerpoint/2010/main" val="246047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dirty="0"/>
              <a:t>The LTCOP often receives complaints about “lack of staff.” Federal nursing home regulations do not require a specific number of residents per staff member (i.e., resident to staff ratio). </a:t>
            </a:r>
            <a:r>
              <a:rPr lang="en-US" i="1" dirty="0"/>
              <a:t>(Go over the information on the slide.)</a:t>
            </a:r>
          </a:p>
          <a:p>
            <a:pPr>
              <a:lnSpc>
                <a:spcPct val="150000"/>
              </a:lnSpc>
            </a:pPr>
            <a:endParaRPr lang="en-US" i="0" dirty="0"/>
          </a:p>
          <a:p>
            <a:pPr>
              <a:lnSpc>
                <a:spcPct val="150000"/>
              </a:lnSpc>
            </a:pPr>
            <a:r>
              <a:rPr lang="en-US" i="0" dirty="0"/>
              <a:t>At least 1 RN on duty no less than 8 hours per day, 7 days per week</a:t>
            </a:r>
          </a:p>
          <a:p>
            <a:pPr>
              <a:lnSpc>
                <a:spcPct val="150000"/>
              </a:lnSpc>
            </a:pPr>
            <a:endParaRPr lang="en-US" i="0" dirty="0"/>
          </a:p>
          <a:p>
            <a:pPr>
              <a:lnSpc>
                <a:spcPct val="150000"/>
              </a:lnSpc>
            </a:pPr>
            <a:r>
              <a:rPr lang="en-US" b="1" i="1" dirty="0"/>
              <a:t>Trainer’s Note:  </a:t>
            </a:r>
            <a:r>
              <a:rPr lang="en-US" i="1" dirty="0"/>
              <a:t>Explain that the requirements for all staff indicate knowledge and skill sets to care for residents based on and as described in the resident’s plan of care.</a:t>
            </a:r>
          </a:p>
        </p:txBody>
      </p:sp>
      <p:sp>
        <p:nvSpPr>
          <p:cNvPr id="4" name="Slide Number Placeholder 3"/>
          <p:cNvSpPr>
            <a:spLocks noGrp="1"/>
          </p:cNvSpPr>
          <p:nvPr>
            <p:ph type="sldNum" sz="quarter" idx="5"/>
          </p:nvPr>
        </p:nvSpPr>
        <p:spPr/>
        <p:txBody>
          <a:bodyPr/>
          <a:lstStyle/>
          <a:p>
            <a:fld id="{013422E6-57C4-472B-BB37-763E50B58060}" type="slidenum">
              <a:rPr lang="en-US" smtClean="0"/>
              <a:t>27</a:t>
            </a:fld>
            <a:endParaRPr lang="en-US"/>
          </a:p>
        </p:txBody>
      </p:sp>
    </p:spTree>
    <p:extLst>
      <p:ext uri="{BB962C8B-B14F-4D97-AF65-F5344CB8AC3E}">
        <p14:creationId xmlns:p14="http://schemas.microsoft.com/office/powerpoint/2010/main" val="2127868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60 minutes for Section 4.</a:t>
            </a:r>
          </a:p>
          <a:p>
            <a:endPar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algn="just">
              <a:lnSpc>
                <a:spcPct val="115000"/>
              </a:lnSpc>
              <a:spcBef>
                <a:spcPts val="0"/>
              </a:spcBef>
              <a:spcAft>
                <a:spcPts val="800"/>
              </a:spcAft>
            </a:pPr>
            <a:r>
              <a:rPr lang="en-US" sz="1800" dirty="0">
                <a:effectLst/>
                <a:latin typeface="Helvetica" panose="020B0604020202020204" pitchFamily="34" charset="0"/>
                <a:ea typeface="Calibri" panose="020F0502020204030204" pitchFamily="34" charset="0"/>
                <a:cs typeface="Times New Roman" panose="02020603050405020304" pitchFamily="18" charset="0"/>
              </a:rPr>
              <a:t>Understanding residents’ rights is essential as the Ombudsman program is responsible for sharing information about residents’ rights and supporting residents in exercising their rights. This section provides an overview of residents’ rights and the role of the LTCOP.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28</a:t>
            </a:fld>
            <a:endParaRPr lang="en-US"/>
          </a:p>
        </p:txBody>
      </p:sp>
    </p:spTree>
    <p:extLst>
      <p:ext uri="{BB962C8B-B14F-4D97-AF65-F5344CB8AC3E}">
        <p14:creationId xmlns:p14="http://schemas.microsoft.com/office/powerpoint/2010/main" val="4264694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Calibri" panose="020F0502020204030204" pitchFamily="34" charset="0"/>
                <a:cs typeface="Calibri" panose="020F0502020204030204" pitchFamily="34" charset="0"/>
              </a:rPr>
              <a:t>The role of the Ombudsman program is to educate individuals on residents’ rights and to advocate that those rights are honored and respected.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The Ombudsman program can play an important role in helping people restore their sense of self and regain their personal power and voice.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0"/>
              </a:spcAft>
            </a:pPr>
            <a:r>
              <a:rPr lang="en-US" sz="18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For example, if a resident: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390"/>
              </a:spcAft>
              <a:buFont typeface="Symbol" panose="05050102010706020507" pitchFamily="18" charset="2"/>
              <a:buChar char=""/>
            </a:pPr>
            <a:r>
              <a:rPr lang="en-US" sz="18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Is comfortable speaking up to address concerns, a representative can provide information and reassure them of their rights</a:t>
            </a:r>
            <a:endParaRPr lang="en-US" sz="1800" dirty="0">
              <a:solidFill>
                <a:srgbClr val="000000"/>
              </a:solidFill>
              <a:effectLst/>
              <a:latin typeface="Arial" panose="020B0604020202020204" pitchFamily="34" charset="0"/>
              <a:ea typeface="Times New Roman" panose="02020603050405020304" pitchFamily="18" charset="0"/>
            </a:endParaRPr>
          </a:p>
          <a:p>
            <a:pPr marL="342900" marR="0" lvl="0" indent="-342900" algn="just">
              <a:lnSpc>
                <a:spcPct val="115000"/>
              </a:lnSpc>
              <a:spcBef>
                <a:spcPts val="0"/>
              </a:spcBef>
              <a:spcAft>
                <a:spcPts val="390"/>
              </a:spcAft>
              <a:buFont typeface="Symbol" panose="05050102010706020507" pitchFamily="18" charset="2"/>
              <a:buChar char=""/>
            </a:pPr>
            <a:r>
              <a:rPr lang="en-US" sz="18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Wants more support, a representative can be present as the resident expresses their needs and preferences or speak on the resident’s behalf </a:t>
            </a:r>
            <a:endParaRPr lang="en-US" sz="1800" dirty="0">
              <a:solidFill>
                <a:srgbClr val="000000"/>
              </a:solidFill>
              <a:effectLst/>
              <a:latin typeface="Arial" panose="020B0604020202020204" pitchFamily="34" charset="0"/>
              <a:ea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Is unable to communicate their needs and preferences, a representative may work with the resident representative to address a concern</a:t>
            </a:r>
            <a:endParaRPr lang="en-US" sz="1800" dirty="0">
              <a:solidFill>
                <a:srgbClr val="000000"/>
              </a:solidFill>
              <a:effectLst/>
              <a:latin typeface="Arial" panose="020B0604020202020204" pitchFamily="34" charset="0"/>
              <a:ea typeface="Times New Roman" panose="02020603050405020304" pitchFamily="18" charset="0"/>
            </a:endParaRPr>
          </a:p>
          <a:p>
            <a:pPr marL="0" marR="0" algn="just">
              <a:lnSpc>
                <a:spcPct val="115000"/>
              </a:lnSpc>
              <a:spcBef>
                <a:spcPts val="0"/>
              </a:spcBef>
              <a:spcAft>
                <a:spcPts val="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Calibri" panose="020F0502020204030204" pitchFamily="34" charset="0"/>
              </a:rPr>
              <a:t>The first step is to get to know residents as individuals. It is important to relate honestly and authentically to the resident and their situation. After establishing a meaningful connection with a resident, they may share their experiences and concerns with you. How you respond and work with these concerns can go a long way in empowering residents and restoring their sense of self.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Calibri" panose="020F0502020204030204" pitchFamily="34" charset="0"/>
              </a:rPr>
              <a:t>The Ombudsman program role, process, and approach are generally the same whether a resident resides in a nursing facility, residential care community, or other setting. Charts found in this section under “Ombudsman Program Advocacy Examples” share potential approaches to address residents’ rights violations.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I</a:t>
            </a:r>
            <a:r>
              <a:rPr lang="en-US" sz="1800" dirty="0">
                <a:effectLst/>
                <a:latin typeface="Helvetica" panose="020B0604020202020204" pitchFamily="34" charset="0"/>
                <a:ea typeface="Calibri" panose="020F0502020204030204" pitchFamily="34" charset="0"/>
                <a:cs typeface="Times New Roman" panose="02020603050405020304" pitchFamily="18" charset="0"/>
              </a:rPr>
              <a:t>t is important for representatives to understand residents’ rights, laws, and regulations to use them as advocacy tools. However, it is the role of the state survey agency (surveyors) to enforce regulations, not the Ombudsman program.</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Calibri" panose="020F0502020204030204" pitchFamily="34" charset="0"/>
              </a:rPr>
              <a:t>Laws and regulations for long-term care settings vary. This section references federal laws and regulations that are applicable only to nursing facilities (NFs) that accept Medicaid or Medicare. There are no comparable federal laws or regulations for residential care communities (RCCs). Refer to state laws and regulations for residential care communities and nursing facilities that do not accept Medicaid or Medicare. Although laws and regulations vary, most of the Ombudsman program advocacy examples in the charts below apply regardless of setting.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29</a:t>
            </a:fld>
            <a:endParaRPr lang="en-US"/>
          </a:p>
        </p:txBody>
      </p:sp>
    </p:spTree>
    <p:extLst>
      <p:ext uri="{BB962C8B-B14F-4D97-AF65-F5344CB8AC3E}">
        <p14:creationId xmlns:p14="http://schemas.microsoft.com/office/powerpoint/2010/main" val="2758833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Begin the session by welcoming the trainees and thanking them for their interest in the program. Introduce yourself and ask the trainees to introduce themselves by sharing the information on the slide.  After introductions, thank the trainees for their information and explain any housekeeping items that need to be addressed including the timeframe of the training day, breaks, location of bathrooms, refreshments, etc.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conducting the training virtually, make sure all trainees can respond and engage in class discussions via speaker when possible, or at minimum in writing.</a:t>
            </a: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everyone introduces themselves – even if they </a:t>
            </a:r>
            <a:r>
              <a:rPr lang="en-US" sz="1800" b="0" i="1" u="none"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come late.</a:t>
            </a:r>
          </a:p>
          <a:p>
            <a:pPr marL="0" marR="0">
              <a:lnSpc>
                <a:spcPct val="115000"/>
              </a:lnSpc>
              <a:spcBef>
                <a:spcPts val="0"/>
              </a:spcBef>
              <a:spcAft>
                <a:spcPts val="0"/>
              </a:spcAft>
            </a:pPr>
            <a:endPar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this is not the first meeting, have everyone reintroduce themselves.  For the 3</a:t>
            </a:r>
            <a:r>
              <a:rPr lang="en-US" sz="1800" i="1"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rd</a:t>
            </a:r>
            <a:r>
              <a:rPr lang="en-US" sz="18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bullet point, you can ask them to name one thing they learned from the previous Module – something that really stuck with them or surprised them.  </a:t>
            </a:r>
          </a:p>
          <a:p>
            <a:pPr marL="0" marR="0">
              <a:lnSpc>
                <a:spcPct val="115000"/>
              </a:lnSpc>
              <a:spcBef>
                <a:spcPts val="0"/>
              </a:spcBef>
              <a:spcAft>
                <a:spcPts val="0"/>
              </a:spcAft>
            </a:pP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7900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Residents’ rights in federal law apply to those who live in nursing facilities.  Rights for those living in an RCC will be discussed later in this Module.</a:t>
            </a:r>
          </a:p>
          <a:p>
            <a:endParaRPr lang="en-US" dirty="0"/>
          </a:p>
          <a:p>
            <a:r>
              <a:rPr lang="en-US" b="1" i="1" dirty="0"/>
              <a:t>Trainer’s Note:  </a:t>
            </a:r>
            <a:r>
              <a:rPr lang="en-US" i="1" dirty="0"/>
              <a:t>Ask the trainees to fill in the blank.  After trainees had a chance to respond, click to show the answer.</a:t>
            </a:r>
          </a:p>
          <a:p>
            <a:endParaRPr lang="en-US" i="1" dirty="0"/>
          </a:p>
          <a:p>
            <a:r>
              <a:rPr lang="en-US" i="1" dirty="0"/>
              <a:t>Click again to bring up the next question and ask the trainees to answer.  After trainees had a chance to respond, click to show the answer.</a:t>
            </a:r>
          </a:p>
          <a:p>
            <a:endParaRPr lang="en-US" i="1" dirty="0"/>
          </a:p>
          <a:p>
            <a:r>
              <a:rPr lang="en-US" i="1" dirty="0"/>
              <a:t>The answer is “True.” Residents are afforded additional rights under state and federal law.  Tell the trainees that these two facts are two of the most important facts they will learn about residents’ rights.  Tell them to think about the answer to the first question anytime someone asks them “does a resident have the right to…?”  Also explain that just because a person enters a nursing facility or an RCC, does not mean they no longer have rights and that they can no longer make their own decisions.</a:t>
            </a:r>
          </a:p>
        </p:txBody>
      </p:sp>
      <p:sp>
        <p:nvSpPr>
          <p:cNvPr id="4" name="Slide Number Placeholder 3"/>
          <p:cNvSpPr>
            <a:spLocks noGrp="1"/>
          </p:cNvSpPr>
          <p:nvPr>
            <p:ph type="sldNum" sz="quarter" idx="5"/>
          </p:nvPr>
        </p:nvSpPr>
        <p:spPr/>
        <p:txBody>
          <a:bodyPr/>
          <a:lstStyle/>
          <a:p>
            <a:fld id="{013422E6-57C4-472B-BB37-763E50B58060}" type="slidenum">
              <a:rPr lang="en-US" smtClean="0"/>
              <a:t>30</a:t>
            </a:fld>
            <a:endParaRPr lang="en-US"/>
          </a:p>
        </p:txBody>
      </p:sp>
    </p:spTree>
    <p:extLst>
      <p:ext uri="{BB962C8B-B14F-4D97-AF65-F5344CB8AC3E}">
        <p14:creationId xmlns:p14="http://schemas.microsoft.com/office/powerpoint/2010/main" val="37863467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0" i="0" dirty="0"/>
              <a:t>The federal nursing home regulations clarify required actions and responsibilities of nursing facilities.  In addition, the regulations specifically describe each right an individual has as a resident of a nursing facility. </a:t>
            </a:r>
          </a:p>
          <a:p>
            <a:pPr marL="0" indent="0">
              <a:buFont typeface="Wingdings" panose="05000000000000000000" pitchFamily="2" charset="2"/>
              <a:buNone/>
            </a:pPr>
            <a:endParaRPr lang="en-US" b="0" i="0" dirty="0"/>
          </a:p>
          <a:p>
            <a:pPr marL="0" indent="0">
              <a:buFont typeface="Wingdings" panose="05000000000000000000" pitchFamily="2" charset="2"/>
              <a:buNone/>
            </a:pPr>
            <a:r>
              <a:rPr lang="en-US" b="0" i="0" dirty="0"/>
              <a:t>The state survey agency, sometimes referred to as “the state” is responsible for certifying and/or licensing long-term care facilities and conducting inspections and investigations to ensure federal and state compliance. </a:t>
            </a:r>
          </a:p>
          <a:p>
            <a:pPr marL="0" indent="0">
              <a:buFont typeface="Wingdings" panose="05000000000000000000" pitchFamily="2" charset="2"/>
              <a:buNone/>
            </a:pPr>
            <a:endParaRPr lang="en-US" b="0" i="0" dirty="0"/>
          </a:p>
          <a:p>
            <a:pPr marL="0" indent="0">
              <a:buFont typeface="Wingdings" panose="05000000000000000000" pitchFamily="2" charset="2"/>
              <a:buNone/>
            </a:pPr>
            <a:r>
              <a:rPr lang="en-US" b="0" i="0" dirty="0"/>
              <a:t>A state surveyor is someone who works for the state survey agency to conduct in-depth surveys, inspections, and investigations of long-term care facilities.</a:t>
            </a:r>
          </a:p>
          <a:p>
            <a:pPr marL="0" indent="0">
              <a:buFont typeface="Wingdings" panose="05000000000000000000" pitchFamily="2" charset="2"/>
              <a:buNone/>
            </a:pPr>
            <a:endParaRPr lang="en-US" b="1" i="1" dirty="0"/>
          </a:p>
          <a:p>
            <a:pPr marL="0" indent="0">
              <a:buFont typeface="Wingdings" panose="05000000000000000000" pitchFamily="2" charset="2"/>
              <a:buNone/>
            </a:pPr>
            <a:r>
              <a:rPr lang="en-US" b="1" i="1" dirty="0">
                <a:sym typeface="Symbol" panose="05050102010706020507" pitchFamily="18" charset="2"/>
              </a:rPr>
              <a:t> </a:t>
            </a:r>
            <a:r>
              <a:rPr lang="en-US" b="1" i="1" dirty="0"/>
              <a:t>If your state has additional residents’ rights for nursing facilities based on state regulations, please include them within this section.</a:t>
            </a:r>
          </a:p>
        </p:txBody>
      </p:sp>
      <p:sp>
        <p:nvSpPr>
          <p:cNvPr id="4" name="Slide Number Placeholder 3"/>
          <p:cNvSpPr>
            <a:spLocks noGrp="1"/>
          </p:cNvSpPr>
          <p:nvPr>
            <p:ph type="sldNum" sz="quarter" idx="5"/>
          </p:nvPr>
        </p:nvSpPr>
        <p:spPr/>
        <p:txBody>
          <a:bodyPr/>
          <a:lstStyle/>
          <a:p>
            <a:fld id="{013422E6-57C4-472B-BB37-763E50B58060}" type="slidenum">
              <a:rPr lang="en-US" smtClean="0"/>
              <a:t>31</a:t>
            </a:fld>
            <a:endParaRPr lang="en-US"/>
          </a:p>
        </p:txBody>
      </p:sp>
    </p:spTree>
    <p:extLst>
      <p:ext uri="{BB962C8B-B14F-4D97-AF65-F5344CB8AC3E}">
        <p14:creationId xmlns:p14="http://schemas.microsoft.com/office/powerpoint/2010/main" val="2777210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following is a summary of residents’ rights as spelled out in the federal nursing home regulations, specifically, §483.10 resident rights and §483.12 freedom from abuse, neglect, and exploitation and §483.15 admission, transfer, and discharge rights.  Following the summary, the charts show examples of rights violations and how the Ombudsman program (LTCOP) can begin to address the residents’ rights violations.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Note:  For purposes of this training, the advocacy examples are intended to be simple and are not inclusive of all resolution strategies. Assume all necessary permission has been granted by the resident or the resident’s representative for the Ombudsman program to proceed with the advocacy examples in the chart.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The rights in this manual are in order of the federal regulations.  Reiterate that representatives educate individuals on residents’ rights, follow the direction of the resident and work to ensure rights are protected.  Explain to the trainees that the examples of LTCOP advocacy mentioned in the charts are not the only steps the LTCOP could take.  The examples are meant to give an idea about where one could begin.  Specific steps toward resolution are covered In Modules 5 and 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When discussing the examples, tell the trainees to assume resident permission has been given to advocate on their behalf.  Also, when giving examples, make sure to discuss what possible empowerment techniques were used.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The LTCOP responses are meant to be subjective and general because advocacy always depends upon the direction given by the resident.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32</a:t>
            </a:fld>
            <a:endParaRPr lang="en-US"/>
          </a:p>
        </p:txBody>
      </p:sp>
    </p:spTree>
    <p:extLst>
      <p:ext uri="{BB962C8B-B14F-4D97-AF65-F5344CB8AC3E}">
        <p14:creationId xmlns:p14="http://schemas.microsoft.com/office/powerpoint/2010/main" val="1791192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Ask the trainees what rights do all citizens of the United States have? Responses may include: freedom to gather, freedom of religion, freedom of speech, right to vote.</a:t>
            </a:r>
          </a:p>
          <a:p>
            <a:endParaRPr lang="en-US" i="1" dirty="0"/>
          </a:p>
          <a:p>
            <a:r>
              <a:rPr lang="en-US" i="0" dirty="0"/>
              <a:t>These initial regulations are the foundation for residents’ rights requirements. Each resident has the right to be treated with dignity and respect. To do so, staff must focus on assisting the resident in maintaining and enhancing their self-esteem and self-worth and includ</a:t>
            </a:r>
            <a:r>
              <a:rPr lang="en-US" b="0" i="0" u="none" dirty="0"/>
              <a:t>e</a:t>
            </a:r>
            <a:r>
              <a:rPr lang="en-US" i="0" dirty="0"/>
              <a:t> the resident’s goals, preferences, and choices. When providing care and services, staff must respect each resident’s individuality, as well as honor and value their input.</a:t>
            </a:r>
          </a:p>
        </p:txBody>
      </p:sp>
      <p:sp>
        <p:nvSpPr>
          <p:cNvPr id="4" name="Slide Number Placeholder 3"/>
          <p:cNvSpPr>
            <a:spLocks noGrp="1"/>
          </p:cNvSpPr>
          <p:nvPr>
            <p:ph type="sldNum" sz="quarter" idx="5"/>
          </p:nvPr>
        </p:nvSpPr>
        <p:spPr/>
        <p:txBody>
          <a:bodyPr/>
          <a:lstStyle/>
          <a:p>
            <a:fld id="{013422E6-57C4-472B-BB37-763E50B58060}" type="slidenum">
              <a:rPr lang="en-US" smtClean="0"/>
              <a:t>33</a:t>
            </a:fld>
            <a:endParaRPr lang="en-US"/>
          </a:p>
        </p:txBody>
      </p:sp>
    </p:spTree>
    <p:extLst>
      <p:ext uri="{BB962C8B-B14F-4D97-AF65-F5344CB8AC3E}">
        <p14:creationId xmlns:p14="http://schemas.microsoft.com/office/powerpoint/2010/main" val="3580882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Rights Violations &amp; Ombudsman Program Advocacy Examples: </a:t>
            </a:r>
          </a:p>
          <a:p>
            <a:endParaRPr lang="en-US" dirty="0"/>
          </a:p>
          <a:p>
            <a:r>
              <a:rPr lang="en-US" dirty="0"/>
              <a:t>Staff do not knock or get permission to enter a resident’s room - Talk to facility staff about respecting the resident’s personal space.  Offer to conduct a staff in-service training on dignity and respect.</a:t>
            </a:r>
          </a:p>
          <a:p>
            <a:endParaRPr lang="en-US" dirty="0"/>
          </a:p>
          <a:p>
            <a:r>
              <a:rPr lang="en-US" dirty="0"/>
              <a:t>A staff member stands over Mary when they assist her with eating and refer to her as a “feeder.” - Talk to the supervisor about the use of the word “feeder” or any other disrespectful term used to describe a resident.  Also discuss the demeaning practice of standing over Mary to help her eat. Offer to provide training to staff on dignity and respect.</a:t>
            </a:r>
          </a:p>
        </p:txBody>
      </p:sp>
      <p:sp>
        <p:nvSpPr>
          <p:cNvPr id="4" name="Slide Number Placeholder 3"/>
          <p:cNvSpPr>
            <a:spLocks noGrp="1"/>
          </p:cNvSpPr>
          <p:nvPr>
            <p:ph type="sldNum" sz="quarter" idx="5"/>
          </p:nvPr>
        </p:nvSpPr>
        <p:spPr/>
        <p:txBody>
          <a:bodyPr/>
          <a:lstStyle/>
          <a:p>
            <a:fld id="{013422E6-57C4-472B-BB37-763E50B58060}" type="slidenum">
              <a:rPr lang="en-US" smtClean="0"/>
              <a:t>34</a:t>
            </a:fld>
            <a:endParaRPr lang="en-US"/>
          </a:p>
        </p:txBody>
      </p:sp>
    </p:spTree>
    <p:extLst>
      <p:ext uri="{BB962C8B-B14F-4D97-AF65-F5344CB8AC3E}">
        <p14:creationId xmlns:p14="http://schemas.microsoft.com/office/powerpoint/2010/main" val="1778210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This regulation is intended to ensure that residents and resident representatives are included in all areas of person-centered and person-directed care planning and that the planning supports the resident’s goals, choices, and preferences related to daily routines, care, and treatment.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61098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Margaret</a:t>
            </a:r>
          </a:p>
          <a:p>
            <a:r>
              <a:rPr lang="en-US" b="1" dirty="0"/>
              <a:t>Violation</a:t>
            </a:r>
            <a:r>
              <a:rPr lang="en-US" dirty="0"/>
              <a:t>: Margaret has dementia and is very scared and uncomfortable with male CNAs giving her a shower, but male aides are often assigned to her.  Margaret has begun to </a:t>
            </a:r>
            <a:r>
              <a:rPr lang="en-US" b="0" u="none" dirty="0"/>
              <a:t>express her fear</a:t>
            </a:r>
            <a:r>
              <a:rPr lang="en-US" dirty="0"/>
              <a:t> and has hit a CNA. Although her daughter addressed this concern during the care plan meeting, nothing was changed in the care plan.</a:t>
            </a:r>
          </a:p>
          <a:p>
            <a:r>
              <a:rPr lang="en-US" b="1" dirty="0"/>
              <a:t>Ombudsman Program Advocacy Example</a:t>
            </a:r>
            <a:r>
              <a:rPr lang="en-US" dirty="0"/>
              <a:t>: Encourage Margaret and her daughter to request another care plan meeting to discuss the specific concern.  Offer to attend in support of Margaret and explain Margaret’s right to feel safe during her shower and the responsibility of the facility to ensure her needs and preferences are met.</a:t>
            </a:r>
          </a:p>
          <a:p>
            <a:endParaRPr lang="en-US" dirty="0"/>
          </a:p>
          <a:p>
            <a:r>
              <a:rPr lang="en-US" dirty="0"/>
              <a:t>Dan</a:t>
            </a:r>
          </a:p>
          <a:p>
            <a:r>
              <a:rPr lang="en-US" b="1" dirty="0"/>
              <a:t>Violation</a:t>
            </a:r>
            <a:r>
              <a:rPr lang="en-US" dirty="0"/>
              <a:t>: Dan repeatedly says he wants to move out of the nursing facility and into the assisted living where his wife resides, but his goal is not included in the care plan. </a:t>
            </a:r>
          </a:p>
          <a:p>
            <a:r>
              <a:rPr lang="en-US" b="1" dirty="0"/>
              <a:t>Ombudsman Program Advocacy Example</a:t>
            </a:r>
            <a:r>
              <a:rPr lang="en-US" dirty="0"/>
              <a:t>: Talk to the facility about Dan’s wishes to move out and encourage Dan to request a care plan meeting to address his goal.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1834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Facility staff may not interfere with the resident’s choice of a physician. If a resident does not have a physician, or if the resident’s physician becomes unable or unwilling to continue providing care to the resident, facility staff must assist the resident or the resident’s representative in finding a replacement.</a:t>
            </a:r>
          </a:p>
          <a:p>
            <a:endParaRPr lang="en-US" i="0" dirty="0"/>
          </a:p>
          <a:p>
            <a:r>
              <a:rPr lang="en-US" i="0" dirty="0"/>
              <a:t>Ombudsman Program Advocacy Example: Explain Tony’s right to choose his own physician and encourage him to ask his doctor if she is willing to continue to treat him while he stays in the nursing facility.</a:t>
            </a:r>
          </a:p>
          <a:p>
            <a:endParaRPr lang="en-US"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to next slide to continue with respect and dignity rights.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7238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residents have a right to be treated with dignity and respect.  In addition, all residents’ possessions, regardless of their value, must be treated with respect. Providing for resident needs and preferences is essential to creating an individualized, home environment.  Residents have the right to share a room with whomever they wish, as long as both residents are in agreement. These arrangements could include opposite-sex and same-sex married couples or domestic partners, siblings, or friends.</a:t>
            </a:r>
          </a:p>
          <a:p>
            <a:endParaRPr lang="en-US" dirty="0"/>
          </a:p>
          <a:p>
            <a:r>
              <a:rPr lang="en-US" b="1" i="1" dirty="0"/>
              <a:t>Trainer’ Note:  </a:t>
            </a:r>
            <a:r>
              <a:rPr lang="en-US" i="1" dirty="0"/>
              <a:t>Click to bring up each situation and ask the trainees how they might begin advocacy on the rights violations related to respect and dignity. Responses may include:</a:t>
            </a:r>
          </a:p>
          <a:p>
            <a:endParaRPr lang="en-US" dirty="0"/>
          </a:p>
          <a:p>
            <a:r>
              <a:rPr lang="en-US" b="1" dirty="0"/>
              <a:t>Dorothy: </a:t>
            </a:r>
            <a:r>
              <a:rPr lang="en-US" dirty="0"/>
              <a:t>Explain that the facility cannot restrain Dorothy for their own convenience.  Determine what the concern is with Dorothy walking around the facility and discuss appropriate means to assure her independence, mobility, and safety. </a:t>
            </a:r>
          </a:p>
          <a:p>
            <a:endParaRPr lang="en-US" dirty="0"/>
          </a:p>
          <a:p>
            <a:r>
              <a:rPr lang="en-US" b="1" dirty="0"/>
              <a:t>Diane &amp; Denise: </a:t>
            </a:r>
            <a:r>
              <a:rPr lang="en-US" dirty="0"/>
              <a:t>Remind the facility of Diane and Denise’s right to live together.  Encourage all parties to meet and discuss the concern, but point out that the decision is ultimately up to Diane and Denise.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39</a:t>
            </a:fld>
            <a:endParaRPr lang="en-US"/>
          </a:p>
        </p:txBody>
      </p:sp>
    </p:spTree>
    <p:extLst>
      <p:ext uri="{BB962C8B-B14F-4D97-AF65-F5344CB8AC3E}">
        <p14:creationId xmlns:p14="http://schemas.microsoft.com/office/powerpoint/2010/main" val="1713611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this is the first-time meeting, ask if there are any questions at this point, or, if this is not the first session, ask if any questions have come up for them since the last Module.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everyone has gone through Module 3, ask them what they learned about in Module 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Responses may include: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Person-Centered 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Third-party decision-makers/resident representatives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Empowerment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Resident assessments and care plans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Resident councils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Family councils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9694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Here is additional information to the first bullet point: </a:t>
            </a:r>
            <a:r>
              <a:rPr lang="en-US" i="0" dirty="0"/>
              <a:t>Choose activities, schedules </a:t>
            </a:r>
            <a:r>
              <a:rPr lang="en-US" b="1" i="0" dirty="0"/>
              <a:t>(including sleeping and waking times)</a:t>
            </a:r>
            <a:r>
              <a:rPr lang="en-US" i="0" dirty="0"/>
              <a:t>, health care and providers of health care services consistent with their interests, assessments, and plan of care.</a:t>
            </a:r>
          </a:p>
          <a:p>
            <a:endParaRPr lang="en-US" i="0" dirty="0"/>
          </a:p>
          <a:p>
            <a:r>
              <a:rPr lang="en-US" b="1" i="1" dirty="0"/>
              <a:t>Trainer’s Note: </a:t>
            </a:r>
            <a:r>
              <a:rPr lang="en-US" i="1" dirty="0"/>
              <a:t>Go to next slide to continue with </a:t>
            </a:r>
            <a:r>
              <a:rPr lang="en-US" b="0" i="1" u="none" dirty="0"/>
              <a:t>s</a:t>
            </a:r>
            <a:r>
              <a:rPr lang="en-US" i="1" dirty="0"/>
              <a:t>elf-determination rights.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7999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facility must support and accommodate each resident to exercise their autonomy regarding those things that are important in their life, including interests and preferences.  Residents are allowed to make choices about their schedules, consistent with their interests, assessments, and care plans. Facilities must not develop a schedule for care, such as waking or bathing schedules, for staff convenience and without the input of the residents.</a:t>
            </a:r>
          </a:p>
        </p:txBody>
      </p:sp>
      <p:sp>
        <p:nvSpPr>
          <p:cNvPr id="4" name="Slide Number Placeholder 3"/>
          <p:cNvSpPr>
            <a:spLocks noGrp="1"/>
          </p:cNvSpPr>
          <p:nvPr>
            <p:ph type="sldNum" sz="quarter" idx="5"/>
          </p:nvPr>
        </p:nvSpPr>
        <p:spPr/>
        <p:txBody>
          <a:bodyPr/>
          <a:lstStyle/>
          <a:p>
            <a:fld id="{013422E6-57C4-472B-BB37-763E50B58060}" type="slidenum">
              <a:rPr lang="en-US" smtClean="0"/>
              <a:t>41</a:t>
            </a:fld>
            <a:endParaRPr lang="en-US"/>
          </a:p>
        </p:txBody>
      </p:sp>
    </p:spTree>
    <p:extLst>
      <p:ext uri="{BB962C8B-B14F-4D97-AF65-F5344CB8AC3E}">
        <p14:creationId xmlns:p14="http://schemas.microsoft.com/office/powerpoint/2010/main" val="3980174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 </a:t>
            </a:r>
            <a:r>
              <a:rPr lang="en-US" b="1" i="1" dirty="0"/>
              <a:t>Note: </a:t>
            </a:r>
            <a:r>
              <a:rPr lang="en-US" i="1" dirty="0"/>
              <a:t>For each situation, ask the trainees how they might begin advocacy on the rights violations related to self-determination, starting with </a:t>
            </a:r>
            <a:r>
              <a:rPr lang="en-US" b="1" i="1" dirty="0"/>
              <a:t>empowerment</a:t>
            </a:r>
            <a:r>
              <a:rPr lang="en-US" i="1" dirty="0"/>
              <a:t>.  After Marie’s situation, click for the next situation to appear, and click again for the third to appear.  Below are the possible responses for each.</a:t>
            </a:r>
          </a:p>
          <a:p>
            <a:endParaRPr lang="en-US" i="1" dirty="0"/>
          </a:p>
          <a:p>
            <a:r>
              <a:rPr lang="en-US" b="1" i="1" dirty="0"/>
              <a:t>Marie: </a:t>
            </a:r>
            <a:r>
              <a:rPr lang="en-US" b="0" i="1" dirty="0"/>
              <a:t>Encourage Marie to talk with the Activity Director again and offer to go with her.  Encourage Marie to request a care plan meeting to address her boredom and desire to help around the facility</a:t>
            </a:r>
            <a:r>
              <a:rPr lang="en-US" b="1" i="1" dirty="0"/>
              <a:t>. </a:t>
            </a:r>
            <a:r>
              <a:rPr lang="en-US" b="0" i="1" dirty="0"/>
              <a:t>Offer to talk </a:t>
            </a:r>
            <a:r>
              <a:rPr lang="en-US" i="1" dirty="0"/>
              <a:t>to facility staff about Marie’s right to choose her activities.  Residents can perform duties of their choice within the facility as long as it does not infringe upon other resident’s rights.  </a:t>
            </a:r>
          </a:p>
          <a:p>
            <a:endParaRPr lang="en-US" i="1" dirty="0"/>
          </a:p>
          <a:p>
            <a:r>
              <a:rPr lang="en-US" b="1" i="1" dirty="0"/>
              <a:t>Residents woken at 4 AM: </a:t>
            </a:r>
            <a:r>
              <a:rPr lang="en-US" b="0" i="1" dirty="0"/>
              <a:t>Explain to the residents they have a right to get up at a time of their choosing.  Empower the council to address their concern with the facility and offer to talk to the DON about residents’ right to wake up at the time of their choosing.</a:t>
            </a:r>
          </a:p>
        </p:txBody>
      </p:sp>
      <p:sp>
        <p:nvSpPr>
          <p:cNvPr id="4" name="Slide Number Placeholder 3"/>
          <p:cNvSpPr>
            <a:spLocks noGrp="1"/>
          </p:cNvSpPr>
          <p:nvPr>
            <p:ph type="sldNum" sz="quarter" idx="5"/>
          </p:nvPr>
        </p:nvSpPr>
        <p:spPr/>
        <p:txBody>
          <a:bodyPr/>
          <a:lstStyle/>
          <a:p>
            <a:fld id="{013422E6-57C4-472B-BB37-763E50B58060}" type="slidenum">
              <a:rPr lang="en-US" smtClean="0"/>
              <a:t>42</a:t>
            </a:fld>
            <a:endParaRPr lang="en-US"/>
          </a:p>
        </p:txBody>
      </p:sp>
    </p:spTree>
    <p:extLst>
      <p:ext uri="{BB962C8B-B14F-4D97-AF65-F5344CB8AC3E}">
        <p14:creationId xmlns:p14="http://schemas.microsoft.com/office/powerpoint/2010/main" val="30283781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to next slide to continue with information and communication.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1554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The facility is required to ensure each resident knows their rights and responsibilities prior to or upon arriving, as appropriate during the resident’s stay, and when the facility’s rules change.  Residents may verbally request to see their personal and medical records. The facility may charge a reasonable fee for providing a copy of the requested records, whether in paper or electronic form.  Reasonable access means that telephones, computers and other communication devices are easily accessible to residents and are adapted to accommodate resident’s needs and abilities, such as hearing or vision loss.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3560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each situation and the LTCOP Examples below.</a:t>
            </a:r>
          </a:p>
          <a:p>
            <a:endParaRPr lang="en-US" i="0" dirty="0"/>
          </a:p>
          <a:p>
            <a:r>
              <a:rPr lang="en-US" i="0" dirty="0"/>
              <a:t>Ombudsman Program Advocacy Examples</a:t>
            </a:r>
          </a:p>
          <a:p>
            <a:endParaRPr lang="en-US" i="0" dirty="0"/>
          </a:p>
          <a:p>
            <a:r>
              <a:rPr lang="en-US" i="0" dirty="0"/>
              <a:t>Explain Mae’s right to see her records within 24 hours of her verbal request.</a:t>
            </a:r>
          </a:p>
          <a:p>
            <a:endParaRPr lang="en-US" i="0" dirty="0"/>
          </a:p>
          <a:p>
            <a:r>
              <a:rPr lang="en-US" i="0" dirty="0"/>
              <a:t>Talk to the facility about figuring out a way for George to communicate with his daughter and providing him reasonable access to the computer.</a:t>
            </a:r>
          </a:p>
        </p:txBody>
      </p:sp>
      <p:sp>
        <p:nvSpPr>
          <p:cNvPr id="4" name="Slide Number Placeholder 3"/>
          <p:cNvSpPr>
            <a:spLocks noGrp="1"/>
          </p:cNvSpPr>
          <p:nvPr>
            <p:ph type="sldNum" sz="quarter" idx="5"/>
          </p:nvPr>
        </p:nvSpPr>
        <p:spPr/>
        <p:txBody>
          <a:bodyPr/>
          <a:lstStyle/>
          <a:p>
            <a:fld id="{013422E6-57C4-472B-BB37-763E50B58060}" type="slidenum">
              <a:rPr lang="en-US" smtClean="0"/>
              <a:t>45</a:t>
            </a:fld>
            <a:endParaRPr lang="en-US"/>
          </a:p>
        </p:txBody>
      </p:sp>
    </p:spTree>
    <p:extLst>
      <p:ext uri="{BB962C8B-B14F-4D97-AF65-F5344CB8AC3E}">
        <p14:creationId xmlns:p14="http://schemas.microsoft.com/office/powerpoint/2010/main" val="11924042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This regulation confirms that each resident has the right to privacy and confidentiality for all aspects of care and services. Residents have the right to personal privacy of their body, personal space, and personal care.</a:t>
            </a:r>
          </a:p>
          <a:p>
            <a:endParaRPr lang="en-US" i="0" dirty="0"/>
          </a:p>
          <a:p>
            <a:r>
              <a:rPr lang="en-US" i="0" dirty="0"/>
              <a:t>During the delivery of personal care and services staff must remove residents from public view, pull privacy curtains or close doors, and provide clothing or draping to prevent exposure of body parts.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0675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For each situation, ask the trainees how they might begin advocacy on the rights violations related to privacy and confidentiality.  After Sara’s situation, click for the next situation to appear, and click again for the third to appear.  Below are the possible responses for each.</a:t>
            </a:r>
          </a:p>
          <a:p>
            <a:endParaRPr lang="en-US" b="1" dirty="0"/>
          </a:p>
          <a:p>
            <a:endParaRPr lang="en-US" b="1" dirty="0"/>
          </a:p>
          <a:p>
            <a:r>
              <a:rPr lang="en-US" b="1" dirty="0"/>
              <a:t>Sara</a:t>
            </a:r>
            <a:r>
              <a:rPr lang="en-US" dirty="0"/>
              <a:t>: Immediately go to a staff member and ask them to cover up Sara. Investigate if others are also exposed while their door is open.</a:t>
            </a:r>
          </a:p>
          <a:p>
            <a:r>
              <a:rPr lang="en-US" b="1" dirty="0"/>
              <a:t>Mike and Matt</a:t>
            </a:r>
            <a:r>
              <a:rPr lang="en-US" dirty="0"/>
              <a:t>: Ask the aide to pull the curtain and excuse yourself to the hall until the CNA is finished providing care. </a:t>
            </a:r>
          </a:p>
          <a:p>
            <a:r>
              <a:rPr lang="en-US" b="1" dirty="0"/>
              <a:t>Velma:</a:t>
            </a:r>
            <a:r>
              <a:rPr lang="en-US" dirty="0"/>
              <a:t> Politely ask the staff to either stop interrupting the visit or to provide a space in which there will be no interruptions – whichever makes Velma more comfortable.</a:t>
            </a:r>
          </a:p>
        </p:txBody>
      </p:sp>
      <p:sp>
        <p:nvSpPr>
          <p:cNvPr id="4" name="Slide Number Placeholder 3"/>
          <p:cNvSpPr>
            <a:spLocks noGrp="1"/>
          </p:cNvSpPr>
          <p:nvPr>
            <p:ph type="sldNum" sz="quarter" idx="5"/>
          </p:nvPr>
        </p:nvSpPr>
        <p:spPr/>
        <p:txBody>
          <a:bodyPr/>
          <a:lstStyle/>
          <a:p>
            <a:fld id="{013422E6-57C4-472B-BB37-763E50B58060}" type="slidenum">
              <a:rPr lang="en-US" smtClean="0"/>
              <a:t>47</a:t>
            </a:fld>
            <a:endParaRPr lang="en-US"/>
          </a:p>
        </p:txBody>
      </p:sp>
    </p:spTree>
    <p:extLst>
      <p:ext uri="{BB962C8B-B14F-4D97-AF65-F5344CB8AC3E}">
        <p14:creationId xmlns:p14="http://schemas.microsoft.com/office/powerpoint/2010/main" val="8580704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The facility is required to be orderly, sanitary, and free from hazards. It also means lighting, temperature, and sound levels should be comfortable to the residents.  The environment refers to all of the areas where residents are free to go. The term “homelike environment” in the regulations de-emphasizes the institutional settings and allows the resident to use their personal belongings that support the resident’s opinion of a comfortable living environment.</a:t>
            </a:r>
          </a:p>
          <a:p>
            <a:endParaRPr lang="en-US" i="0" dirty="0"/>
          </a:p>
          <a:p>
            <a:r>
              <a:rPr lang="en-US" i="0" dirty="0"/>
              <a:t>Ombudsman Program Advocacy Examples:</a:t>
            </a:r>
          </a:p>
          <a:p>
            <a:r>
              <a:rPr lang="en-US" i="0" dirty="0"/>
              <a:t>Immediately locate a staff member and ask them to clean it up.  Residents are at risk to slip and fall.  Stand and wait for the staff to clean the floor.</a:t>
            </a:r>
          </a:p>
          <a:p>
            <a:r>
              <a:rPr lang="en-US" i="0" dirty="0"/>
              <a:t>Talk to facility staff about the unsanitary practice and potential risks to residents.</a:t>
            </a:r>
          </a:p>
          <a:p>
            <a:endParaRPr lang="en-US"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489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Residents have a right to complain about treatment, care, management of funds, lost clothing, or violation of rights, etc.  This regulation also ensures that the facility has a policy to address all grievances. Facility staff are responsible for making prompt efforts to resolve a grievance and to keep the resident up to date about any progress toward resolution. </a:t>
            </a:r>
          </a:p>
          <a:p>
            <a:endParaRPr lang="en-US" i="0" dirty="0"/>
          </a:p>
          <a:p>
            <a:endParaRPr lang="en-US" i="0" dirty="0"/>
          </a:p>
          <a:p>
            <a:r>
              <a:rPr lang="en-US" i="0" dirty="0"/>
              <a:t>Ombudsman Program Advocacy Examples:</a:t>
            </a:r>
          </a:p>
          <a:p>
            <a:r>
              <a:rPr lang="en-US" i="0" dirty="0"/>
              <a:t>Explain Connie’s right to present complaints without the fear of retaliation. Offer to talk to staff about the recent concern and offer to provide staff training about residents’ rights and retaliation.</a:t>
            </a:r>
          </a:p>
          <a:p>
            <a:endParaRPr lang="en-US" i="0" dirty="0"/>
          </a:p>
          <a:p>
            <a:r>
              <a:rPr lang="en-US" b="1" i="1" dirty="0"/>
              <a:t>Trainer’s Note: </a:t>
            </a:r>
            <a:r>
              <a:rPr lang="en-US" i="1" dirty="0"/>
              <a:t>Click to bring up Mark’s situation.</a:t>
            </a:r>
          </a:p>
          <a:p>
            <a:endParaRPr lang="en-US" i="1" dirty="0"/>
          </a:p>
          <a:p>
            <a:r>
              <a:rPr lang="en-US" i="0" dirty="0"/>
              <a:t>Explain Mark’s right to receive a prompt response and updates towards getting his complaint resolved.  Offer to address his concern with staff.</a:t>
            </a:r>
          </a:p>
          <a:p>
            <a:endParaRPr lang="en-US" i="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4629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agenda with the trainees and refer them to the table of contents on Page 2 in their manual. </a:t>
            </a:r>
          </a:p>
          <a:p>
            <a:endParaRPr lang="en-US" i="1" dirty="0"/>
          </a:p>
          <a:p>
            <a:r>
              <a:rPr lang="en-US" i="1" dirty="0"/>
              <a:t>Section 1 – 15 mins</a:t>
            </a:r>
          </a:p>
          <a:p>
            <a:r>
              <a:rPr lang="en-US" i="1" dirty="0"/>
              <a:t>Section 2 – 20 mins</a:t>
            </a:r>
          </a:p>
          <a:p>
            <a:r>
              <a:rPr lang="en-US" i="1" dirty="0"/>
              <a:t>Section 3 – 30 mins</a:t>
            </a:r>
          </a:p>
          <a:p>
            <a:r>
              <a:rPr lang="en-US" i="1" dirty="0"/>
              <a:t>Section 4 –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60 mins</a:t>
            </a:r>
          </a:p>
          <a:p>
            <a:r>
              <a:rPr lang="en-US" i="1" dirty="0"/>
              <a:t>Section 5 – 30 mins</a:t>
            </a:r>
          </a:p>
          <a:p>
            <a:r>
              <a:rPr lang="en-US" i="1" dirty="0"/>
              <a:t>Section 6 –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Depends on state-specific information</a:t>
            </a:r>
            <a:endParaRPr lang="en-US" i="1" dirty="0"/>
          </a:p>
          <a:p>
            <a:r>
              <a:rPr lang="en-US" i="1" dirty="0"/>
              <a:t>Section 7 – 15 mins</a:t>
            </a: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US" b="1" i="1" dirty="0"/>
              <a:t>Trainer’s Note: </a:t>
            </a:r>
            <a:r>
              <a:rPr lang="en-US" i="1" dirty="0"/>
              <a:t>The timeframes for each section are approximate. Allow at least 4 hours for this session. Section 6 will depend on your state specific information.</a:t>
            </a:r>
          </a:p>
          <a:p>
            <a:endParaRPr lang="en-US" i="1" dirty="0"/>
          </a:p>
          <a:p>
            <a:r>
              <a:rPr lang="en-US" i="1" dirty="0"/>
              <a:t> </a:t>
            </a:r>
          </a:p>
        </p:txBody>
      </p:sp>
      <p:sp>
        <p:nvSpPr>
          <p:cNvPr id="4" name="Slide Number Placeholder 3"/>
          <p:cNvSpPr>
            <a:spLocks noGrp="1"/>
          </p:cNvSpPr>
          <p:nvPr>
            <p:ph type="sldNum" sz="quarter" idx="5"/>
          </p:nvPr>
        </p:nvSpPr>
        <p:spPr/>
        <p:txBody>
          <a:bodyPr/>
          <a:lstStyle/>
          <a:p>
            <a:fld id="{013422E6-57C4-472B-BB37-763E50B58060}" type="slidenum">
              <a:rPr lang="en-US" smtClean="0"/>
              <a:t>5</a:t>
            </a:fld>
            <a:endParaRPr lang="en-US"/>
          </a:p>
        </p:txBody>
      </p:sp>
    </p:spTree>
    <p:extLst>
      <p:ext uri="{BB962C8B-B14F-4D97-AF65-F5344CB8AC3E}">
        <p14:creationId xmlns:p14="http://schemas.microsoft.com/office/powerpoint/2010/main" val="26025892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Explain that the protection and advocacy programs (P&amp;A) provide legal representation and other advocacy services to secure the rights of persons with all types of disabilities wherever they live.  Include the name of your state’s P&amp;A. </a:t>
            </a:r>
          </a:p>
          <a:p>
            <a:endParaRPr lang="en-US" i="1" dirty="0"/>
          </a:p>
          <a:p>
            <a:r>
              <a:rPr lang="en-US" i="0" dirty="0"/>
              <a:t>This means that facility staff must ensure that residents are able to communicate freely with the LTCOP and representatives of federal, state, or local officials.</a:t>
            </a:r>
          </a:p>
          <a:p>
            <a:endParaRPr lang="en-US" i="0" dirty="0"/>
          </a:p>
          <a:p>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97857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information on the slide.</a:t>
            </a:r>
          </a:p>
        </p:txBody>
      </p:sp>
      <p:sp>
        <p:nvSpPr>
          <p:cNvPr id="4" name="Slide Number Placeholder 3"/>
          <p:cNvSpPr>
            <a:spLocks noGrp="1"/>
          </p:cNvSpPr>
          <p:nvPr>
            <p:ph type="sldNum" sz="quarter" idx="5"/>
          </p:nvPr>
        </p:nvSpPr>
        <p:spPr/>
        <p:txBody>
          <a:bodyPr/>
          <a:lstStyle/>
          <a:p>
            <a:fld id="{013422E6-57C4-472B-BB37-763E50B58060}" type="slidenum">
              <a:rPr lang="en-US" smtClean="0"/>
              <a:t>51</a:t>
            </a:fld>
            <a:endParaRPr lang="en-US"/>
          </a:p>
        </p:txBody>
      </p:sp>
    </p:spTree>
    <p:extLst>
      <p:ext uri="{BB962C8B-B14F-4D97-AF65-F5344CB8AC3E}">
        <p14:creationId xmlns:p14="http://schemas.microsoft.com/office/powerpoint/2010/main" val="6059611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This section on abuse and neglect is about rights.  Let the trainees know that there will be more training on the facility requirements, the role of the Ombudsman program, and other agencies regarding abuse, neglect, and exploitation in the complaint-handling module. </a:t>
            </a:r>
          </a:p>
          <a:p>
            <a:endParaRPr lang="en-US" i="1" dirty="0"/>
          </a:p>
          <a:p>
            <a:r>
              <a:rPr lang="en-US" i="0" dirty="0"/>
              <a:t>Each resident has the right to be free from abuse, neglect and physical punishment of any type by anyone. When a nursing facility accepts a resident, the facility assumes the responsibility of ensuring the safety and well-being of the resident.  It is the facility’s responsibility to ensure that all staff are trained and are knowledgeable in how to react and respond appropriately to residents.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0780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information on the slide.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53</a:t>
            </a:fld>
            <a:endParaRPr lang="en-US"/>
          </a:p>
        </p:txBody>
      </p:sp>
    </p:spTree>
    <p:extLst>
      <p:ext uri="{BB962C8B-B14F-4D97-AF65-F5344CB8AC3E}">
        <p14:creationId xmlns:p14="http://schemas.microsoft.com/office/powerpoint/2010/main" val="18026583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Once the resident enters the facility, it becomes the resident’s home. Facilities are required to determine their capacity and capability to care for the residents they admit. Therefore, facilities should not admit residents whose needs they cannot meet based on the facility assessment.  The regulation also explains the limited conditions under which a nursing facility can discharge or transfer a resident. </a:t>
            </a:r>
          </a:p>
          <a:p>
            <a:endParaRPr lang="en-US" i="1" dirty="0"/>
          </a:p>
          <a:p>
            <a:r>
              <a:rPr lang="en-US" b="1" i="1" dirty="0"/>
              <a:t>Trainer’s Note: </a:t>
            </a:r>
            <a:r>
              <a:rPr lang="en-US" i="1" dirty="0"/>
              <a:t>Go to next slide to continue with the 6 reasons for facility-initiated transfer or discharge.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0143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Improper transfers and discharges are complicated cases.  There are several advocacy tools that can be used to fight facility-initiated transfers and discharges.  Some techniques will be discussed in upcoming modules.</a:t>
            </a:r>
          </a:p>
          <a:p>
            <a:endParaRPr lang="en-US" dirty="0"/>
          </a:p>
          <a:p>
            <a:r>
              <a:rPr lang="en-US" b="1" i="1" dirty="0"/>
              <a:t>Trainer’s Note:  </a:t>
            </a:r>
            <a:r>
              <a:rPr lang="en-US" i="1" dirty="0"/>
              <a:t>Links </a:t>
            </a:r>
            <a:r>
              <a:rPr lang="en-US" b="0" i="1" u="none" dirty="0"/>
              <a:t>to learn more about additional tools that can be used in situations of </a:t>
            </a:r>
            <a:r>
              <a:rPr lang="en-US" i="1" dirty="0"/>
              <a:t>facility-initiated transfers and discharges are included in the trainee manual Resource Section.</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55</a:t>
            </a:fld>
            <a:endParaRPr lang="en-US"/>
          </a:p>
        </p:txBody>
      </p:sp>
    </p:spTree>
    <p:extLst>
      <p:ext uri="{BB962C8B-B14F-4D97-AF65-F5344CB8AC3E}">
        <p14:creationId xmlns:p14="http://schemas.microsoft.com/office/powerpoint/2010/main" val="9211436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Ask if there are any questions to anything discussed so far and take a break.</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56</a:t>
            </a:fld>
            <a:endParaRPr lang="en-US"/>
          </a:p>
        </p:txBody>
      </p:sp>
    </p:spTree>
    <p:extLst>
      <p:ext uri="{BB962C8B-B14F-4D97-AF65-F5344CB8AC3E}">
        <p14:creationId xmlns:p14="http://schemas.microsoft.com/office/powerpoint/2010/main" val="42724176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CMS is responsible for the administration of Medicare &amp; Medicaid services.  Certified nursing facilities are “certified” to be able to accept payments from Medicare and/or Medicaid for providing certain services to residents.  Certified nursing facilities must comply with certain federal regulations.  The federal regulation that we will be discussing is the one that spells out nursing facility responsibilities as well as residents’ rights.  It is more commonly known as “federal nursing home regulations.”</a:t>
            </a:r>
          </a:p>
          <a:p>
            <a:endParaRPr lang="en-US" dirty="0"/>
          </a:p>
          <a:p>
            <a:pPr marL="0" indent="0">
              <a:buFont typeface="Wingdings" panose="05000000000000000000" pitchFamily="2" charset="2"/>
              <a:buNone/>
            </a:pPr>
            <a:r>
              <a:rPr lang="en-US" b="1" dirty="0">
                <a:sym typeface="Symbol" panose="05050102010706020507" pitchFamily="18" charset="2"/>
              </a:rPr>
              <a:t> </a:t>
            </a:r>
            <a:r>
              <a:rPr lang="en-US" b="1" dirty="0"/>
              <a:t>If your state has additional enforcement requirements for nursing facilities, please include them in this section.</a:t>
            </a:r>
          </a:p>
          <a:p>
            <a:pPr marL="171450" indent="-171450">
              <a:buFont typeface="Wingdings" panose="05000000000000000000" pitchFamily="2" charset="2"/>
              <a:buChar char="Ø"/>
            </a:pPr>
            <a:endParaRPr lang="en-US" b="1" dirty="0"/>
          </a:p>
          <a:p>
            <a:r>
              <a:rPr lang="en-US" dirty="0"/>
              <a:t>Among other federal and state laws, nursing facility residents’ rights are defined and clarified in the federal nursing home regulations.  Rights for individuals living in homes or facilities only regulated by the state are defined and clarified in state rule. Facilities are required to ensure those residents’ rights are upheld. </a:t>
            </a:r>
          </a:p>
          <a:p>
            <a:endParaRPr lang="en-US" dirty="0"/>
          </a:p>
          <a:p>
            <a:r>
              <a:rPr lang="en-US" dirty="0"/>
              <a:t>CMS has an agreement with the state survey agency to conduct surveys (inspections) to determine whether facilities are in compliance with federal regulations.  CMS also provides direction to the state survey agency nursing home inspectors, who are called “surveyors” about how to respond to and investigate complaints and how to conduct annual surveys. </a:t>
            </a:r>
          </a:p>
          <a:p>
            <a:endParaRPr lang="en-US" dirty="0"/>
          </a:p>
          <a:p>
            <a:r>
              <a:rPr lang="en-US" dirty="0"/>
              <a:t>There are two types of surveys: a standard survey and an abbreviated standard survey</a:t>
            </a:r>
          </a:p>
        </p:txBody>
      </p:sp>
      <p:sp>
        <p:nvSpPr>
          <p:cNvPr id="4" name="Slide Number Placeholder 3"/>
          <p:cNvSpPr>
            <a:spLocks noGrp="1"/>
          </p:cNvSpPr>
          <p:nvPr>
            <p:ph type="sldNum" sz="quarter" idx="5"/>
          </p:nvPr>
        </p:nvSpPr>
        <p:spPr/>
        <p:txBody>
          <a:bodyPr/>
          <a:lstStyle/>
          <a:p>
            <a:fld id="{013422E6-57C4-472B-BB37-763E50B58060}" type="slidenum">
              <a:rPr lang="en-US" smtClean="0"/>
              <a:t>58</a:t>
            </a:fld>
            <a:endParaRPr lang="en-US"/>
          </a:p>
        </p:txBody>
      </p:sp>
    </p:spTree>
    <p:extLst>
      <p:ext uri="{BB962C8B-B14F-4D97-AF65-F5344CB8AC3E}">
        <p14:creationId xmlns:p14="http://schemas.microsoft.com/office/powerpoint/2010/main" val="25141946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standard survey , also called the annual survey, occurs between 9 and 15 months from </a:t>
            </a:r>
            <a:r>
              <a:rPr lang="en-US" b="0" u="none" dirty="0"/>
              <a:t>the date of </a:t>
            </a:r>
            <a:r>
              <a:rPr lang="en-US" dirty="0"/>
              <a:t>the previous </a:t>
            </a:r>
            <a:r>
              <a:rPr lang="en-US" b="0" u="none" dirty="0"/>
              <a:t>year’s survey </a:t>
            </a:r>
            <a:r>
              <a:rPr lang="en-US" dirty="0"/>
              <a:t>by a designated team of surveyors.  Federal regulations do not allow states to conduct surveys less frequently </a:t>
            </a:r>
            <a:r>
              <a:rPr lang="en-US" b="0" u="none" dirty="0"/>
              <a:t>even</a:t>
            </a:r>
            <a:r>
              <a:rPr lang="en-US" b="1" u="sng" dirty="0"/>
              <a:t> </a:t>
            </a:r>
            <a:r>
              <a:rPr lang="en-US" dirty="0"/>
              <a:t>when facilities have a history of low or no deficiencies from annual inspections. The state survey agency is responsible for assuring federal and state regulations regarding quality of care and quality of life are met. </a:t>
            </a:r>
          </a:p>
          <a:p>
            <a:endParaRPr lang="en-US" dirty="0"/>
          </a:p>
          <a:p>
            <a:r>
              <a:rPr lang="en-US" dirty="0"/>
              <a:t>Surveyors are required to “Contact the Ombudsman in accordance with State policy</a:t>
            </a:r>
            <a:r>
              <a:rPr lang="en-US" b="0" dirty="0">
                <a:effectLst/>
              </a:rPr>
              <a:t>. </a:t>
            </a:r>
            <a:r>
              <a:rPr lang="en-US" b="0" u="none" dirty="0">
                <a:effectLst/>
              </a:rPr>
              <a:t>[They must] </a:t>
            </a:r>
            <a:r>
              <a:rPr lang="en-US" dirty="0"/>
              <a:t>notify the LTCOP of the proposed day of entrance into the facility and, if applicable, obtain any information/concerns,</a:t>
            </a:r>
            <a:r>
              <a:rPr lang="en-US" baseline="0" dirty="0"/>
              <a:t> and</a:t>
            </a:r>
            <a:r>
              <a:rPr lang="en-US" dirty="0"/>
              <a:t> determine whether a representative will be available if residents wish them to be present during the Resident Council Interview.”</a:t>
            </a:r>
          </a:p>
        </p:txBody>
      </p:sp>
      <p:sp>
        <p:nvSpPr>
          <p:cNvPr id="4" name="Slide Number Placeholder 3"/>
          <p:cNvSpPr>
            <a:spLocks noGrp="1"/>
          </p:cNvSpPr>
          <p:nvPr>
            <p:ph type="sldNum" sz="quarter" idx="5"/>
          </p:nvPr>
        </p:nvSpPr>
        <p:spPr/>
        <p:txBody>
          <a:bodyPr/>
          <a:lstStyle/>
          <a:p>
            <a:fld id="{013422E6-57C4-472B-BB37-763E50B58060}" type="slidenum">
              <a:rPr lang="en-US" smtClean="0"/>
              <a:t>59</a:t>
            </a:fld>
            <a:endParaRPr lang="en-US"/>
          </a:p>
        </p:txBody>
      </p:sp>
    </p:spTree>
    <p:extLst>
      <p:ext uri="{BB962C8B-B14F-4D97-AF65-F5344CB8AC3E}">
        <p14:creationId xmlns:p14="http://schemas.microsoft.com/office/powerpoint/2010/main" val="384418451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a:t>
            </a:r>
            <a:r>
              <a:rPr lang="en-US" b="1" i="1" dirty="0"/>
              <a:t>Explain your state’s process for LTCOP notification of an annual survey. For example, is the state Office and/or the local Ombudsman entity notified? </a:t>
            </a:r>
          </a:p>
          <a:p>
            <a:pPr marL="0" indent="0">
              <a:buFont typeface="Wingdings" panose="05000000000000000000" pitchFamily="2" charset="2"/>
              <a:buNone/>
            </a:pPr>
            <a:r>
              <a:rPr lang="en-US" b="1" i="1" dirty="0"/>
              <a:t> </a:t>
            </a:r>
          </a:p>
          <a:p>
            <a:pPr marL="0" indent="0">
              <a:buFont typeface="Wingdings" panose="05000000000000000000" pitchFamily="2" charset="2"/>
              <a:buNone/>
            </a:pPr>
            <a:r>
              <a:rPr lang="en-US" b="1" i="1" dirty="0">
                <a:sym typeface="Symbol" panose="05050102010706020507" pitchFamily="18" charset="2"/>
              </a:rPr>
              <a:t> </a:t>
            </a:r>
            <a:r>
              <a:rPr lang="en-US" b="1" i="1" dirty="0"/>
              <a:t>Explain your program requirements for sharing complaints and concerns with the survey agency prior to and/or during a survey. For example, does your state have an offsite survey form for the LTCOP to complete prior to a survey?  </a:t>
            </a:r>
          </a:p>
          <a:p>
            <a:pPr marL="0" indent="0">
              <a:buFont typeface="Wingdings" panose="05000000000000000000" pitchFamily="2" charset="2"/>
              <a:buNone/>
            </a:pPr>
            <a:endParaRPr lang="en-US" b="1" i="1" dirty="0"/>
          </a:p>
          <a:p>
            <a:pPr marL="0" indent="0">
              <a:buFont typeface="Wingdings" panose="05000000000000000000" pitchFamily="2" charset="2"/>
              <a:buNone/>
            </a:pPr>
            <a:r>
              <a:rPr lang="en-US" b="1" i="1" dirty="0">
                <a:sym typeface="Symbol" panose="05050102010706020507" pitchFamily="18" charset="2"/>
              </a:rPr>
              <a:t> </a:t>
            </a:r>
            <a:r>
              <a:rPr lang="en-US" b="1" i="1" dirty="0"/>
              <a:t>Explain how to access the annual survey findings.</a:t>
            </a:r>
          </a:p>
          <a:p>
            <a:endParaRPr lang="en-US" i="1" dirty="0"/>
          </a:p>
          <a:p>
            <a:r>
              <a:rPr lang="en-US" b="1" i="1" dirty="0"/>
              <a:t>Trainer’s Note: </a:t>
            </a:r>
            <a:r>
              <a:rPr lang="en-US" i="1" dirty="0"/>
              <a:t>Tell the trainees that it is helpful to talk to residents and family members throughout the year who have concerns and ask them for permission to give their name to surveyors during annual surveys. Inform the trainees that they can never divulge the dates of a survey. This information is confidential.  Explain to the trainees what happens in your state when a representative discloses survey dates prior to the survey </a:t>
            </a:r>
            <a:r>
              <a:rPr lang="en-US" sz="1800" i="1" dirty="0">
                <a:solidFill>
                  <a:srgbClr val="0000CC"/>
                </a:solidFill>
                <a:effectLst/>
                <a:highlight>
                  <a:srgbClr val="FFFF00"/>
                </a:highlight>
                <a:latin typeface="Helvetica" panose="020B0604020202020204" pitchFamily="34" charset="0"/>
                <a:ea typeface="Calibri" panose="020F0502020204030204" pitchFamily="34" charset="0"/>
                <a:cs typeface="Times New Roman" panose="02020603050405020304" pitchFamily="18" charset="0"/>
              </a:rPr>
              <a:t>and that they should never tell anyone about a survey until they have confirmed that surveyors are in the building.</a:t>
            </a:r>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60</a:t>
            </a:fld>
            <a:endParaRPr lang="en-US"/>
          </a:p>
        </p:txBody>
      </p:sp>
    </p:spTree>
    <p:extLst>
      <p:ext uri="{BB962C8B-B14F-4D97-AF65-F5344CB8AC3E}">
        <p14:creationId xmlns:p14="http://schemas.microsoft.com/office/powerpoint/2010/main" val="4224598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 over the Module 4 objectives saying “by the end of this Module you will be able to understand:”</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The different types of long-term care settings, including home and community-based services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The various staff positions in nursing facilities and residential care communities (RCCs)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Residents’ rights in long-term care facilities and how the Ombudsman program can help when those rights are violated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Residents’ rights in residential care communities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1800" dirty="0">
                <a:effectLst/>
                <a:latin typeface="Helvetica" panose="020B0604020202020204" pitchFamily="34" charset="0"/>
                <a:ea typeface="Calibri" panose="020F0502020204030204" pitchFamily="34" charset="0"/>
                <a:cs typeface="Times New Roman" panose="02020603050405020304" pitchFamily="18" charset="0"/>
              </a:rPr>
              <a:t>The regulatory process for both nursing facilities and RCCs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a:t>
            </a:fld>
            <a:endParaRPr lang="en-US"/>
          </a:p>
        </p:txBody>
      </p:sp>
    </p:spTree>
    <p:extLst>
      <p:ext uri="{BB962C8B-B14F-4D97-AF65-F5344CB8AC3E}">
        <p14:creationId xmlns:p14="http://schemas.microsoft.com/office/powerpoint/2010/main" val="22917979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team consists of: </a:t>
            </a:r>
            <a:r>
              <a:rPr lang="en-US" i="1" dirty="0"/>
              <a:t>(Go over the slide.)</a:t>
            </a:r>
          </a:p>
          <a:p>
            <a:endParaRPr lang="en-US" i="1" dirty="0"/>
          </a:p>
          <a:p>
            <a:r>
              <a:rPr lang="en-US" i="0" dirty="0"/>
              <a:t>The survey team begins the survey process before entering the building.  Offsite preparation for a standard survey includes, but is not limited to:</a:t>
            </a:r>
          </a:p>
          <a:p>
            <a:r>
              <a:rPr lang="en-US" i="0" dirty="0"/>
              <a:t>Reviewing</a:t>
            </a:r>
          </a:p>
          <a:p>
            <a:pPr marL="171450" indent="-171450">
              <a:buFont typeface="Arial" panose="020B0604020202020204" pitchFamily="34" charset="0"/>
              <a:buChar char="•"/>
            </a:pPr>
            <a:r>
              <a:rPr lang="en-US" i="0" dirty="0"/>
              <a:t>The facility’s Minimum Data Set (MDS) data (resident assessment data)</a:t>
            </a:r>
          </a:p>
          <a:p>
            <a:r>
              <a:rPr lang="en-US" i="0" dirty="0"/>
              <a:t>•   Discharged residents’ records</a:t>
            </a:r>
          </a:p>
          <a:p>
            <a:r>
              <a:rPr lang="en-US" i="0" dirty="0"/>
              <a:t>•   Past or repeat deficiencies</a:t>
            </a:r>
          </a:p>
          <a:p>
            <a:r>
              <a:rPr lang="en-US" i="0" dirty="0"/>
              <a:t>•   Complaints investigated since the last survey</a:t>
            </a:r>
          </a:p>
          <a:p>
            <a:r>
              <a:rPr lang="en-US" i="0" dirty="0"/>
              <a:t>•   Any facility-reported incidents since the last survey </a:t>
            </a:r>
          </a:p>
          <a:p>
            <a:pPr marL="171450" indent="-171450">
              <a:buFont typeface="Arial" panose="020B0604020202020204" pitchFamily="34" charset="0"/>
              <a:buChar char="•"/>
            </a:pPr>
            <a:r>
              <a:rPr lang="en-US" i="0" dirty="0"/>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Ensuring enough residents are in the sample pool for interview and/or record review</a:t>
            </a:r>
            <a:endParaRPr lang="en-US" i="0" dirty="0"/>
          </a:p>
          <a:p>
            <a:r>
              <a:rPr lang="en-US" i="0" dirty="0"/>
              <a:t>•    Determining if complaints will also need to be investigated during the survey</a:t>
            </a:r>
          </a:p>
          <a:p>
            <a:r>
              <a:rPr lang="en-US" i="0" dirty="0"/>
              <a:t>•    Assigning surveyors particular tasks and areas to observe</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61</a:t>
            </a:fld>
            <a:endParaRPr lang="en-US"/>
          </a:p>
        </p:txBody>
      </p:sp>
    </p:spTree>
    <p:extLst>
      <p:ext uri="{BB962C8B-B14F-4D97-AF65-F5344CB8AC3E}">
        <p14:creationId xmlns:p14="http://schemas.microsoft.com/office/powerpoint/2010/main" val="32126608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team enters the facility unannounced at any time or day of the week, but usually during normal working hours. </a:t>
            </a:r>
          </a:p>
          <a:p>
            <a:r>
              <a:rPr lang="en-US" dirty="0"/>
              <a:t>Upon Entering the Facility</a:t>
            </a:r>
          </a:p>
          <a:p>
            <a:r>
              <a:rPr lang="en-US" dirty="0"/>
              <a:t>• The survey team coordinator holds a brief entrance conference with the facility administrator to discuss the survey and to ask for items specific for the survey.</a:t>
            </a:r>
          </a:p>
          <a:p>
            <a:r>
              <a:rPr lang="en-US" dirty="0"/>
              <a:t>• The survey team members begin the survey by going to their assigned area.</a:t>
            </a:r>
          </a:p>
          <a:p>
            <a:r>
              <a:rPr lang="en-US" dirty="0"/>
              <a:t>• The surveyor assigned to the kitchen conducts a brief initial visit to the kitchen.</a:t>
            </a:r>
          </a:p>
          <a:p>
            <a:r>
              <a:rPr lang="en-US" dirty="0"/>
              <a:t>• The team coordinator is required to call the LTCOP.</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62</a:t>
            </a:fld>
            <a:endParaRPr lang="en-US"/>
          </a:p>
        </p:txBody>
      </p:sp>
    </p:spTree>
    <p:extLst>
      <p:ext uri="{BB962C8B-B14F-4D97-AF65-F5344CB8AC3E}">
        <p14:creationId xmlns:p14="http://schemas.microsoft.com/office/powerpoint/2010/main" val="18210554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Surveyors are required to observe and screen </a:t>
            </a:r>
            <a:r>
              <a:rPr lang="en-US" b="1" dirty="0"/>
              <a:t>all residents </a:t>
            </a:r>
            <a:r>
              <a:rPr lang="en-US" dirty="0"/>
              <a:t>in their assigned area and observe, interview, and complete a limited record review to determine an initial pool of residents. </a:t>
            </a:r>
          </a:p>
          <a:p>
            <a:endParaRPr lang="en-US" b="1" i="1" dirty="0"/>
          </a:p>
          <a:p>
            <a:r>
              <a:rPr lang="en-US" b="1" i="1" dirty="0"/>
              <a:t>Trainer’s Note: </a:t>
            </a:r>
            <a:r>
              <a:rPr lang="en-US" i="1" dirty="0"/>
              <a:t>The initial pool includes about 8 residents who were selected offsite and onsite, are considered at risk for poor outcomes, disclosed complaints during the initial interview, were admitted within the last 30 days and those identified through the screening process.</a:t>
            </a:r>
          </a:p>
          <a:p>
            <a:endParaRPr lang="en-US" dirty="0"/>
          </a:p>
          <a:p>
            <a:pPr marL="171450" indent="-171450">
              <a:buFont typeface="Arial" panose="020B0604020202020204" pitchFamily="34" charset="0"/>
              <a:buChar char="•"/>
            </a:pPr>
            <a:r>
              <a:rPr lang="en-US" dirty="0"/>
              <a:t>Surveyors conduct resident representative interviews (RRI) /family interviews for residents who are unable to be interviewed. The goal is at least three RRIs the first day.</a:t>
            </a:r>
          </a:p>
          <a:p>
            <a:pPr marL="171450" indent="-171450">
              <a:buFont typeface="Arial" panose="020B0604020202020204" pitchFamily="34" charset="0"/>
              <a:buChar char="•"/>
            </a:pPr>
            <a:r>
              <a:rPr lang="en-US" dirty="0"/>
              <a:t>Records and MDS indicators are reviewed. </a:t>
            </a:r>
            <a:r>
              <a:rPr lang="en-US" b="1" i="1" dirty="0"/>
              <a:t>Trainer’s Note: </a:t>
            </a:r>
            <a:r>
              <a:rPr lang="en-US" i="1" dirty="0"/>
              <a:t>Surveyors review an MDS Indicator Facility Rate Report to get a sense of how many residents and which MDS indicators are of potential concern at the facility. </a:t>
            </a:r>
          </a:p>
          <a:p>
            <a:pPr marL="171450" indent="-171450">
              <a:buFont typeface="Arial" panose="020B0604020202020204" pitchFamily="34" charset="0"/>
              <a:buChar char="•"/>
            </a:pPr>
            <a:r>
              <a:rPr lang="en-US" dirty="0"/>
              <a:t>All resident observations and interviews from the initial pool are completed.</a:t>
            </a:r>
          </a:p>
          <a:p>
            <a:pPr marL="171450" indent="-171450">
              <a:buFont typeface="Arial" panose="020B0604020202020204" pitchFamily="34" charset="0"/>
              <a:buChar char="•"/>
            </a:pPr>
            <a:r>
              <a:rPr lang="en-US" dirty="0"/>
              <a:t>The first scheduled full meal is observed.</a:t>
            </a:r>
          </a:p>
          <a:p>
            <a:pPr marL="171450" indent="-171450">
              <a:buFont typeface="Arial" panose="020B0604020202020204" pitchFamily="34" charset="0"/>
              <a:buChar char="•"/>
            </a:pPr>
            <a:r>
              <a:rPr lang="en-US" dirty="0"/>
              <a:t>Surveyors check for breakdowns in infection control throughout the survey.</a:t>
            </a:r>
          </a:p>
          <a:p>
            <a:pPr marL="171450" indent="-171450">
              <a:buFont typeface="Arial" panose="020B0604020202020204" pitchFamily="34" charset="0"/>
              <a:buChar char="•"/>
            </a:pPr>
            <a:r>
              <a:rPr lang="en-US" dirty="0"/>
              <a:t>Medication passes and storage are observed.</a:t>
            </a:r>
          </a:p>
          <a:p>
            <a:pPr marL="171450" indent="-171450">
              <a:buFont typeface="Arial" panose="020B0604020202020204" pitchFamily="34" charset="0"/>
              <a:buChar char="•"/>
            </a:pPr>
            <a:r>
              <a:rPr lang="en-US" dirty="0"/>
              <a:t>Sufficient and competent nursing staffing is considered.</a:t>
            </a:r>
          </a:p>
          <a:p>
            <a:pPr marL="171450" indent="-171450">
              <a:buFont typeface="Arial" panose="020B0604020202020204" pitchFamily="34" charset="0"/>
              <a:buChar cha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surveyors select a sample of residents based on concerns that were observed or disclosed on day one and conduct an in-depth investigation for any area of concern.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All concerns identified during the survey are investigated.</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63</a:t>
            </a:fld>
            <a:endParaRPr lang="en-US"/>
          </a:p>
        </p:txBody>
      </p:sp>
    </p:spTree>
    <p:extLst>
      <p:ext uri="{BB962C8B-B14F-4D97-AF65-F5344CB8AC3E}">
        <p14:creationId xmlns:p14="http://schemas.microsoft.com/office/powerpoint/2010/main" val="16598115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For facilities that do not have a Resident council, the directive to the Surveyor is to “not conduct this step”.  However, Surveyors are required to determine whether residents have attempted to form a council and have been unsuccessful and if so, why?</a:t>
            </a:r>
          </a:p>
          <a:p>
            <a:endParaRPr lang="en-US" dirty="0"/>
          </a:p>
          <a:p>
            <a:r>
              <a:rPr lang="en-US" dirty="0"/>
              <a:t>The surveyor works with the Resident Council President or an active member of the Council to arrange the resident meeting. Surveyors can invite any resident to the meeting. If there is no Resident council, surveyors do not conduct a group resident meeting.</a:t>
            </a:r>
          </a:p>
          <a:p>
            <a:endParaRPr lang="en-US" dirty="0"/>
          </a:p>
          <a:p>
            <a:r>
              <a:rPr lang="en-US" dirty="0"/>
              <a:t>If the representative of the Office has indicated to a surveyor that they want to attend the resident meeting and if the Resident Council President is agreeable, a surveyor informs the LTCOP of the date and time of the resident meeting. Representatives attend the resident meeting primarily </a:t>
            </a:r>
            <a:r>
              <a:rPr lang="en-US" b="0" u="none" dirty="0"/>
              <a:t>to </a:t>
            </a:r>
            <a:r>
              <a:rPr lang="en-US" dirty="0"/>
              <a:t>observe the meeting and to support residents. The goal of the meeting is for residents to express concerns and give the surveyor some insight into the care residents receive.</a:t>
            </a:r>
          </a:p>
          <a:p>
            <a:endParaRPr lang="en-US" dirty="0"/>
          </a:p>
          <a:p>
            <a:r>
              <a:rPr lang="en-US" dirty="0"/>
              <a:t>It is a good idea to go to the facility prior to the resident meeting to talk to residents who may be interested in talking to a surveyor either during the resident meeting or in private. Arriving early will give you a chance to talk to residents and empower them to speak up and share concerns with a surveyor.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64</a:t>
            </a:fld>
            <a:endParaRPr lang="en-US"/>
          </a:p>
        </p:txBody>
      </p:sp>
    </p:spTree>
    <p:extLst>
      <p:ext uri="{BB962C8B-B14F-4D97-AF65-F5344CB8AC3E}">
        <p14:creationId xmlns:p14="http://schemas.microsoft.com/office/powerpoint/2010/main" val="36101542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your program’s process for participation before, during, and after the resident meeting.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65</a:t>
            </a:fld>
            <a:endParaRPr lang="en-US"/>
          </a:p>
        </p:txBody>
      </p:sp>
    </p:spTree>
    <p:extLst>
      <p:ext uri="{BB962C8B-B14F-4D97-AF65-F5344CB8AC3E}">
        <p14:creationId xmlns:p14="http://schemas.microsoft.com/office/powerpoint/2010/main" val="9291732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exit conference is conducted with the facility administrator to inform the facility of the survey team’s observations and preliminary findings.  The representative of the Office, the Resident Council President, and one or two other residents are invited to attend. The facility has the opportunity to discuss and supply additional information they believe is pertinent to the findings.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66</a:t>
            </a:fld>
            <a:endParaRPr lang="en-US"/>
          </a:p>
        </p:txBody>
      </p:sp>
    </p:spTree>
    <p:extLst>
      <p:ext uri="{BB962C8B-B14F-4D97-AF65-F5344CB8AC3E}">
        <p14:creationId xmlns:p14="http://schemas.microsoft.com/office/powerpoint/2010/main" val="38290283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standard survey, an annual Life Safety Code Survey is conducted to determine that the physical environment is safe and meets the standards of the Life Safety Code. This survey may be conducted independently or in conjunction with the standard survey. The Life Safety team will check items such as structural integrity, electrical systems and compliance with fire codes.</a:t>
            </a:r>
          </a:p>
        </p:txBody>
      </p:sp>
      <p:sp>
        <p:nvSpPr>
          <p:cNvPr id="4" name="Slide Number Placeholder 3"/>
          <p:cNvSpPr>
            <a:spLocks noGrp="1"/>
          </p:cNvSpPr>
          <p:nvPr>
            <p:ph type="sldNum" sz="quarter" idx="5"/>
          </p:nvPr>
        </p:nvSpPr>
        <p:spPr/>
        <p:txBody>
          <a:bodyPr/>
          <a:lstStyle/>
          <a:p>
            <a:fld id="{013422E6-57C4-472B-BB37-763E50B58060}" type="slidenum">
              <a:rPr lang="en-US" smtClean="0"/>
              <a:t>67</a:t>
            </a:fld>
            <a:endParaRPr lang="en-US"/>
          </a:p>
        </p:txBody>
      </p:sp>
    </p:spTree>
    <p:extLst>
      <p:ext uri="{BB962C8B-B14F-4D97-AF65-F5344CB8AC3E}">
        <p14:creationId xmlns:p14="http://schemas.microsoft.com/office/powerpoint/2010/main" val="14075178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a:t>
            </a:r>
            <a:r>
              <a:rPr lang="en-US" b="1" i="1" dirty="0"/>
              <a:t>Add any pertinent state-specific information about complaint investigations (e.g., how to access the findings of the investigations).</a:t>
            </a:r>
          </a:p>
          <a:p>
            <a:pPr marL="0" indent="0">
              <a:buFont typeface="Wingdings" panose="05000000000000000000" pitchFamily="2" charset="2"/>
              <a:buNone/>
            </a:pPr>
            <a:endParaRPr lang="en-US" i="1" dirty="0"/>
          </a:p>
          <a:p>
            <a:pPr marL="0" indent="0">
              <a:buFont typeface="Wingdings" panose="05000000000000000000" pitchFamily="2" charset="2"/>
              <a:buNone/>
            </a:pPr>
            <a:r>
              <a:rPr lang="en-US" i="0" dirty="0"/>
              <a:t>An abbreviated standard survey is also known as a complaint investigation.  The timing, scope, duration, and conduct of a complaint investigation are at the discretion of the state survey agency. </a:t>
            </a:r>
          </a:p>
          <a:p>
            <a:pPr marL="0" indent="0">
              <a:buFont typeface="Wingdings" panose="05000000000000000000" pitchFamily="2" charset="2"/>
              <a:buNone/>
            </a:pPr>
            <a:endParaRPr lang="en-US" i="0" dirty="0"/>
          </a:p>
          <a:p>
            <a:pPr marL="0" indent="0">
              <a:buFont typeface="Wingdings" panose="05000000000000000000" pitchFamily="2" charset="2"/>
              <a:buNone/>
            </a:pPr>
            <a:r>
              <a:rPr lang="en-US" i="0" dirty="0"/>
              <a:t>The complaint investigation is unannounced and is supposed to be on the certain day or shift of the </a:t>
            </a:r>
            <a:r>
              <a:rPr lang="en-US" b="0" i="0" u="none" dirty="0"/>
              <a:t>complaint,</a:t>
            </a:r>
            <a:r>
              <a:rPr lang="en-US" i="0" dirty="0"/>
              <a:t> when applicable.  For instance, if the </a:t>
            </a:r>
            <a:r>
              <a:rPr lang="en-US" b="0" i="0" u="none" dirty="0"/>
              <a:t>complaint</a:t>
            </a:r>
            <a:r>
              <a:rPr lang="en-US" i="0" dirty="0"/>
              <a:t> is about resident neglect that occurs on the weekends, the investigation should take place on the weekends. </a:t>
            </a:r>
          </a:p>
          <a:p>
            <a:pPr marL="0" indent="0">
              <a:buFont typeface="Wingdings" panose="05000000000000000000" pitchFamily="2" charset="2"/>
              <a:buNone/>
            </a:pPr>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68</a:t>
            </a:fld>
            <a:endParaRPr lang="en-US"/>
          </a:p>
        </p:txBody>
      </p:sp>
    </p:spTree>
    <p:extLst>
      <p:ext uri="{BB962C8B-B14F-4D97-AF65-F5344CB8AC3E}">
        <p14:creationId xmlns:p14="http://schemas.microsoft.com/office/powerpoint/2010/main" val="40709059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state survey agency investigates a nursing facility complaint, the surveyor(s) observations, record reviews, and interviews all pertain to the </a:t>
            </a:r>
            <a:r>
              <a:rPr lang="en-US" b="0" u="none" dirty="0"/>
              <a:t>complaint </a:t>
            </a:r>
            <a:r>
              <a:rPr lang="en-US" dirty="0"/>
              <a:t> The surveyor will determine whether:</a:t>
            </a:r>
          </a:p>
          <a:p>
            <a:r>
              <a:rPr lang="en-US" dirty="0"/>
              <a:t>• The allegations are substantiated or unsubstantiated</a:t>
            </a:r>
          </a:p>
          <a:p>
            <a:r>
              <a:rPr lang="en-US" dirty="0"/>
              <a:t>• The facility failed to meet any of the regulatory requirements</a:t>
            </a:r>
          </a:p>
          <a:p>
            <a:r>
              <a:rPr lang="en-US" dirty="0"/>
              <a:t>• The facility practice or procedure that contributed to the complaint has been changed to achieve and/or maintain compliance</a:t>
            </a:r>
          </a:p>
          <a:p>
            <a:endParaRPr lang="en-US" dirty="0"/>
          </a:p>
          <a:p>
            <a:r>
              <a:rPr lang="en-US" dirty="0"/>
              <a:t>Keep in mind that the purpose of a complaint investigation is to determine if the facility is in compliance with federal and state regulations. An investigation may not always achieve the desired result of the resident or complainant. In most situations, the LTCOP works with the resident and facility staff to try to resolve the complaint before contacting the state survey agency.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69</a:t>
            </a:fld>
            <a:endParaRPr lang="en-US"/>
          </a:p>
        </p:txBody>
      </p:sp>
    </p:spTree>
    <p:extLst>
      <p:ext uri="{BB962C8B-B14F-4D97-AF65-F5344CB8AC3E}">
        <p14:creationId xmlns:p14="http://schemas.microsoft.com/office/powerpoint/2010/main" val="27800582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sz="1800" i="1" dirty="0">
                <a:solidFill>
                  <a:srgbClr val="0000CC"/>
                </a:solidFill>
                <a:effectLst/>
                <a:highlight>
                  <a:srgbClr val="FFFF00"/>
                </a:highlight>
                <a:latin typeface="Helvetica" panose="020B0604020202020204" pitchFamily="34" charset="0"/>
                <a:ea typeface="Times New Roman" panose="02020603050405020304" pitchFamily="18" charset="0"/>
                <a:cs typeface="Times New Roman" panose="02020603050405020304" pitchFamily="18" charset="0"/>
              </a:rPr>
              <a:t>The timeframe for Section 6 will depend on your state-specific information. The similarities and differences are generalized across the country and may need to be modified significantly for your state.</a:t>
            </a:r>
            <a:r>
              <a:rPr lang="en-US" sz="1800" i="1" dirty="0">
                <a:solidFill>
                  <a:srgbClr val="0000CC"/>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en-US" i="1" dirty="0"/>
              <a:t>You will likely need to add more slides to the slide deck.</a:t>
            </a:r>
          </a:p>
        </p:txBody>
      </p:sp>
      <p:sp>
        <p:nvSpPr>
          <p:cNvPr id="4" name="Slide Number Placeholder 3"/>
          <p:cNvSpPr>
            <a:spLocks noGrp="1"/>
          </p:cNvSpPr>
          <p:nvPr>
            <p:ph type="sldNum" sz="quarter" idx="5"/>
          </p:nvPr>
        </p:nvSpPr>
        <p:spPr/>
        <p:txBody>
          <a:bodyPr/>
          <a:lstStyle/>
          <a:p>
            <a:fld id="{013422E6-57C4-472B-BB37-763E50B58060}" type="slidenum">
              <a:rPr lang="en-US" smtClean="0"/>
              <a:t>70</a:t>
            </a:fld>
            <a:endParaRPr lang="en-US"/>
          </a:p>
        </p:txBody>
      </p:sp>
    </p:spTree>
    <p:extLst>
      <p:ext uri="{BB962C8B-B14F-4D97-AF65-F5344CB8AC3E}">
        <p14:creationId xmlns:p14="http://schemas.microsoft.com/office/powerpoint/2010/main" val="2035277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Allow at least 20 minutes for this section.</a:t>
            </a:r>
          </a:p>
        </p:txBody>
      </p:sp>
      <p:sp>
        <p:nvSpPr>
          <p:cNvPr id="4" name="Slide Number Placeholder 3"/>
          <p:cNvSpPr>
            <a:spLocks noGrp="1"/>
          </p:cNvSpPr>
          <p:nvPr>
            <p:ph type="sldNum" sz="quarter" idx="5"/>
          </p:nvPr>
        </p:nvSpPr>
        <p:spPr/>
        <p:txBody>
          <a:bodyPr/>
          <a:lstStyle/>
          <a:p>
            <a:fld id="{013422E6-57C4-472B-BB37-763E50B58060}" type="slidenum">
              <a:rPr lang="en-US" smtClean="0"/>
              <a:t>7</a:t>
            </a:fld>
            <a:endParaRPr lang="en-US"/>
          </a:p>
        </p:txBody>
      </p:sp>
    </p:spTree>
    <p:extLst>
      <p:ext uri="{BB962C8B-B14F-4D97-AF65-F5344CB8AC3E}">
        <p14:creationId xmlns:p14="http://schemas.microsoft.com/office/powerpoint/2010/main" val="341147224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role of the Ombudsman program and core advocacy approaches are the same regardless of the setting (e.g., all work is resident centered; the investigation techniques and resolution process is the same). However, when working with residents in residential care communities there may need to be changes made in advocacy strategies to resolve issues to the satisfaction of the residents. </a:t>
            </a:r>
            <a:r>
              <a:rPr lang="en-US" b="1" dirty="0"/>
              <a:t>Key similarities and differences between nursing facilities (NFs) and residential care communities (RCCs) are:</a:t>
            </a:r>
          </a:p>
          <a:p>
            <a:endParaRPr lang="en-US" dirty="0"/>
          </a:p>
          <a:p>
            <a:r>
              <a:rPr lang="en-US" dirty="0"/>
              <a:t>Similarities</a:t>
            </a:r>
          </a:p>
          <a:p>
            <a:r>
              <a:rPr lang="en-US" dirty="0"/>
              <a:t>• Most residents in both environments are older adults. </a:t>
            </a:r>
          </a:p>
          <a:p>
            <a:r>
              <a:rPr lang="en-US" dirty="0"/>
              <a:t>• Many of the same services are provided in both setting</a:t>
            </a:r>
            <a:r>
              <a:rPr lang="en-US" b="0" u="none" dirty="0"/>
              <a:t>s</a:t>
            </a:r>
            <a:r>
              <a:rPr lang="en-US" dirty="0"/>
              <a:t> (e.g., administering medications and providing assistance with activities of daily living). </a:t>
            </a:r>
          </a:p>
          <a:p>
            <a:r>
              <a:rPr lang="en-US" dirty="0"/>
              <a:t>• Characteristics of residential care community residents are becoming increasingly like those of nursing facility residents (e.g., similar acuity levels, many of the residents have some form of dementia). </a:t>
            </a:r>
          </a:p>
          <a:p>
            <a:r>
              <a:rPr lang="en-US" dirty="0"/>
              <a:t>• Residents in residential care communities often experience a sense of loss and grief similar to individuals living in nursing facilities. </a:t>
            </a:r>
          </a:p>
          <a:p>
            <a:endParaRPr lang="en-US" dirty="0"/>
          </a:p>
          <a:p>
            <a:r>
              <a:rPr lang="en-US" dirty="0"/>
              <a:t>Differences</a:t>
            </a:r>
          </a:p>
          <a:p>
            <a:r>
              <a:rPr lang="en-US" dirty="0"/>
              <a:t>• Unlike nursing facilities, there are no federal regulations specifically for residential care communities; and state regulations and enforcement vary. However, there is a federal regulation regarding how states use federal Medicaid funds to pay for home and community-based services [Home and Community Based Services (HCBS) final rule].  Despite federal regulations related to Medicaid-funded HCBS services there is no Medicaid entitlement to HCBS services; therefore, in some states there may be wait lists or no services available for people who rely on Medicaid to pay for their long-term services and supports. </a:t>
            </a:r>
          </a:p>
          <a:p>
            <a:r>
              <a:rPr lang="en-US" dirty="0"/>
              <a:t>• Residential care community operators and staff frequently have less training than nursing facility administrators and staff. </a:t>
            </a:r>
          </a:p>
          <a:p>
            <a:r>
              <a:rPr lang="en-US" dirty="0"/>
              <a:t>• Operators in some residential care communities are providing care in their own personal home. </a:t>
            </a:r>
          </a:p>
          <a:p>
            <a:r>
              <a:rPr lang="en-US" dirty="0"/>
              <a:t>• States may or may not have a “Bill of Rights” for residential care communities. </a:t>
            </a:r>
          </a:p>
          <a:p>
            <a:r>
              <a:rPr lang="en-US" dirty="0"/>
              <a:t>• Some residential care communities serve individuals with mental or behavioral health needs.</a:t>
            </a: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71</a:t>
            </a:fld>
            <a:endParaRPr lang="en-US"/>
          </a:p>
        </p:txBody>
      </p:sp>
    </p:spTree>
    <p:extLst>
      <p:ext uri="{BB962C8B-B14F-4D97-AF65-F5344CB8AC3E}">
        <p14:creationId xmlns:p14="http://schemas.microsoft.com/office/powerpoint/2010/main" val="530659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unique features of residential care communities, such as the lack of federal regulations, variation in state regulatory oversight, and small size of some homes, require adapting some advocacy and/or communication strategies or developing new strategies. Ombudsman program representatives must utilize approaches that are based more on resident agreement or contract provisions, their ability to develop a connection with the provider, and their skills in convincing the provider to take certain actions. These strategies are also used in advocacy for residents living in nursing facilities but become much more important in residential care communities due to the differences in regulations. </a:t>
            </a:r>
          </a:p>
        </p:txBody>
      </p:sp>
      <p:sp>
        <p:nvSpPr>
          <p:cNvPr id="4" name="Slide Number Placeholder 3"/>
          <p:cNvSpPr>
            <a:spLocks noGrp="1"/>
          </p:cNvSpPr>
          <p:nvPr>
            <p:ph type="sldNum" sz="quarter" idx="5"/>
          </p:nvPr>
        </p:nvSpPr>
        <p:spPr/>
        <p:txBody>
          <a:bodyPr/>
          <a:lstStyle/>
          <a:p>
            <a:fld id="{013422E6-57C4-472B-BB37-763E50B58060}" type="slidenum">
              <a:rPr lang="en-US" smtClean="0"/>
              <a:t>72</a:t>
            </a:fld>
            <a:endParaRPr lang="en-US"/>
          </a:p>
        </p:txBody>
      </p:sp>
    </p:spTree>
    <p:extLst>
      <p:ext uri="{BB962C8B-B14F-4D97-AF65-F5344CB8AC3E}">
        <p14:creationId xmlns:p14="http://schemas.microsoft.com/office/powerpoint/2010/main" val="66327034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i="1" dirty="0">
                <a:sym typeface="Symbol" panose="05050102010706020507" pitchFamily="18" charset="2"/>
              </a:rPr>
              <a:t> </a:t>
            </a:r>
            <a:r>
              <a:rPr lang="en-US" b="1" i="1" dirty="0"/>
              <a:t>Add information on residential care communities (RCCs) as defined in your state including:</a:t>
            </a:r>
          </a:p>
          <a:p>
            <a:r>
              <a:rPr lang="en-US" b="1" i="1" dirty="0"/>
              <a:t>• Types of RCCs</a:t>
            </a:r>
          </a:p>
          <a:p>
            <a:r>
              <a:rPr lang="en-US" b="1" i="1" dirty="0"/>
              <a:t>• Characteristics and level of services provided</a:t>
            </a:r>
          </a:p>
          <a:p>
            <a:r>
              <a:rPr lang="en-US" b="1" i="1" dirty="0"/>
              <a:t>• Residents’ rights, as applicable in state law</a:t>
            </a:r>
          </a:p>
          <a:p>
            <a:r>
              <a:rPr lang="en-US" b="1" i="1" dirty="0"/>
              <a:t>• The agency or agencies responsible for conducting inspections</a:t>
            </a:r>
          </a:p>
          <a:p>
            <a:r>
              <a:rPr lang="en-US" b="1" i="1" dirty="0"/>
              <a:t>• The frequency of inspections and the location of the results </a:t>
            </a:r>
          </a:p>
          <a:p>
            <a:endParaRPr lang="en-US" b="1" i="1" dirty="0"/>
          </a:p>
          <a:p>
            <a:r>
              <a:rPr lang="en-US" b="1" i="1" dirty="0"/>
              <a:t>Regulatory Process</a:t>
            </a:r>
          </a:p>
          <a:p>
            <a:pPr marL="342900" marR="0" lvl="0" indent="-342900" algn="just">
              <a:lnSpc>
                <a:spcPct val="115000"/>
              </a:lnSpc>
              <a:spcBef>
                <a:spcPts val="0"/>
              </a:spcBef>
              <a:spcAft>
                <a:spcPts val="0"/>
              </a:spcAft>
              <a:buSzPts val="1600"/>
              <a:buFont typeface="Symbol" panose="05050102010706020507" pitchFamily="18" charset="2"/>
              <a:buChar char=""/>
            </a:pPr>
            <a:r>
              <a:rPr lang="en-US" sz="1800" b="1" i="1" dirty="0">
                <a:solidFill>
                  <a:srgbClr val="0000CC"/>
                </a:solidFill>
                <a:effectLst/>
                <a:latin typeface="Helvetica" panose="020B0604020202020204" pitchFamily="34" charset="0"/>
                <a:ea typeface="Times New Roman" panose="02020603050405020304" pitchFamily="18" charset="0"/>
                <a:cs typeface="Calibri" panose="020F0502020204030204" pitchFamily="34" charset="0"/>
              </a:rPr>
              <a:t>Explain how and when the Ombudsman program is notified of an RCC annual inspection. For example, is the state Office and/or the local Ombudsman entity notified? Is the LTCOP notified prior to the surveyor’s entrance to the facility or the same day?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SzPts val="1600"/>
              <a:buFont typeface="Symbol" panose="05050102010706020507" pitchFamily="18" charset="2"/>
              <a:buChar char=""/>
            </a:pPr>
            <a:r>
              <a:rPr lang="en-US" sz="1800" b="1" i="1" dirty="0">
                <a:solidFill>
                  <a:srgbClr val="0000CC"/>
                </a:solidFill>
                <a:effectLst/>
                <a:latin typeface="Helvetica" panose="020B0604020202020204" pitchFamily="34" charset="0"/>
                <a:ea typeface="Times New Roman" panose="02020603050405020304" pitchFamily="18" charset="0"/>
                <a:cs typeface="Calibri" panose="020F0502020204030204" pitchFamily="34" charset="0"/>
              </a:rPr>
              <a:t>Explain your program’s process for participation before, during, and after an RCC inspection.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SzPts val="1600"/>
              <a:buFont typeface="Symbol" panose="05050102010706020507" pitchFamily="18" charset="2"/>
              <a:buChar char=""/>
            </a:pPr>
            <a:r>
              <a:rPr lang="en-US" sz="1800" b="1" i="1" dirty="0">
                <a:solidFill>
                  <a:srgbClr val="0000CC"/>
                </a:solidFill>
                <a:effectLst/>
                <a:latin typeface="Helvetica" panose="020B0604020202020204" pitchFamily="34" charset="0"/>
                <a:ea typeface="Times New Roman" panose="02020603050405020304" pitchFamily="18" charset="0"/>
                <a:cs typeface="Calibri" panose="020F0502020204030204" pitchFamily="34" charset="0"/>
              </a:rPr>
              <a:t>Explain state program requirements for sharing complaints and concerns with the survey agency prior to and/or during an RCC survey. For example, does your state have an offsite survey form for the LTCOP to complete prior to a survey?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SzPts val="1600"/>
              <a:buFont typeface="Symbol" panose="05050102010706020507" pitchFamily="18" charset="2"/>
              <a:buChar char=""/>
            </a:pPr>
            <a:r>
              <a:rPr lang="en-US" sz="1800" b="1" i="1" dirty="0">
                <a:solidFill>
                  <a:srgbClr val="0000CC"/>
                </a:solidFill>
                <a:effectLst/>
                <a:latin typeface="Helvetica" panose="020B0604020202020204" pitchFamily="34" charset="0"/>
                <a:ea typeface="Times New Roman" panose="02020603050405020304" pitchFamily="18" charset="0"/>
                <a:cs typeface="Calibri" panose="020F0502020204030204" pitchFamily="34" charset="0"/>
              </a:rPr>
              <a:t>Add pertinent state-specific information about RCC complaint investigations.  Information may include whether your program is notified in advance of complaint investigations and how to access the findings of the investigations.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800"/>
              </a:spcAft>
              <a:buSzPts val="1600"/>
              <a:buFont typeface="Symbol" panose="05050102010706020507" pitchFamily="18" charset="2"/>
              <a:buChar char=""/>
            </a:pPr>
            <a:r>
              <a:rPr lang="en-US" sz="1800" b="1" i="1" dirty="0">
                <a:solidFill>
                  <a:srgbClr val="0000CC"/>
                </a:solidFill>
                <a:effectLst/>
                <a:latin typeface="Helvetica" panose="020B0604020202020204" pitchFamily="34" charset="0"/>
                <a:ea typeface="Times New Roman" panose="02020603050405020304" pitchFamily="18" charset="0"/>
                <a:cs typeface="Calibri" panose="020F0502020204030204" pitchFamily="34" charset="0"/>
              </a:rPr>
              <a:t>Explain how to access RCC inspection results.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b="1" i="1" dirty="0"/>
          </a:p>
          <a:p>
            <a:endParaRPr lang="en-US"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73</a:t>
            </a:fld>
            <a:endParaRPr lang="en-US"/>
          </a:p>
        </p:txBody>
      </p:sp>
    </p:spTree>
    <p:extLst>
      <p:ext uri="{BB962C8B-B14F-4D97-AF65-F5344CB8AC3E}">
        <p14:creationId xmlns:p14="http://schemas.microsoft.com/office/powerpoint/2010/main" val="264337649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dirty="0">
                <a:sym typeface="Symbol" panose="05050102010706020507" pitchFamily="18" charset="2"/>
              </a:rPr>
              <a:t> </a:t>
            </a:r>
            <a:r>
              <a:rPr lang="en-US" b="1" dirty="0"/>
              <a:t>Centers for Medicare &amp; Medicaid Services (CMS) Home and Community-Based Services (HCBS) settings requirements, as applicable</a:t>
            </a:r>
          </a:p>
        </p:txBody>
      </p:sp>
      <p:sp>
        <p:nvSpPr>
          <p:cNvPr id="4" name="Slide Number Placeholder 3"/>
          <p:cNvSpPr>
            <a:spLocks noGrp="1"/>
          </p:cNvSpPr>
          <p:nvPr>
            <p:ph type="sldNum" sz="quarter" idx="5"/>
          </p:nvPr>
        </p:nvSpPr>
        <p:spPr/>
        <p:txBody>
          <a:bodyPr/>
          <a:lstStyle/>
          <a:p>
            <a:fld id="{013422E6-57C4-472B-BB37-763E50B58060}" type="slidenum">
              <a:rPr lang="en-US" smtClean="0"/>
              <a:t>74</a:t>
            </a:fld>
            <a:endParaRPr lang="en-US"/>
          </a:p>
        </p:txBody>
      </p:sp>
    </p:spTree>
    <p:extLst>
      <p:ext uri="{BB962C8B-B14F-4D97-AF65-F5344CB8AC3E}">
        <p14:creationId xmlns:p14="http://schemas.microsoft.com/office/powerpoint/2010/main" val="317731798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If your state has a Medicaid waiver that pays for assisted living, adult foster care, a personal care home, or any other non-nursing facility, non-residential setting, then include the following (If not, skip this slide):</a:t>
            </a:r>
          </a:p>
          <a:p>
            <a:endParaRPr lang="en-US" dirty="0"/>
          </a:p>
          <a:p>
            <a:r>
              <a:rPr lang="en-US" dirty="0"/>
              <a:t>If Medicaid is paying for a non-nursing facility setting, such as assisted living or a personal care home then the federal government has some basic standards and requirements. States had to develop plans to be in alignment with the HCBS regulations. These regulations are an extra advocacy tool for LTCOPs.  </a:t>
            </a:r>
          </a:p>
          <a:p>
            <a:endParaRPr lang="en-US" dirty="0"/>
          </a:p>
          <a:p>
            <a:r>
              <a:rPr lang="en-US" dirty="0"/>
              <a:t>The HCBS Settings Rule requires that all home and community-based settings meet certain qualifications. These include: </a:t>
            </a:r>
          </a:p>
          <a:p>
            <a:r>
              <a:rPr lang="en-US" dirty="0"/>
              <a:t>• The setting is integrated in and supports full access to the greater community</a:t>
            </a:r>
          </a:p>
          <a:p>
            <a:r>
              <a:rPr lang="en-US" dirty="0"/>
              <a:t>• The setting is selected by the individual from among setting options </a:t>
            </a:r>
          </a:p>
          <a:p>
            <a:r>
              <a:rPr lang="en-US" dirty="0"/>
              <a:t>• Individual rights of privacy, dignity and respect, and freedom from coercion and restraint are ensured </a:t>
            </a:r>
          </a:p>
          <a:p>
            <a:r>
              <a:rPr lang="en-US" dirty="0"/>
              <a:t>• Autonomy and independence in making life choices are optimized</a:t>
            </a:r>
          </a:p>
          <a:p>
            <a:r>
              <a:rPr lang="en-US" dirty="0"/>
              <a:t>• Choice regarding services and who provides them are facilitated</a:t>
            </a:r>
          </a:p>
          <a:p>
            <a:endParaRPr lang="en-US" dirty="0"/>
          </a:p>
          <a:p>
            <a:r>
              <a:rPr lang="en-US" dirty="0"/>
              <a:t>The HCBS Settings Rule includes additional requirements for provider-owned or controlled home and community-based residential settings. These requirements include: </a:t>
            </a:r>
          </a:p>
          <a:p>
            <a:r>
              <a:rPr lang="en-US" dirty="0"/>
              <a:t>• The individual has a lease or other legally enforceable agreement providing similar protections </a:t>
            </a:r>
          </a:p>
          <a:p>
            <a:r>
              <a:rPr lang="en-US" dirty="0"/>
              <a:t>• The individual has privacy in their unit including lockable doors, choice of roommates and freedom to furnish or decorate the unit </a:t>
            </a:r>
          </a:p>
          <a:p>
            <a:r>
              <a:rPr lang="en-US" dirty="0"/>
              <a:t>• The individual controls his/her own schedule including access to food at any time </a:t>
            </a:r>
          </a:p>
          <a:p>
            <a:r>
              <a:rPr lang="en-US" dirty="0"/>
              <a:t>• The individual can have visitors at any time</a:t>
            </a:r>
          </a:p>
          <a:p>
            <a:r>
              <a:rPr lang="en-US" dirty="0"/>
              <a:t>• The setting is physically accessible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75</a:t>
            </a:fld>
            <a:endParaRPr lang="en-US"/>
          </a:p>
        </p:txBody>
      </p:sp>
    </p:spTree>
    <p:extLst>
      <p:ext uri="{BB962C8B-B14F-4D97-AF65-F5344CB8AC3E}">
        <p14:creationId xmlns:p14="http://schemas.microsoft.com/office/powerpoint/2010/main" val="361593233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experiences and concerns expressed by residents in RCCs could be </a:t>
            </a:r>
            <a:r>
              <a:rPr lang="en-US" b="0" u="none" dirty="0"/>
              <a:t>similar to </a:t>
            </a:r>
            <a:r>
              <a:rPr lang="en-US" dirty="0"/>
              <a:t>or different than those living in nursing facilities.  The concepts such as person-directedness, self-determination, empowerment, and proper assessments and care or service planning discussed in this training apply to residents in all settings.  Despite differences in laws and regulations, most of the advocacy examples discussed in the previous section apply to residents living in residential care communities. Regardless of the facility type, the role of the Ombudsman program does not change.</a:t>
            </a:r>
          </a:p>
          <a:p>
            <a:endParaRPr lang="en-US" dirty="0"/>
          </a:p>
          <a:p>
            <a:r>
              <a:rPr lang="en-US" dirty="0"/>
              <a:t>The following video: The Thin Edge of Dignity, is about Dick Weinman, retired professor of broadcast communications at Oregon State University, author and former radio personality. </a:t>
            </a:r>
            <a:r>
              <a:rPr lang="en-US" b="0" u="none" dirty="0"/>
              <a:t>Dick</a:t>
            </a:r>
            <a:r>
              <a:rPr lang="en-US" dirty="0"/>
              <a:t> delivers a moving presentation about his experience in an assisted living facility. </a:t>
            </a:r>
          </a:p>
          <a:p>
            <a:endParaRPr lang="en-US" dirty="0"/>
          </a:p>
          <a:p>
            <a:r>
              <a:rPr lang="en-US" dirty="0"/>
              <a:t>When viewing this video, think about what types of person-centered practices might be put into place to better accommodate older adults and people with disabilities.</a:t>
            </a:r>
          </a:p>
          <a:p>
            <a:endParaRPr lang="en-US" dirty="0"/>
          </a:p>
          <a:p>
            <a:r>
              <a:rPr lang="en-US" b="1" i="1" dirty="0"/>
              <a:t>Trainer’s Note:  </a:t>
            </a:r>
            <a:r>
              <a:rPr lang="en-US" i="1" dirty="0"/>
              <a:t>The video is 20 minutes long.  Determine if you want to show a portion or all of the video, then determine which discussion questions </a:t>
            </a:r>
            <a:r>
              <a:rPr lang="en-US" b="1" i="1" dirty="0"/>
              <a:t>in the trainer’s guide </a:t>
            </a:r>
            <a:r>
              <a:rPr lang="en-US" i="1" dirty="0"/>
              <a:t>you want to ask.</a:t>
            </a:r>
          </a:p>
        </p:txBody>
      </p:sp>
      <p:sp>
        <p:nvSpPr>
          <p:cNvPr id="4" name="Slide Number Placeholder 3"/>
          <p:cNvSpPr>
            <a:spLocks noGrp="1"/>
          </p:cNvSpPr>
          <p:nvPr>
            <p:ph type="sldNum" sz="quarter" idx="5"/>
          </p:nvPr>
        </p:nvSpPr>
        <p:spPr/>
        <p:txBody>
          <a:bodyPr/>
          <a:lstStyle/>
          <a:p>
            <a:fld id="{013422E6-57C4-472B-BB37-763E50B58060}" type="slidenum">
              <a:rPr lang="en-US" smtClean="0"/>
              <a:t>76</a:t>
            </a:fld>
            <a:endParaRPr lang="en-US"/>
          </a:p>
        </p:txBody>
      </p:sp>
    </p:spTree>
    <p:extLst>
      <p:ext uri="{BB962C8B-B14F-4D97-AF65-F5344CB8AC3E}">
        <p14:creationId xmlns:p14="http://schemas.microsoft.com/office/powerpoint/2010/main" val="37823868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1" i="1" u="none" strike="noStrike" kern="1200" cap="none" spc="0" normalizeH="0" baseline="0" noProof="0" dirty="0">
                <a:ln>
                  <a:noFill/>
                </a:ln>
                <a:solidFill>
                  <a:srgbClr val="000000"/>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Allow 15 minutes to go over Section 8.</a:t>
            </a:r>
            <a:endParaRPr lang="en-US"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45368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1" i="1" dirty="0"/>
              <a:t>Answer: </a:t>
            </a:r>
            <a:r>
              <a:rPr lang="en-US" i="1" dirty="0"/>
              <a:t>quality of care and quality of life.  For people who live in RCCs.  The trainees may list the specific types of RCCs in your state.</a:t>
            </a:r>
          </a:p>
          <a:p>
            <a:pPr marL="0" indent="0">
              <a:buNone/>
            </a:pPr>
            <a:endParaRPr lang="en-US" i="1" dirty="0"/>
          </a:p>
          <a:p>
            <a:pPr marL="0" indent="0">
              <a:buNone/>
            </a:pPr>
            <a:r>
              <a:rPr lang="en-US" i="1" dirty="0"/>
              <a:t>Click to bring up question 2.</a:t>
            </a:r>
          </a:p>
          <a:p>
            <a:pPr marL="0" indent="0">
              <a:buNone/>
            </a:pPr>
            <a:endParaRPr lang="en-US" i="1" dirty="0"/>
          </a:p>
          <a:p>
            <a:pPr marL="0" indent="0">
              <a:buNone/>
            </a:pPr>
            <a:r>
              <a:rPr lang="en-US" b="1" i="1" dirty="0"/>
              <a:t>2. Trainer’s Note: </a:t>
            </a:r>
            <a:r>
              <a:rPr lang="en-US" i="1" dirty="0"/>
              <a:t>Refer to Sections 4 &amp; 6 for possible answers.</a:t>
            </a:r>
          </a:p>
          <a:p>
            <a:pPr marL="0" indent="0">
              <a:buNone/>
            </a:pPr>
            <a:endParaRPr lang="en-US" i="1" dirty="0"/>
          </a:p>
          <a:p>
            <a:pPr marL="0" indent="0">
              <a:buNone/>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Click to bring up question 3.</a:t>
            </a:r>
          </a:p>
          <a:p>
            <a:pPr marL="0" indent="0">
              <a:buNone/>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3. Answer: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Yes, residents have a voice in changes that impact their schedules.  However, the facility is not obligated to change the time back to 8:00 a.m. but must accommodate the individual preferences of residents. </a:t>
            </a:r>
            <a:endParaRPr lang="en-US" i="1" dirty="0"/>
          </a:p>
          <a:p>
            <a:endParaRPr lang="en-US"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78</a:t>
            </a:fld>
            <a:endParaRPr lang="en-US"/>
          </a:p>
        </p:txBody>
      </p:sp>
    </p:spTree>
    <p:extLst>
      <p:ext uri="{BB962C8B-B14F-4D97-AF65-F5344CB8AC3E}">
        <p14:creationId xmlns:p14="http://schemas.microsoft.com/office/powerpoint/2010/main" val="210431110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4. </a:t>
            </a:r>
            <a:r>
              <a:rPr lang="en-US" b="1" i="1" dirty="0"/>
              <a:t>Answer: </a:t>
            </a:r>
            <a:r>
              <a:rPr lang="en-US" i="1" dirty="0"/>
              <a:t>The Ombudsman program represents both.</a:t>
            </a:r>
          </a:p>
          <a:p>
            <a:endParaRPr lang="en-US" i="1" dirty="0"/>
          </a:p>
          <a:p>
            <a:r>
              <a:rPr lang="en-US" i="1" dirty="0"/>
              <a:t>Click to show question 5</a:t>
            </a:r>
          </a:p>
          <a:p>
            <a:endParaRPr lang="en-US" i="1" dirty="0"/>
          </a:p>
          <a:p>
            <a:r>
              <a:rPr lang="en-US" b="1" dirty="0"/>
              <a:t>5. </a:t>
            </a:r>
            <a:r>
              <a:rPr lang="en-US" b="1" i="1" dirty="0"/>
              <a:t>Trainer’s Note: </a:t>
            </a:r>
            <a:r>
              <a:rPr lang="en-US" i="1" dirty="0"/>
              <a:t>Refer to Sections 3 &amp; 5 for possible answers.</a:t>
            </a:r>
          </a:p>
          <a:p>
            <a:endParaRPr lang="en-US" i="1" dirty="0"/>
          </a:p>
          <a:p>
            <a:r>
              <a:rPr lang="en-US" i="1" dirty="0"/>
              <a:t>Click to show question 6</a:t>
            </a:r>
          </a:p>
          <a:p>
            <a:endParaRPr lang="en-US" i="1" dirty="0"/>
          </a:p>
          <a:p>
            <a:r>
              <a:rPr lang="en-US" b="1" dirty="0"/>
              <a:t>6. </a:t>
            </a:r>
            <a:r>
              <a:rPr lang="en-US" i="1" dirty="0"/>
              <a:t>Answers will depend on state requirements.</a:t>
            </a:r>
          </a:p>
        </p:txBody>
      </p:sp>
      <p:sp>
        <p:nvSpPr>
          <p:cNvPr id="4" name="Slide Number Placeholder 3"/>
          <p:cNvSpPr>
            <a:spLocks noGrp="1"/>
          </p:cNvSpPr>
          <p:nvPr>
            <p:ph type="sldNum" sz="quarter" idx="5"/>
          </p:nvPr>
        </p:nvSpPr>
        <p:spPr/>
        <p:txBody>
          <a:bodyPr/>
          <a:lstStyle/>
          <a:p>
            <a:fld id="{013422E6-57C4-472B-BB37-763E50B58060}" type="slidenum">
              <a:rPr lang="en-US" smtClean="0"/>
              <a:t>79</a:t>
            </a:fld>
            <a:endParaRPr lang="en-US"/>
          </a:p>
        </p:txBody>
      </p:sp>
    </p:spTree>
    <p:extLst>
      <p:ext uri="{BB962C8B-B14F-4D97-AF65-F5344CB8AC3E}">
        <p14:creationId xmlns:p14="http://schemas.microsoft.com/office/powerpoint/2010/main" val="378217357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“Long-term services and supports” describes a range of services for older adults and people with disabilities. Services and supports are provided to help people live as independently as possible by assisting with healthcare needs and activities of daily living. Examples of supports include assistance with meals, bathing, grooming, dressing, managing medication, managing money, walking, and providing medical care. Care and services are provided in a variety of settings such as individuals’ homes, community-based settings, residential care communities, and nursing facilities. </a:t>
            </a:r>
          </a:p>
          <a:p>
            <a:pPr marL="0" marR="0" algn="just">
              <a:lnSpc>
                <a:spcPct val="115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lnSpc>
                <a:spcPct val="115000"/>
              </a:lnSpc>
              <a:spcBef>
                <a:spcPts val="0"/>
              </a:spcBef>
              <a:spcAft>
                <a:spcPts val="800"/>
              </a:spcAft>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Long-term care facilities (residential care communities and nursing facilities) provide a variety of supports and services.  The supports and services depend upon the facility’s certification and/or license.  It is important to get to know the structure and the supports and services of the facilities that you visit.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8</a:t>
            </a:fld>
            <a:endParaRPr lang="en-US"/>
          </a:p>
        </p:txBody>
      </p:sp>
    </p:spTree>
    <p:extLst>
      <p:ext uri="{BB962C8B-B14F-4D97-AF65-F5344CB8AC3E}">
        <p14:creationId xmlns:p14="http://schemas.microsoft.com/office/powerpoint/2010/main" val="77070723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15539A-6601-43F0-B8F5-9DF14E027D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814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Helvetica" panose="020B0604020202020204" pitchFamily="34" charset="0"/>
                <a:ea typeface="Times New Roman" panose="02020603050405020304" pitchFamily="18" charset="0"/>
                <a:cs typeface="Times New Roman" panose="02020603050405020304" pitchFamily="18" charset="0"/>
              </a:rPr>
              <a:t>There are a variety of ways in which services and supports are paid for or supplemented.  Some individuals pay “out of pocket” and others rely on government payer sources to cover all or most of their care.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r>
              <a:rPr lang="en-US" dirty="0"/>
              <a:t>Resident Funds</a:t>
            </a:r>
          </a:p>
          <a:p>
            <a:r>
              <a:rPr lang="en-US" dirty="0"/>
              <a:t>“Private pay” is a term used to describe payment when a resident does not use state or federal assistance to pay for long-term services and supports.  Private pay could include using the resident’s income, such as Social Security, pensions, other funds, and/or insurance (e.g., supplemental insurance, life insurance policies, long-term care insurance.  Insurance policies, including long-term care insurance, vary in coverage of services.</a:t>
            </a:r>
          </a:p>
          <a:p>
            <a:endParaRPr lang="en-US" dirty="0"/>
          </a:p>
          <a:p>
            <a:r>
              <a:rPr lang="en-US" dirty="0"/>
              <a:t>Government Payer Sources*</a:t>
            </a:r>
          </a:p>
          <a:p>
            <a:r>
              <a:rPr lang="en-US" b="1" i="1" dirty="0"/>
              <a:t>Trainer’s Note: </a:t>
            </a:r>
            <a:r>
              <a:rPr lang="en-US" i="1" dirty="0"/>
              <a:t>Go over the Government Payer Sources and  let the trainees know the next few slides will discuss each in more detail. HCBS = Home and Community Based Services</a:t>
            </a:r>
          </a:p>
          <a:p>
            <a:endParaRPr lang="en-US" i="1" dirty="0"/>
          </a:p>
          <a:p>
            <a:pPr marL="0" marR="0">
              <a:lnSpc>
                <a:spcPct val="115000"/>
              </a:lnSpc>
              <a:spcBef>
                <a:spcPts val="0"/>
              </a:spcBef>
              <a:spcAft>
                <a:spcPts val="800"/>
              </a:spcAft>
            </a:pPr>
            <a:r>
              <a:rPr lang="en-US" sz="18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The introductory information for these government payer sources is specific to long-term services and supports.  For example, Medicaid provides health coverage to millions of Americans, including eligible low-income individuals, children, and pregnant women, but, for the purposes of this training, we are only discussing Medicaid coverage for long-term services and supports.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9</a:t>
            </a:fld>
            <a:endParaRPr lang="en-US"/>
          </a:p>
        </p:txBody>
      </p:sp>
    </p:spTree>
    <p:extLst>
      <p:ext uri="{BB962C8B-B14F-4D97-AF65-F5344CB8AC3E}">
        <p14:creationId xmlns:p14="http://schemas.microsoft.com/office/powerpoint/2010/main" val="2438262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268677821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411735023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pPr>
              <a:defRPr/>
            </a:pPr>
            <a:fld id="{05C7FE78-8E03-4852-ABAB-32A73E9CF35A}" type="datetime2">
              <a:rPr lang="en-US" smtClean="0"/>
              <a:pPr>
                <a:defRPr/>
              </a:pPr>
              <a:t>Monday, January 27, 2025</a:t>
            </a:fld>
            <a:endParaRPr lang="en-US" dirty="0"/>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pPr>
              <a:defRPr/>
            </a:pPr>
            <a:endParaRPr lang="en-US" dirty="0"/>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3655519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pPr>
              <a:defRPr/>
            </a:pPr>
            <a:fld id="{211C0565-A44B-44E0-A887-C2ADE0B54789}" type="datetime2">
              <a:rPr lang="en-US" smtClean="0"/>
              <a:pPr>
                <a:defRPr/>
              </a:pPr>
              <a:t>Monday, January 27, 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pPr>
              <a:defRPr/>
            </a:pPr>
            <a:endParaRPr lang="en-US" dirty="0"/>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345451596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11469716-BACD-4997-B5DF-D995F6728735}" type="datetime2">
              <a:rPr lang="en-US"/>
              <a:pPr>
                <a:defRPr/>
              </a:pPr>
              <a:t>Monday, January 27,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9A52BEF-7088-4A79-8954-7E0F8B8F553A}" type="slidenum">
              <a:rPr lang="en-US"/>
              <a:pPr>
                <a:defRPr/>
              </a:pPr>
              <a:t>‹#›</a:t>
            </a:fld>
            <a:endParaRPr lang="en-US" dirty="0"/>
          </a:p>
        </p:txBody>
      </p:sp>
    </p:spTree>
    <p:extLst>
      <p:ext uri="{BB962C8B-B14F-4D97-AF65-F5344CB8AC3E}">
        <p14:creationId xmlns:p14="http://schemas.microsoft.com/office/powerpoint/2010/main" val="4046672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AABB5-F409-4AA7-B9A1-E12BDA1E0917}" type="datetime2">
              <a:rPr lang="en-US"/>
              <a:pPr>
                <a:defRPr/>
              </a:pPr>
              <a:t>Monday, January 27,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344AC1-1564-4F1A-BBCC-D28EE0E013B5}" type="slidenum">
              <a:rPr lang="en-US"/>
              <a:pPr>
                <a:defRPr/>
              </a:pPr>
              <a:t>‹#›</a:t>
            </a:fld>
            <a:endParaRPr lang="en-US" dirty="0"/>
          </a:p>
        </p:txBody>
      </p:sp>
    </p:spTree>
    <p:extLst>
      <p:ext uri="{BB962C8B-B14F-4D97-AF65-F5344CB8AC3E}">
        <p14:creationId xmlns:p14="http://schemas.microsoft.com/office/powerpoint/2010/main" val="845199479"/>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Monday, January 27,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4222498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5471D90-27FD-4468-B60C-1749DAF7B999}" type="datetime2">
              <a:rPr lang="en-US"/>
              <a:pPr>
                <a:defRPr/>
              </a:pPr>
              <a:t>Monday, January 27,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016C814-40BC-46D0-A8C3-9D2318B2B413}" type="slidenum">
              <a:rPr lang="en-US"/>
              <a:pPr>
                <a:defRPr/>
              </a:pPr>
              <a:t>‹#›</a:t>
            </a:fld>
            <a:endParaRPr lang="en-US" dirty="0"/>
          </a:p>
        </p:txBody>
      </p:sp>
    </p:spTree>
    <p:extLst>
      <p:ext uri="{BB962C8B-B14F-4D97-AF65-F5344CB8AC3E}">
        <p14:creationId xmlns:p14="http://schemas.microsoft.com/office/powerpoint/2010/main" val="3279543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910263"/>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
        <p:nvSpPr>
          <p:cNvPr id="4" name="Text Placeholder 3">
            <a:extLst>
              <a:ext uri="{FF2B5EF4-FFF2-40B4-BE49-F238E27FC236}">
                <a16:creationId xmlns:a16="http://schemas.microsoft.com/office/drawing/2014/main" id="{57FDEB4F-146B-13D0-6AF1-D381DF21F6C6}"/>
              </a:ext>
            </a:extLst>
          </p:cNvPr>
          <p:cNvSpPr>
            <a:spLocks noGrp="1"/>
          </p:cNvSpPr>
          <p:nvPr>
            <p:ph type="body" sz="quarter" idx="15" hasCustomPrompt="1"/>
          </p:nvPr>
        </p:nvSpPr>
        <p:spPr>
          <a:xfrm>
            <a:off x="1076325" y="5295900"/>
            <a:ext cx="8609013" cy="506413"/>
          </a:xfrm>
        </p:spPr>
        <p:txBody>
          <a:bodyPr/>
          <a:lstStyle>
            <a:lvl1pPr marL="0" indent="0">
              <a:buNone/>
              <a:defRPr lang="en-US" sz="2800" kern="0" dirty="0">
                <a:solidFill>
                  <a:prstClr val="black"/>
                </a:solidFill>
                <a:latin typeface="Poppins"/>
                <a:ea typeface="+mn-ea"/>
                <a:cs typeface="+mn-cs"/>
              </a:defRPr>
            </a:lvl1pPr>
            <a:lvl2pPr marL="457200" indent="0">
              <a:buNone/>
              <a:defRPr/>
            </a:lvl2pPr>
          </a:lstStyle>
          <a:p>
            <a:pPr lvl="0"/>
            <a:r>
              <a:rPr lang="en-US" dirty="0"/>
              <a:t>Presenter Names</a:t>
            </a:r>
          </a:p>
        </p:txBody>
      </p:sp>
    </p:spTree>
    <p:extLst>
      <p:ext uri="{BB962C8B-B14F-4D97-AF65-F5344CB8AC3E}">
        <p14:creationId xmlns:p14="http://schemas.microsoft.com/office/powerpoint/2010/main" val="3541914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fld id="{7AD39137-DC05-457E-BAB3-4F97F50067AD}" type="datetime1">
              <a:rPr lang="en-US" smtClean="0"/>
              <a:t>1/27/2025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userDrawn="1"/>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userDrawn="1"/>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Slide Number Placeholder 16">
            <a:extLst>
              <a:ext uri="{FF2B5EF4-FFF2-40B4-BE49-F238E27FC236}">
                <a16:creationId xmlns:a16="http://schemas.microsoft.com/office/drawing/2014/main" id="{5E0EB390-ADFF-9C58-B33B-51B8C1C65B06}"/>
              </a:ext>
            </a:extLst>
          </p:cNvPr>
          <p:cNvSpPr txBox="1">
            <a:spLocks/>
          </p:cNvSpPr>
          <p:nvPr userDrawn="1"/>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2021475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fld id="{03CAA957-676A-4B6F-AEEC-ED5D00FBE5BE}" type="datetime1">
              <a:rPr lang="en-US" smtClean="0"/>
              <a:t>1/27/2025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userDrawn="1"/>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userDrawn="1"/>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Slide Number Placeholder 16">
            <a:extLst>
              <a:ext uri="{FF2B5EF4-FFF2-40B4-BE49-F238E27FC236}">
                <a16:creationId xmlns:a16="http://schemas.microsoft.com/office/drawing/2014/main" id="{2B92BBE0-7E6C-3638-5A98-D2B09F7A406A}"/>
              </a:ext>
            </a:extLst>
          </p:cNvPr>
          <p:cNvSpPr txBox="1">
            <a:spLocks/>
          </p:cNvSpPr>
          <p:nvPr userDrawn="1"/>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4273654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Monday, January 27,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80882770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fld id="{E100A48B-A094-43FC-8F1C-03484F76CE24}" type="datetime1">
              <a:rPr lang="en-US" smtClean="0"/>
              <a:t>1/27/2025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userDrawn="1"/>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userDrawn="1"/>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Slide Number Placeholder 16">
            <a:extLst>
              <a:ext uri="{FF2B5EF4-FFF2-40B4-BE49-F238E27FC236}">
                <a16:creationId xmlns:a16="http://schemas.microsoft.com/office/drawing/2014/main" id="{F18CB669-5652-A9C8-0EF8-F61F4950C239}"/>
              </a:ext>
            </a:extLst>
          </p:cNvPr>
          <p:cNvSpPr txBox="1">
            <a:spLocks/>
          </p:cNvSpPr>
          <p:nvPr userDrawn="1"/>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1098738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dirty="0"/>
              <a:t>Click to edit Master title style</a:t>
            </a:r>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userDrawn="1"/>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41773447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fld id="{FC13198B-4C57-4F7E-BDD3-271BE1D0A3D6}" type="datetime1">
              <a:rPr lang="en-US" smtClean="0"/>
              <a:t>1/27/2025</a:t>
            </a:fld>
            <a:endParaRPr lang="en-US"/>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endParaRPr lang="en-US"/>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userDrawn="1"/>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7692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fld id="{3FC6E342-62B6-4654-AFC7-B808F5564735}" type="datetime1">
              <a:rPr lang="en-US" smtClean="0"/>
              <a:t>1/27/2025</a:t>
            </a:fld>
            <a:endParaRPr lang="en-US"/>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endParaRPr lang="en-US"/>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userDrawn="1"/>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userDrawn="1"/>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userDrawn="1"/>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userDrawn="1"/>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25907890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fld id="{3A26077D-FF21-4DD3-BDBC-9894A34209B1}" type="datetime1">
              <a:rPr lang="en-US" smtClean="0"/>
              <a:t>1/27/2025</a:t>
            </a:fld>
            <a:endParaRPr lang="en-US"/>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endParaRPr lang="en-US"/>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userDrawn="1"/>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userDrawn="1"/>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4069661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20590443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2327013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fld id="{95C928CB-58A5-4492-91B7-548E109B5728}" type="datetime1">
              <a:rPr lang="en-US" smtClean="0"/>
              <a:t>1/27/2025</a:t>
            </a:fld>
            <a:endParaRPr lang="en-US"/>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endParaRPr lang="en-US"/>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10908493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fld id="{258532B6-AE1A-45E7-AA7F-8343FF9FCB52}" type="datetime1">
              <a:rPr lang="en-US" smtClean="0"/>
              <a:t>1/27/2025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endParaRPr lang="en-US"/>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891232-6A24-F6F6-C0CD-C45E3A3298CE}"/>
              </a:ext>
            </a:extLst>
          </p:cNvPr>
          <p:cNvCxnSpPr>
            <a:cxnSpLocks/>
          </p:cNvCxnSpPr>
          <p:nvPr userDrawn="1"/>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userDrawn="1"/>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4696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Monday, January 27,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163256587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Monday, January 27,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53828551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101264110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Monday, January 27,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06074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Monday, January 27,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282480606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pPr>
              <a:defRPr/>
            </a:pPr>
            <a:fld id="{211C0565-A44B-44E0-A887-C2ADE0B54789}" type="datetime2">
              <a:rPr lang="en-US" smtClean="0"/>
              <a:pPr>
                <a:defRPr/>
              </a:pPr>
              <a:t>Monday, January 27, 2025</a:t>
            </a:fld>
            <a:endParaRPr lang="en-US" dirty="0"/>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pPr>
              <a:defRPr/>
            </a:pPr>
            <a:endParaRPr lang="en-US" dirty="0"/>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341616141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63581489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1C0565-A44B-44E0-A887-C2ADE0B54789}" type="datetime2">
              <a:rPr lang="en-US" smtClean="0"/>
              <a:pPr>
                <a:defRPr/>
              </a:pPr>
              <a:t>Monday, January 27, 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610881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Google Shape;23;p5">
            <a:extLst>
              <a:ext uri="{FF2B5EF4-FFF2-40B4-BE49-F238E27FC236}">
                <a16:creationId xmlns:a16="http://schemas.microsoft.com/office/drawing/2014/main" id="{BE8F1411-3C2B-8C6A-9C6C-28DF4CEB3BFE}"/>
              </a:ext>
            </a:extLst>
          </p:cNvPr>
          <p:cNvSpPr/>
          <p:nvPr userDrawn="1"/>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827AD6-CD10-4508-915E-E7B3F4C2686A}" type="datetime1">
              <a:rPr lang="en-US" smtClean="0"/>
              <a:t>1/27/2025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Picture 6">
            <a:extLst>
              <a:ext uri="{FF2B5EF4-FFF2-40B4-BE49-F238E27FC236}">
                <a16:creationId xmlns:a16="http://schemas.microsoft.com/office/drawing/2014/main" id="{1C18DD36-FD0C-879A-E69E-38E1F3428FC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6" name="Slide Number Placeholder 16">
            <a:extLst>
              <a:ext uri="{FF2B5EF4-FFF2-40B4-BE49-F238E27FC236}">
                <a16:creationId xmlns:a16="http://schemas.microsoft.com/office/drawing/2014/main" id="{E79DFBFF-E133-2592-D1B6-D29CF4EA8FDE}"/>
              </a:ext>
            </a:extLst>
          </p:cNvPr>
          <p:cNvSpPr txBox="1">
            <a:spLocks/>
          </p:cNvSpPr>
          <p:nvPr userDrawn="1"/>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197881233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militarytimes.com/news/your-military/2018/07/05/id-thief-steals-savings-of-americas-oldest-living-war-veteran/" TargetMode="Externa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hawaiitribune-herald.com/2016/02/22/hawaii-news/rip-extended-care-facility/" TargetMode="External"/><Relationship Id="rId5" Type="http://schemas.openxmlformats.org/officeDocument/2006/relationships/image" Target="../media/image6.jpg"/><Relationship Id="rId4" Type="http://schemas.openxmlformats.org/officeDocument/2006/relationships/hyperlink" Target="http://mountainplazaassistedliving.com/senior-living-at-mountain-plaza/assisted-livi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everplans.com/articles/should-you-live-in-a-nursing-home"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5.xml"/><Relationship Id="rId4" Type="http://schemas.openxmlformats.org/officeDocument/2006/relationships/hyperlink" Target="https://pixabay.com/en/home-house-building-design-2156096/"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seniorcareadelaide.weebly.com/blog/archives/11-2017"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hyperlink" Target="https://momentshospice.com/service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health.gov.on.ca/en/public/programs/lhi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generalmedicine.com/high-rates-nursing-staff-turnovers-surprising-benefit-facilitie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michael-sprinkle.worldeducation.net/Career-Training-Program/Healthcare-and-Fitness/Activity-Director-WE-HF-74121"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freesvg.org/cleaning-suppli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www.rd.com/health/healthcare/pharmacist-knows-more-doctor/"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hyperlink" Target="https://pngimg.com/img/people/hand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edcgov.us/Government/HumanServices/senior%20services/Pages/long_term_care_ombudsman.asp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owerlanguage.net/blog/2019/09/24/powerlanguage-conference-2019-welcome-everyone/"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etsy.com/listing/188973607/8x6-please-knock-choose-color-rustic" TargetMode="External"/><Relationship Id="rId5" Type="http://schemas.openxmlformats.org/officeDocument/2006/relationships/image" Target="../media/image19.jpeg"/><Relationship Id="rId4" Type="http://schemas.openxmlformats.org/officeDocument/2006/relationships/hyperlink" Target="https://www.mcknightsseniorliving.com/home/news/amda-resolution-calls-for-comfort-feeding-of-certain-residents-with-dementia/"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klinikrespirasimalang.com/news/562-Coping-with-COPD-in-Patients-Home"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astroexhibitions.co.uk/top-5-questions-wont-think-ask-exhibition-stand-designer/"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cnaedu.com/cambridge-mn-nurse-aide-schools/"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www.morningjournal.com/opinion/elder-abuse-must-be-reported-more-often-editorial/article_54a7b82a-0ab3-11e9-8fc7-7371b0c0525a.html" TargetMode="External"/><Relationship Id="rId5" Type="http://schemas.openxmlformats.org/officeDocument/2006/relationships/image" Target="../media/image25.jpg"/><Relationship Id="rId4" Type="http://schemas.openxmlformats.org/officeDocument/2006/relationships/hyperlink" Target="https://www.nursinghomelawcenter.org/former-illinois-nursing-home-resident-files-lawsuit-against-faci.html"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pngimg.com/download/13327"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http://www.denverpost.com/2016/05/02/nursing-home-food-gets-makeover/" TargetMode="External"/><Relationship Id="rId5" Type="http://schemas.openxmlformats.org/officeDocument/2006/relationships/image" Target="../media/image28.jpg"/><Relationship Id="rId4" Type="http://schemas.openxmlformats.org/officeDocument/2006/relationships/hyperlink" Target="https://www.campussafetymagazine.com/hospital/arizona-video-surveillance-long-term-care-facilitie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s://www.helpinginjured.com/blog/nursing-home-negligence/what-you-can-do-about-resident-on-resident-nursing-home-abuse/"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hyperlink" Target="https://www.aarp.org/caregiving/basics/info-2020/remove-from-nursing-home.html"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7.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8.xml"/><Relationship Id="rId1" Type="http://schemas.openxmlformats.org/officeDocument/2006/relationships/slideLayout" Target="../slideLayouts/slideLayout1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2019.igem.org/Team:Nottingham/Collaborations"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hyperlink" Target="http://pmtips.net/Blog/qualities-seek-project-team-members"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hyperlink" Target="https://www.gettyimages.com/detail/illustration/detective-magnifying-glass-royalty-free-illustration/165763136"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hyperlink" Target="http://www.burystedmunds-tc.gov.uk/home/what-s-on/view/7"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5.xml"/><Relationship Id="rId1" Type="http://schemas.openxmlformats.org/officeDocument/2006/relationships/slideLayout" Target="../slideLayouts/slideLayout15.xml"/><Relationship Id="rId5" Type="http://schemas.openxmlformats.org/officeDocument/2006/relationships/hyperlink" Target="https://creativecommons.org/licenses/by-nc/3.0/" TargetMode="External"/><Relationship Id="rId4" Type="http://schemas.openxmlformats.org/officeDocument/2006/relationships/hyperlink" Target="http://www.pngall.com/exit-png"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hyperlink" Target="http://www.vanguardresources.com/blog/2014/02/24/fms-managing-life-safety-codes/" TargetMode="Externa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hyperlink" Target="http://www.111eastchestnut.org/2015/01/07/you-may-be-fined-by-the-cit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0.xml"/><Relationship Id="rId1" Type="http://schemas.openxmlformats.org/officeDocument/2006/relationships/slideLayout" Target="../slideLayouts/slideLayout1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hyperlink" Target="https://www.arcjacksonville.org/programs/group-homes/" TargetMode="Externa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youtu.be/UciTFCPCivI"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0.xml"/><Relationship Id="rId1" Type="http://schemas.openxmlformats.org/officeDocument/2006/relationships/slideLayout" Target="../slideLayouts/slideLayout2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2"/>
          </p:nvPr>
        </p:nvSpPr>
        <p:spPr>
          <a:xfrm>
            <a:off x="8666480" y="5896943"/>
            <a:ext cx="2924812" cy="510662"/>
          </a:xfrm>
        </p:spPr>
        <p:txBody>
          <a:bodyPr>
            <a:normAutofit fontScale="85000" lnSpcReduction="20000"/>
          </a:bodyPr>
          <a:lstStyle/>
          <a:p>
            <a:pPr algn="r"/>
            <a:r>
              <a:rPr lang="en-US" sz="2000" dirty="0">
                <a:solidFill>
                  <a:schemeClr val="tx1"/>
                </a:solidFill>
              </a:rPr>
              <a:t>January 2025</a:t>
            </a:r>
          </a:p>
          <a:p>
            <a:endParaRPr lang="en-US" dirty="0">
              <a:solidFill>
                <a:schemeClr val="tx1"/>
              </a:solidFill>
            </a:endParaRPr>
          </a:p>
        </p:txBody>
      </p:sp>
      <p:sp>
        <p:nvSpPr>
          <p:cNvPr id="2" name="Title 1"/>
          <p:cNvSpPr>
            <a:spLocks noGrp="1"/>
          </p:cNvSpPr>
          <p:nvPr>
            <p:ph type="title"/>
          </p:nvPr>
        </p:nvSpPr>
        <p:spPr/>
        <p:txBody>
          <a:bodyPr/>
          <a:lstStyle/>
          <a:p>
            <a:r>
              <a:rPr lang="en-US" sz="3200" b="1" i="1" dirty="0"/>
              <a:t>INITIAL CERTIFICATION TRAINING CURRICULUM FOR LONG-TERM CARE OMBUDSMAN PROGRAMS</a:t>
            </a:r>
            <a:endParaRPr lang="en-US" sz="3200" i="1" dirty="0"/>
          </a:p>
        </p:txBody>
      </p:sp>
      <p:sp>
        <p:nvSpPr>
          <p:cNvPr id="5" name="Text Placeholder 4">
            <a:extLst>
              <a:ext uri="{FF2B5EF4-FFF2-40B4-BE49-F238E27FC236}">
                <a16:creationId xmlns:a16="http://schemas.microsoft.com/office/drawing/2014/main" id="{7A23E04E-365E-189A-23D3-76E567842BF6}"/>
              </a:ext>
            </a:extLst>
          </p:cNvPr>
          <p:cNvSpPr>
            <a:spLocks noGrp="1"/>
          </p:cNvSpPr>
          <p:nvPr>
            <p:ph type="body" sz="quarter" idx="14"/>
          </p:nvPr>
        </p:nvSpPr>
        <p:spPr>
          <a:xfrm>
            <a:off x="1076325" y="4677286"/>
            <a:ext cx="8610286" cy="958743"/>
          </a:xfrm>
        </p:spPr>
        <p:txBody>
          <a:bodyPr/>
          <a:lstStyle/>
          <a:p>
            <a:r>
              <a:rPr lang="en-US" sz="3600" dirty="0"/>
              <a:t>Module 4: Long-Term Care Settings, Residents’ Rights, and Enforcement</a:t>
            </a: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F000F-EDF3-470A-A4C4-B65FB942245C}"/>
              </a:ext>
            </a:extLst>
          </p:cNvPr>
          <p:cNvSpPr>
            <a:spLocks noGrp="1"/>
          </p:cNvSpPr>
          <p:nvPr>
            <p:ph type="title"/>
          </p:nvPr>
        </p:nvSpPr>
        <p:spPr/>
        <p:txBody>
          <a:bodyPr/>
          <a:lstStyle/>
          <a:p>
            <a:r>
              <a:rPr lang="en-US" b="1" dirty="0"/>
              <a:t>Veterans’ Assistance</a:t>
            </a:r>
          </a:p>
        </p:txBody>
      </p:sp>
      <p:sp>
        <p:nvSpPr>
          <p:cNvPr id="3" name="Content Placeholder 2">
            <a:extLst>
              <a:ext uri="{FF2B5EF4-FFF2-40B4-BE49-F238E27FC236}">
                <a16:creationId xmlns:a16="http://schemas.microsoft.com/office/drawing/2014/main" id="{50213980-B263-4986-973F-8AB5942C1FAF}"/>
              </a:ext>
            </a:extLst>
          </p:cNvPr>
          <p:cNvSpPr>
            <a:spLocks noGrp="1"/>
          </p:cNvSpPr>
          <p:nvPr>
            <p:ph type="body" sz="quarter" idx="14"/>
          </p:nvPr>
        </p:nvSpPr>
        <p:spPr>
          <a:xfrm>
            <a:off x="457198" y="1983907"/>
            <a:ext cx="4696693" cy="3302396"/>
          </a:xfrm>
        </p:spPr>
        <p:txBody>
          <a:bodyPr>
            <a:normAutofit/>
          </a:bodyPr>
          <a:lstStyle/>
          <a:p>
            <a:pPr marL="0" indent="0">
              <a:buNone/>
            </a:pPr>
            <a:r>
              <a:rPr lang="en-US" dirty="0"/>
              <a:t>Benefits include</a:t>
            </a:r>
          </a:p>
          <a:p>
            <a:pPr lvl="1">
              <a:lnSpc>
                <a:spcPct val="150000"/>
              </a:lnSpc>
            </a:pPr>
            <a:r>
              <a:rPr lang="en-US" dirty="0"/>
              <a:t>Nursing and medical care</a:t>
            </a:r>
          </a:p>
          <a:p>
            <a:pPr lvl="1">
              <a:lnSpc>
                <a:spcPct val="150000"/>
              </a:lnSpc>
            </a:pPr>
            <a:r>
              <a:rPr lang="en-US" dirty="0"/>
              <a:t>Physical therapy</a:t>
            </a:r>
          </a:p>
          <a:p>
            <a:pPr lvl="1">
              <a:lnSpc>
                <a:spcPct val="150000"/>
              </a:lnSpc>
            </a:pPr>
            <a:r>
              <a:rPr lang="en-US" dirty="0"/>
              <a:t>Activities of daily living</a:t>
            </a:r>
          </a:p>
          <a:p>
            <a:pPr lvl="1">
              <a:lnSpc>
                <a:spcPct val="150000"/>
              </a:lnSpc>
            </a:pPr>
            <a:r>
              <a:rPr lang="en-US" dirty="0"/>
              <a:t>Pain management</a:t>
            </a:r>
          </a:p>
        </p:txBody>
      </p:sp>
      <p:sp>
        <p:nvSpPr>
          <p:cNvPr id="4" name="Content Placeholder 3">
            <a:extLst>
              <a:ext uri="{FF2B5EF4-FFF2-40B4-BE49-F238E27FC236}">
                <a16:creationId xmlns:a16="http://schemas.microsoft.com/office/drawing/2014/main" id="{41D7D171-2F63-4D00-929E-1BD2FE14F700}"/>
              </a:ext>
            </a:extLst>
          </p:cNvPr>
          <p:cNvSpPr>
            <a:spLocks noGrp="1"/>
          </p:cNvSpPr>
          <p:nvPr>
            <p:ph type="body" sz="quarter" idx="15"/>
          </p:nvPr>
        </p:nvSpPr>
        <p:spPr>
          <a:xfrm>
            <a:off x="5153891" y="1922462"/>
            <a:ext cx="6032359" cy="3013075"/>
          </a:xfrm>
        </p:spPr>
        <p:txBody>
          <a:bodyPr/>
          <a:lstStyle/>
          <a:p>
            <a:pPr marL="0" indent="0">
              <a:buNone/>
            </a:pPr>
            <a:r>
              <a:rPr lang="en-US" dirty="0"/>
              <a:t>Settings include</a:t>
            </a:r>
          </a:p>
          <a:p>
            <a:pPr lvl="1">
              <a:lnSpc>
                <a:spcPct val="150000"/>
              </a:lnSpc>
            </a:pPr>
            <a:r>
              <a:rPr lang="en-US" dirty="0"/>
              <a:t>RCCs</a:t>
            </a:r>
          </a:p>
          <a:p>
            <a:pPr lvl="1">
              <a:lnSpc>
                <a:spcPct val="150000"/>
              </a:lnSpc>
            </a:pPr>
            <a:r>
              <a:rPr lang="en-US" dirty="0"/>
              <a:t>Nursing Facilities</a:t>
            </a:r>
          </a:p>
          <a:p>
            <a:pPr lvl="1">
              <a:lnSpc>
                <a:spcPct val="150000"/>
              </a:lnSpc>
            </a:pPr>
            <a:r>
              <a:rPr lang="en-US" dirty="0"/>
              <a:t>Adult day homes</a:t>
            </a:r>
          </a:p>
          <a:p>
            <a:pPr lvl="1">
              <a:lnSpc>
                <a:spcPct val="150000"/>
              </a:lnSpc>
            </a:pPr>
            <a:r>
              <a:rPr lang="en-US" dirty="0"/>
              <a:t>Home </a:t>
            </a:r>
          </a:p>
        </p:txBody>
      </p:sp>
      <p:pic>
        <p:nvPicPr>
          <p:cNvPr id="6" name="Picture 5" descr="A picture containing person, person, people&#10;&#10;Description automatically generated">
            <a:extLst>
              <a:ext uri="{FF2B5EF4-FFF2-40B4-BE49-F238E27FC236}">
                <a16:creationId xmlns:a16="http://schemas.microsoft.com/office/drawing/2014/main" id="{7570980C-406C-4EE3-B40C-D2448CF342B9}"/>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75700" y="4119239"/>
            <a:ext cx="3302000" cy="2622339"/>
          </a:xfrm>
          <a:prstGeom prst="rect">
            <a:avLst/>
          </a:prstGeom>
        </p:spPr>
      </p:pic>
    </p:spTree>
    <p:extLst>
      <p:ext uri="{BB962C8B-B14F-4D97-AF65-F5344CB8AC3E}">
        <p14:creationId xmlns:p14="http://schemas.microsoft.com/office/powerpoint/2010/main" val="334725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582B3B8-78F9-44DD-964C-F5E4601B145D}"/>
              </a:ext>
            </a:extLst>
          </p:cNvPr>
          <p:cNvGraphicFramePr>
            <a:graphicFrameLocks noGrp="1"/>
          </p:cNvGraphicFramePr>
          <p:nvPr>
            <p:ph idx="1"/>
            <p:extLst>
              <p:ext uri="{D42A27DB-BD31-4B8C-83A1-F6EECF244321}">
                <p14:modId xmlns:p14="http://schemas.microsoft.com/office/powerpoint/2010/main" val="1210766158"/>
              </p:ext>
            </p:extLst>
          </p:nvPr>
        </p:nvGraphicFramePr>
        <p:xfrm>
          <a:off x="609600" y="457200"/>
          <a:ext cx="10972800" cy="624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2279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38ABB-76BA-45DB-8107-372F10E6DFA2}"/>
              </a:ext>
            </a:extLst>
          </p:cNvPr>
          <p:cNvSpPr>
            <a:spLocks noGrp="1"/>
          </p:cNvSpPr>
          <p:nvPr>
            <p:ph type="title"/>
          </p:nvPr>
        </p:nvSpPr>
        <p:spPr/>
        <p:txBody>
          <a:bodyPr anchor="ctr">
            <a:normAutofit fontScale="90000"/>
          </a:bodyPr>
          <a:lstStyle/>
          <a:p>
            <a:pPr>
              <a:lnSpc>
                <a:spcPct val="90000"/>
              </a:lnSpc>
            </a:pPr>
            <a:r>
              <a:rPr lang="en-US" sz="3100" b="1" dirty="0"/>
              <a:t>Medicaid Home and Community-Based Services (HCBS) Waiver Programs</a:t>
            </a:r>
          </a:p>
        </p:txBody>
      </p:sp>
      <p:pic>
        <p:nvPicPr>
          <p:cNvPr id="11" name="Content Placeholder 10" descr="A picture containing indoor, floor, wall, room&#10;&#10;Description automatically generated">
            <a:extLst>
              <a:ext uri="{FF2B5EF4-FFF2-40B4-BE49-F238E27FC236}">
                <a16:creationId xmlns:a16="http://schemas.microsoft.com/office/drawing/2014/main" id="{F41B4E08-5403-4E76-B059-58F5588FE214}"/>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15625" y="2298700"/>
            <a:ext cx="4521200" cy="3733800"/>
          </a:xfrm>
        </p:spPr>
      </p:pic>
      <p:pic>
        <p:nvPicPr>
          <p:cNvPr id="7" name="Picture 6" descr="A picture containing ceiling, indoor, wall, floor&#10;&#10;Description automatically generated">
            <a:extLst>
              <a:ext uri="{FF2B5EF4-FFF2-40B4-BE49-F238E27FC236}">
                <a16:creationId xmlns:a16="http://schemas.microsoft.com/office/drawing/2014/main" id="{40DD7A39-42C7-4BCB-AE18-C297DA9AED45}"/>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8438" t="6675"/>
          <a:stretch/>
        </p:blipFill>
        <p:spPr>
          <a:xfrm>
            <a:off x="7331167" y="2298700"/>
            <a:ext cx="4251233" cy="3733800"/>
          </a:xfrm>
          <a:prstGeom prst="rect">
            <a:avLst/>
          </a:prstGeom>
        </p:spPr>
      </p:pic>
      <p:sp>
        <p:nvSpPr>
          <p:cNvPr id="20" name="Arrow: Left 19">
            <a:extLst>
              <a:ext uri="{FF2B5EF4-FFF2-40B4-BE49-F238E27FC236}">
                <a16:creationId xmlns:a16="http://schemas.microsoft.com/office/drawing/2014/main" id="{3C81B49E-CDA0-453D-AB2A-72613EA04E47}"/>
              </a:ext>
            </a:extLst>
          </p:cNvPr>
          <p:cNvSpPr/>
          <p:nvPr/>
        </p:nvSpPr>
        <p:spPr>
          <a:xfrm>
            <a:off x="4949734" y="2833116"/>
            <a:ext cx="1832066" cy="1191768"/>
          </a:xfrm>
          <a:prstGeom prst="leftArrow">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rPr>
              <a:t>This</a:t>
            </a:r>
          </a:p>
        </p:txBody>
      </p:sp>
      <p:sp>
        <p:nvSpPr>
          <p:cNvPr id="22" name="Arrow: Right 21">
            <a:extLst>
              <a:ext uri="{FF2B5EF4-FFF2-40B4-BE49-F238E27FC236}">
                <a16:creationId xmlns:a16="http://schemas.microsoft.com/office/drawing/2014/main" id="{CC991EBC-4E3E-47E8-A875-02A825F61E91}"/>
              </a:ext>
            </a:extLst>
          </p:cNvPr>
          <p:cNvSpPr/>
          <p:nvPr/>
        </p:nvSpPr>
        <p:spPr>
          <a:xfrm>
            <a:off x="5067300" y="4648200"/>
            <a:ext cx="2076196" cy="1295400"/>
          </a:xfrm>
          <a:prstGeom prst="rightArrow">
            <a:avLst/>
          </a:prstGeom>
          <a:solidFill>
            <a:schemeClr val="accent3">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rPr>
              <a:t>NOT This</a:t>
            </a:r>
          </a:p>
        </p:txBody>
      </p:sp>
    </p:spTree>
    <p:extLst>
      <p:ext uri="{BB962C8B-B14F-4D97-AF65-F5344CB8AC3E}">
        <p14:creationId xmlns:p14="http://schemas.microsoft.com/office/powerpoint/2010/main" val="73110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050B25-98DD-40D8-A428-97C124F69250}"/>
              </a:ext>
            </a:extLst>
          </p:cNvPr>
          <p:cNvSpPr>
            <a:spLocks noGrp="1"/>
          </p:cNvSpPr>
          <p:nvPr>
            <p:ph type="title"/>
          </p:nvPr>
        </p:nvSpPr>
        <p:spPr/>
        <p:txBody>
          <a:bodyPr/>
          <a:lstStyle/>
          <a:p>
            <a:r>
              <a:rPr lang="en-US" b="1" dirty="0"/>
              <a:t>Skilled Nursing Facility or Nursing Facility </a:t>
            </a:r>
          </a:p>
        </p:txBody>
      </p:sp>
      <p:sp>
        <p:nvSpPr>
          <p:cNvPr id="2" name="Text Placeholder 1">
            <a:extLst>
              <a:ext uri="{FF2B5EF4-FFF2-40B4-BE49-F238E27FC236}">
                <a16:creationId xmlns:a16="http://schemas.microsoft.com/office/drawing/2014/main" id="{997CB49B-1E76-C469-F78C-88D4D836DA41}"/>
              </a:ext>
            </a:extLst>
          </p:cNvPr>
          <p:cNvSpPr>
            <a:spLocks noGrp="1"/>
          </p:cNvSpPr>
          <p:nvPr>
            <p:ph type="body" sz="quarter" idx="14"/>
          </p:nvPr>
        </p:nvSpPr>
        <p:spPr/>
        <p:txBody>
          <a:bodyPr>
            <a:normAutofit lnSpcReduction="10000"/>
          </a:bodyPr>
          <a:lstStyle/>
          <a:p>
            <a:endParaRPr lang="en-US"/>
          </a:p>
        </p:txBody>
      </p:sp>
      <p:sp>
        <p:nvSpPr>
          <p:cNvPr id="3" name="Text Placeholder 2">
            <a:extLst>
              <a:ext uri="{FF2B5EF4-FFF2-40B4-BE49-F238E27FC236}">
                <a16:creationId xmlns:a16="http://schemas.microsoft.com/office/drawing/2014/main" id="{47DCD8E9-D5D2-42AC-6212-779EF0067BD1}"/>
              </a:ext>
            </a:extLst>
          </p:cNvPr>
          <p:cNvSpPr>
            <a:spLocks noGrp="1"/>
          </p:cNvSpPr>
          <p:nvPr>
            <p:ph type="body" sz="quarter" idx="15"/>
          </p:nvPr>
        </p:nvSpPr>
        <p:spPr/>
        <p:txBody>
          <a:bodyPr/>
          <a:lstStyle/>
          <a:p>
            <a:endParaRPr lang="en-US"/>
          </a:p>
        </p:txBody>
      </p:sp>
      <p:pic>
        <p:nvPicPr>
          <p:cNvPr id="7" name="Content Placeholder 6">
            <a:extLst>
              <a:ext uri="{FF2B5EF4-FFF2-40B4-BE49-F238E27FC236}">
                <a16:creationId xmlns:a16="http://schemas.microsoft.com/office/drawing/2014/main" id="{21A072A3-8927-4E96-82E9-3E73B36D8240}"/>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8146" y="1562100"/>
            <a:ext cx="7143750" cy="4762500"/>
          </a:xfrm>
        </p:spPr>
      </p:pic>
      <p:sp>
        <p:nvSpPr>
          <p:cNvPr id="8" name="Arrow: Left 7">
            <a:extLst>
              <a:ext uri="{FF2B5EF4-FFF2-40B4-BE49-F238E27FC236}">
                <a16:creationId xmlns:a16="http://schemas.microsoft.com/office/drawing/2014/main" id="{D9ED8389-7683-4492-BE9B-335BEBD7E290}"/>
              </a:ext>
            </a:extLst>
          </p:cNvPr>
          <p:cNvSpPr/>
          <p:nvPr/>
        </p:nvSpPr>
        <p:spPr>
          <a:xfrm>
            <a:off x="8894618" y="1911927"/>
            <a:ext cx="2687777" cy="1317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Medicare</a:t>
            </a:r>
          </a:p>
        </p:txBody>
      </p:sp>
      <p:sp>
        <p:nvSpPr>
          <p:cNvPr id="9" name="Arrow: Left 8">
            <a:extLst>
              <a:ext uri="{FF2B5EF4-FFF2-40B4-BE49-F238E27FC236}">
                <a16:creationId xmlns:a16="http://schemas.microsoft.com/office/drawing/2014/main" id="{A943D23D-3471-46EB-9766-EBA2A8560880}"/>
              </a:ext>
            </a:extLst>
          </p:cNvPr>
          <p:cNvSpPr/>
          <p:nvPr/>
        </p:nvSpPr>
        <p:spPr>
          <a:xfrm>
            <a:off x="8894619" y="3943349"/>
            <a:ext cx="2687778" cy="13170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Medicaid</a:t>
            </a:r>
          </a:p>
        </p:txBody>
      </p:sp>
    </p:spTree>
    <p:extLst>
      <p:ext uri="{BB962C8B-B14F-4D97-AF65-F5344CB8AC3E}">
        <p14:creationId xmlns:p14="http://schemas.microsoft.com/office/powerpoint/2010/main" val="3401726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B220482-A6D0-4B11-B9C3-4FB434770715}"/>
              </a:ext>
            </a:extLst>
          </p:cNvPr>
          <p:cNvGraphicFramePr>
            <a:graphicFrameLocks noGrp="1"/>
          </p:cNvGraphicFramePr>
          <p:nvPr>
            <p:ph idx="4294967295"/>
            <p:extLst>
              <p:ext uri="{D42A27DB-BD31-4B8C-83A1-F6EECF244321}">
                <p14:modId xmlns:p14="http://schemas.microsoft.com/office/powerpoint/2010/main" val="2073784821"/>
              </p:ext>
            </p:extLst>
          </p:nvPr>
        </p:nvGraphicFramePr>
        <p:xfrm>
          <a:off x="761275" y="769851"/>
          <a:ext cx="10972800" cy="584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3875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082118F-DECB-47E5-A255-8E33C2654E6D}"/>
              </a:ext>
            </a:extLst>
          </p:cNvPr>
          <p:cNvGraphicFramePr>
            <a:graphicFrameLocks noGrp="1"/>
          </p:cNvGraphicFramePr>
          <p:nvPr>
            <p:ph idx="1"/>
            <p:extLst>
              <p:ext uri="{D42A27DB-BD31-4B8C-83A1-F6EECF244321}">
                <p14:modId xmlns:p14="http://schemas.microsoft.com/office/powerpoint/2010/main" val="2320873135"/>
              </p:ext>
            </p:extLst>
          </p:nvPr>
        </p:nvGraphicFramePr>
        <p:xfrm>
          <a:off x="609600" y="736600"/>
          <a:ext cx="10972800" cy="574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44545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5FE99-0566-4042-AE01-1293B4B90143}"/>
              </a:ext>
            </a:extLst>
          </p:cNvPr>
          <p:cNvSpPr>
            <a:spLocks noGrp="1"/>
          </p:cNvSpPr>
          <p:nvPr>
            <p:ph type="title"/>
          </p:nvPr>
        </p:nvSpPr>
        <p:spPr/>
        <p:txBody>
          <a:bodyPr/>
          <a:lstStyle/>
          <a:p>
            <a:r>
              <a:rPr lang="en-US" b="1" dirty="0">
                <a:sym typeface="Symbol" panose="05050102010706020507" pitchFamily="18" charset="2"/>
              </a:rPr>
              <a:t> </a:t>
            </a:r>
            <a:r>
              <a:rPr lang="en-US" b="1" dirty="0"/>
              <a:t>Residential Care Communities</a:t>
            </a:r>
          </a:p>
        </p:txBody>
      </p:sp>
      <p:pic>
        <p:nvPicPr>
          <p:cNvPr id="5" name="Content Placeholder 4">
            <a:extLst>
              <a:ext uri="{FF2B5EF4-FFF2-40B4-BE49-F238E27FC236}">
                <a16:creationId xmlns:a16="http://schemas.microsoft.com/office/drawing/2014/main" id="{E95F75DC-4B25-4419-B7E1-F76FEF284304}"/>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09269" y="1858876"/>
            <a:ext cx="5529825" cy="4351338"/>
          </a:xfrm>
        </p:spPr>
      </p:pic>
      <p:sp>
        <p:nvSpPr>
          <p:cNvPr id="6" name="TextBox 5">
            <a:extLst>
              <a:ext uri="{FF2B5EF4-FFF2-40B4-BE49-F238E27FC236}">
                <a16:creationId xmlns:a16="http://schemas.microsoft.com/office/drawing/2014/main" id="{86141752-5450-4623-8CB0-ACDFAB7C5E45}"/>
              </a:ext>
            </a:extLst>
          </p:cNvPr>
          <p:cNvSpPr txBox="1"/>
          <p:nvPr/>
        </p:nvSpPr>
        <p:spPr>
          <a:xfrm>
            <a:off x="407411" y="2019788"/>
            <a:ext cx="4746480" cy="4455835"/>
          </a:xfrm>
          <a:prstGeom prst="rect">
            <a:avLst/>
          </a:prstGeom>
          <a:noFill/>
        </p:spPr>
        <p:txBody>
          <a:bodyPr wrap="square" rtlCol="0">
            <a:spAutoFit/>
          </a:bodyPr>
          <a:lstStyle/>
          <a:p>
            <a:pPr>
              <a:lnSpc>
                <a:spcPct val="150000"/>
              </a:lnSpc>
            </a:pPr>
            <a:r>
              <a:rPr lang="en-US" sz="2400" dirty="0"/>
              <a:t>Assisted living</a:t>
            </a:r>
          </a:p>
          <a:p>
            <a:pPr>
              <a:lnSpc>
                <a:spcPct val="150000"/>
              </a:lnSpc>
            </a:pPr>
            <a:r>
              <a:rPr lang="en-US" sz="2400" dirty="0"/>
              <a:t>Board and care</a:t>
            </a:r>
          </a:p>
          <a:p>
            <a:pPr>
              <a:lnSpc>
                <a:spcPct val="150000"/>
              </a:lnSpc>
            </a:pPr>
            <a:r>
              <a:rPr lang="en-US" sz="2400" dirty="0"/>
              <a:t>Congregate care</a:t>
            </a:r>
          </a:p>
          <a:p>
            <a:pPr>
              <a:lnSpc>
                <a:spcPct val="150000"/>
              </a:lnSpc>
            </a:pPr>
            <a:r>
              <a:rPr lang="en-US" sz="2400" dirty="0"/>
              <a:t>Enriched housing programs</a:t>
            </a:r>
          </a:p>
          <a:p>
            <a:pPr>
              <a:lnSpc>
                <a:spcPct val="150000"/>
              </a:lnSpc>
            </a:pPr>
            <a:r>
              <a:rPr lang="en-US" sz="2400" dirty="0"/>
              <a:t>Homes for the aged</a:t>
            </a:r>
          </a:p>
          <a:p>
            <a:pPr>
              <a:lnSpc>
                <a:spcPct val="150000"/>
              </a:lnSpc>
            </a:pPr>
            <a:r>
              <a:rPr lang="en-US" sz="2400" dirty="0"/>
              <a:t>Personal care homes </a:t>
            </a:r>
          </a:p>
          <a:p>
            <a:pPr>
              <a:lnSpc>
                <a:spcPct val="150000"/>
              </a:lnSpc>
            </a:pPr>
            <a:r>
              <a:rPr lang="en-US" sz="2400" dirty="0"/>
              <a:t>Adult foster/family homes</a:t>
            </a:r>
          </a:p>
          <a:p>
            <a:pPr>
              <a:lnSpc>
                <a:spcPct val="150000"/>
              </a:lnSpc>
            </a:pPr>
            <a:r>
              <a:rPr lang="en-US" sz="2400" dirty="0"/>
              <a:t>Shared housing establishments</a:t>
            </a:r>
          </a:p>
        </p:txBody>
      </p:sp>
    </p:spTree>
    <p:extLst>
      <p:ext uri="{BB962C8B-B14F-4D97-AF65-F5344CB8AC3E}">
        <p14:creationId xmlns:p14="http://schemas.microsoft.com/office/powerpoint/2010/main" val="3867956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1288B3D7-0977-40AC-9EED-BBF9EAA1D5EA}"/>
              </a:ext>
            </a:extLst>
          </p:cNvPr>
          <p:cNvSpPr/>
          <p:nvPr/>
        </p:nvSpPr>
        <p:spPr>
          <a:xfrm>
            <a:off x="613064" y="1158379"/>
            <a:ext cx="10374282" cy="1140505"/>
          </a:xfrm>
          <a:prstGeom prst="homePlat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a:t>Intermediate Care Facilities for Individuals with Intellectual Disabilities (ICF/IID)</a:t>
            </a:r>
          </a:p>
        </p:txBody>
      </p:sp>
      <p:sp>
        <p:nvSpPr>
          <p:cNvPr id="7" name="Arrow: Pentagon 6">
            <a:extLst>
              <a:ext uri="{FF2B5EF4-FFF2-40B4-BE49-F238E27FC236}">
                <a16:creationId xmlns:a16="http://schemas.microsoft.com/office/drawing/2014/main" id="{E02857EC-F9E5-470A-9831-44514773E087}"/>
              </a:ext>
            </a:extLst>
          </p:cNvPr>
          <p:cNvSpPr/>
          <p:nvPr/>
        </p:nvSpPr>
        <p:spPr>
          <a:xfrm>
            <a:off x="613064" y="3138678"/>
            <a:ext cx="4438994" cy="1140505"/>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dirty="0"/>
              <a:t>Critical Access Hospitals (CAH)</a:t>
            </a:r>
          </a:p>
        </p:txBody>
      </p:sp>
      <p:sp>
        <p:nvSpPr>
          <p:cNvPr id="8" name="Arrow: Pentagon 7">
            <a:extLst>
              <a:ext uri="{FF2B5EF4-FFF2-40B4-BE49-F238E27FC236}">
                <a16:creationId xmlns:a16="http://schemas.microsoft.com/office/drawing/2014/main" id="{7DAF0F92-94F4-47D9-B7B8-105DBFB3BE90}"/>
              </a:ext>
            </a:extLst>
          </p:cNvPr>
          <p:cNvSpPr/>
          <p:nvPr/>
        </p:nvSpPr>
        <p:spPr>
          <a:xfrm>
            <a:off x="613064" y="5118977"/>
            <a:ext cx="8146471" cy="1270183"/>
          </a:xfrm>
          <a:prstGeom prst="homePlat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dirty="0"/>
              <a:t>Continuing Care Retirement Communities (CCRC)</a:t>
            </a:r>
          </a:p>
        </p:txBody>
      </p:sp>
      <p:pic>
        <p:nvPicPr>
          <p:cNvPr id="3" name="Picture 2" descr="A group of children in wheelchairs&#10;&#10;Description automatically generated with medium confidence">
            <a:extLst>
              <a:ext uri="{FF2B5EF4-FFF2-40B4-BE49-F238E27FC236}">
                <a16:creationId xmlns:a16="http://schemas.microsoft.com/office/drawing/2014/main" id="{ECD09C7D-185E-47B6-9FD6-4BAE2069083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00205" y="2454012"/>
            <a:ext cx="4286249" cy="2509837"/>
          </a:xfrm>
          <a:prstGeom prst="rect">
            <a:avLst/>
          </a:prstGeom>
        </p:spPr>
      </p:pic>
    </p:spTree>
    <p:extLst>
      <p:ext uri="{BB962C8B-B14F-4D97-AF65-F5344CB8AC3E}">
        <p14:creationId xmlns:p14="http://schemas.microsoft.com/office/powerpoint/2010/main" val="4123953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7D4EBA-84EE-4F04-BD9B-94B57ABB510F}"/>
              </a:ext>
            </a:extLst>
          </p:cNvPr>
          <p:cNvSpPr>
            <a:spLocks noGrp="1"/>
          </p:cNvSpPr>
          <p:nvPr>
            <p:ph idx="1"/>
          </p:nvPr>
        </p:nvSpPr>
        <p:spPr>
          <a:xfrm>
            <a:off x="600910" y="844550"/>
            <a:ext cx="3827004" cy="865497"/>
          </a:xfrm>
        </p:spPr>
        <p:txBody>
          <a:bodyPr>
            <a:normAutofit/>
          </a:bodyPr>
          <a:lstStyle/>
          <a:p>
            <a:pPr marL="0" indent="0">
              <a:buNone/>
            </a:pPr>
            <a:r>
              <a:rPr lang="en-US" sz="3200" dirty="0">
                <a:solidFill>
                  <a:srgbClr val="191998"/>
                </a:solidFill>
                <a:latin typeface="+mj-lt"/>
              </a:rPr>
              <a:t>   </a:t>
            </a:r>
            <a:r>
              <a:rPr lang="en-US" sz="3200" b="1" dirty="0">
                <a:solidFill>
                  <a:srgbClr val="191998"/>
                </a:solidFill>
                <a:latin typeface="+mj-lt"/>
              </a:rPr>
              <a:t>Palliative Care </a:t>
            </a:r>
          </a:p>
        </p:txBody>
      </p:sp>
      <p:sp>
        <p:nvSpPr>
          <p:cNvPr id="5" name="Text Placeholder 4">
            <a:extLst>
              <a:ext uri="{FF2B5EF4-FFF2-40B4-BE49-F238E27FC236}">
                <a16:creationId xmlns:a16="http://schemas.microsoft.com/office/drawing/2014/main" id="{3ED766CE-282A-42E0-81EE-E70C91ABB029}"/>
              </a:ext>
            </a:extLst>
          </p:cNvPr>
          <p:cNvSpPr>
            <a:spLocks noGrp="1"/>
          </p:cNvSpPr>
          <p:nvPr>
            <p:ph type="body" sz="quarter" idx="4294967295"/>
          </p:nvPr>
        </p:nvSpPr>
        <p:spPr>
          <a:xfrm>
            <a:off x="7764087" y="844550"/>
            <a:ext cx="4427913" cy="639763"/>
          </a:xfrm>
        </p:spPr>
        <p:txBody>
          <a:bodyPr>
            <a:normAutofit/>
          </a:bodyPr>
          <a:lstStyle/>
          <a:p>
            <a:pPr marL="0" indent="0">
              <a:buNone/>
            </a:pPr>
            <a:r>
              <a:rPr lang="en-US" sz="3200" b="1" dirty="0">
                <a:solidFill>
                  <a:srgbClr val="191998"/>
                </a:solidFill>
                <a:latin typeface="+mj-lt"/>
              </a:rPr>
              <a:t>Hospice Care</a:t>
            </a:r>
          </a:p>
        </p:txBody>
      </p:sp>
      <p:sp>
        <p:nvSpPr>
          <p:cNvPr id="8" name="Rectangle: Rounded Corners 7">
            <a:extLst>
              <a:ext uri="{FF2B5EF4-FFF2-40B4-BE49-F238E27FC236}">
                <a16:creationId xmlns:a16="http://schemas.microsoft.com/office/drawing/2014/main" id="{AB44BCCA-4051-4865-B5DF-9E60601B58CE}"/>
              </a:ext>
            </a:extLst>
          </p:cNvPr>
          <p:cNvSpPr/>
          <p:nvPr/>
        </p:nvSpPr>
        <p:spPr>
          <a:xfrm>
            <a:off x="353108" y="1710047"/>
            <a:ext cx="3827005" cy="489263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US" sz="2000" dirty="0">
                <a:solidFill>
                  <a:srgbClr val="002060"/>
                </a:solidFill>
              </a:rPr>
              <a:t>Provided by the facility</a:t>
            </a:r>
          </a:p>
          <a:p>
            <a:pPr marL="342900" indent="-342900">
              <a:buFont typeface="Arial" panose="020B0604020202020204" pitchFamily="34" charset="0"/>
              <a:buChar char="•"/>
            </a:pPr>
            <a:endParaRPr lang="en-US" sz="2000" dirty="0">
              <a:solidFill>
                <a:srgbClr val="002060"/>
              </a:solidFill>
            </a:endParaRPr>
          </a:p>
          <a:p>
            <a:pPr marL="342900" indent="-342900">
              <a:buFont typeface="Arial" panose="020B0604020202020204" pitchFamily="34" charset="0"/>
              <a:buChar char="•"/>
            </a:pPr>
            <a:r>
              <a:rPr lang="en-US" sz="2000" dirty="0">
                <a:solidFill>
                  <a:srgbClr val="002060"/>
                </a:solidFill>
              </a:rPr>
              <a:t>Provides comfort care</a:t>
            </a:r>
          </a:p>
          <a:p>
            <a:pPr marL="342900" indent="-342900">
              <a:buFont typeface="Arial" panose="020B0604020202020204" pitchFamily="34" charset="0"/>
              <a:buChar char="•"/>
            </a:pPr>
            <a:endParaRPr lang="en-US" sz="2000" dirty="0">
              <a:solidFill>
                <a:srgbClr val="002060"/>
              </a:solidFill>
            </a:endParaRPr>
          </a:p>
          <a:p>
            <a:pPr marL="342900" indent="-342900">
              <a:buFont typeface="Arial" panose="020B0604020202020204" pitchFamily="34" charset="0"/>
              <a:buChar char="•"/>
            </a:pPr>
            <a:r>
              <a:rPr lang="en-US" sz="2000" dirty="0">
                <a:solidFill>
                  <a:srgbClr val="002060"/>
                </a:solidFill>
              </a:rPr>
              <a:t>Can begin at diagnosis</a:t>
            </a:r>
          </a:p>
          <a:p>
            <a:pPr marL="342900" indent="-342900">
              <a:buFont typeface="Arial" panose="020B0604020202020204" pitchFamily="34" charset="0"/>
              <a:buChar char="•"/>
            </a:pPr>
            <a:endParaRPr lang="en-US" sz="2000" dirty="0">
              <a:solidFill>
                <a:srgbClr val="002060"/>
              </a:solidFill>
            </a:endParaRPr>
          </a:p>
          <a:p>
            <a:pPr marL="342900" indent="-342900">
              <a:buFont typeface="Arial" panose="020B0604020202020204" pitchFamily="34" charset="0"/>
              <a:buChar char="•"/>
            </a:pPr>
            <a:r>
              <a:rPr lang="en-US" sz="2000" dirty="0">
                <a:solidFill>
                  <a:srgbClr val="002060"/>
                </a:solidFill>
              </a:rPr>
              <a:t>Anyone with a serious and/or chronic illness</a:t>
            </a:r>
          </a:p>
          <a:p>
            <a:pPr marL="342900" indent="-342900">
              <a:buFont typeface="Arial" panose="020B0604020202020204" pitchFamily="34" charset="0"/>
              <a:buChar char="•"/>
            </a:pPr>
            <a:endParaRPr lang="en-US" sz="2000" dirty="0">
              <a:solidFill>
                <a:srgbClr val="002060"/>
              </a:solidFill>
            </a:endParaRPr>
          </a:p>
          <a:p>
            <a:pPr marL="342900" indent="-342900">
              <a:buFont typeface="Arial" panose="020B0604020202020204" pitchFamily="34" charset="0"/>
              <a:buChar char="•"/>
            </a:pPr>
            <a:r>
              <a:rPr lang="en-US" sz="2000" dirty="0">
                <a:solidFill>
                  <a:srgbClr val="002060"/>
                </a:solidFill>
              </a:rPr>
              <a:t>Works with the resident, family, doctors</a:t>
            </a:r>
          </a:p>
          <a:p>
            <a:r>
              <a:rPr lang="en-US" sz="2000" dirty="0">
                <a:solidFill>
                  <a:srgbClr val="002060"/>
                </a:solidFill>
              </a:rPr>
              <a:t> </a:t>
            </a:r>
          </a:p>
          <a:p>
            <a:pPr marL="342900" indent="-342900">
              <a:buFont typeface="Arial" panose="020B0604020202020204" pitchFamily="34" charset="0"/>
              <a:buChar char="•"/>
            </a:pPr>
            <a:r>
              <a:rPr lang="en-US" sz="2000" dirty="0">
                <a:solidFill>
                  <a:srgbClr val="002060"/>
                </a:solidFill>
              </a:rPr>
              <a:t>Provides medical, social, emotional, &amp; practical support</a:t>
            </a:r>
          </a:p>
        </p:txBody>
      </p:sp>
      <p:sp>
        <p:nvSpPr>
          <p:cNvPr id="9" name="Rectangle: Rounded Corners 8">
            <a:extLst>
              <a:ext uri="{FF2B5EF4-FFF2-40B4-BE49-F238E27FC236}">
                <a16:creationId xmlns:a16="http://schemas.microsoft.com/office/drawing/2014/main" id="{9506399B-F870-4DB5-98B0-7A14C0198174}"/>
              </a:ext>
            </a:extLst>
          </p:cNvPr>
          <p:cNvSpPr/>
          <p:nvPr/>
        </p:nvSpPr>
        <p:spPr>
          <a:xfrm>
            <a:off x="8011888" y="1710047"/>
            <a:ext cx="3827004" cy="4892634"/>
          </a:xfrm>
          <a:prstGeom prst="roundRect">
            <a:avLst/>
          </a:prstGeom>
          <a:solidFill>
            <a:schemeClr val="accent6">
              <a:lumMod val="40000"/>
              <a:lumOff val="60000"/>
            </a:schemeClr>
          </a:solidFill>
          <a:ln>
            <a:solidFill>
              <a:schemeClr val="accent3">
                <a:lumMod val="5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Arial"/>
                <a:ea typeface="+mn-ea"/>
                <a:cs typeface="+mn-cs"/>
              </a:rPr>
              <a:t>Provided by a hospice agency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Arial"/>
                <a:ea typeface="+mn-ea"/>
                <a:cs typeface="+mn-cs"/>
              </a:rPr>
              <a:t>Provides comfort care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2060"/>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2060"/>
                </a:solidFill>
                <a:latin typeface="Arial"/>
              </a:rPr>
              <a:t>Begins</a:t>
            </a:r>
            <a:r>
              <a:rPr kumimoji="0" lang="en-US" sz="2000" b="0" i="0" u="none" strike="noStrike" kern="1200" cap="none" spc="0" normalizeH="0" baseline="0" noProof="0" dirty="0">
                <a:ln>
                  <a:noFill/>
                </a:ln>
                <a:solidFill>
                  <a:srgbClr val="002060"/>
                </a:solidFill>
                <a:effectLst/>
                <a:uLnTx/>
                <a:uFillTx/>
                <a:latin typeface="Arial"/>
                <a:ea typeface="+mn-ea"/>
                <a:cs typeface="+mn-cs"/>
              </a:rPr>
              <a:t> after treatment is stopped</a:t>
            </a:r>
            <a:endParaRPr lang="en-US" sz="2000" dirty="0">
              <a:solidFill>
                <a:srgbClr val="002060"/>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02060"/>
                </a:solidFill>
                <a:latin typeface="Arial"/>
              </a:rPr>
              <a:t>For terminally ill people</a:t>
            </a:r>
          </a:p>
          <a:p>
            <a:pPr marR="0" lvl="0" algn="l" defTabSz="914400" rtl="0" eaLnBrk="1" fontAlgn="auto" latinLnBrk="0" hangingPunct="1">
              <a:lnSpc>
                <a:spcPct val="100000"/>
              </a:lnSpc>
              <a:spcBef>
                <a:spcPts val="0"/>
              </a:spcBef>
              <a:spcAft>
                <a:spcPts val="0"/>
              </a:spcAft>
              <a:buClrTx/>
              <a:buSzTx/>
              <a:tabLst/>
              <a:defRPr/>
            </a:pPr>
            <a:endParaRPr lang="en-US" sz="2000" dirty="0">
              <a:solidFill>
                <a:srgbClr val="002060"/>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2060"/>
                </a:solidFill>
                <a:effectLst/>
                <a:uLnTx/>
                <a:uFillTx/>
                <a:latin typeface="Arial"/>
                <a:ea typeface="+mn-ea"/>
                <a:cs typeface="+mn-cs"/>
              </a:rPr>
              <a:t>All attempts to cure the illness stop</a:t>
            </a:r>
          </a:p>
        </p:txBody>
      </p:sp>
      <p:pic>
        <p:nvPicPr>
          <p:cNvPr id="12" name="Picture 11">
            <a:extLst>
              <a:ext uri="{FF2B5EF4-FFF2-40B4-BE49-F238E27FC236}">
                <a16:creationId xmlns:a16="http://schemas.microsoft.com/office/drawing/2014/main" id="{8808EAA9-BE5D-4160-82EC-694D553C34E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184884" y="2944407"/>
            <a:ext cx="3827005" cy="2203546"/>
          </a:xfrm>
          <a:prstGeom prst="rect">
            <a:avLst/>
          </a:prstGeom>
        </p:spPr>
      </p:pic>
    </p:spTree>
    <p:extLst>
      <p:ext uri="{BB962C8B-B14F-4D97-AF65-F5344CB8AC3E}">
        <p14:creationId xmlns:p14="http://schemas.microsoft.com/office/powerpoint/2010/main" val="3678494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15F21-D615-4DB4-B3CC-94F98ABA1F98}"/>
              </a:ext>
            </a:extLst>
          </p:cNvPr>
          <p:cNvSpPr>
            <a:spLocks noGrp="1"/>
          </p:cNvSpPr>
          <p:nvPr>
            <p:ph type="title"/>
          </p:nvPr>
        </p:nvSpPr>
        <p:spPr/>
        <p:txBody>
          <a:bodyPr/>
          <a:lstStyle/>
          <a:p>
            <a:r>
              <a:rPr lang="en-US" b="1" dirty="0"/>
              <a:t>Home and Community Based Services (HCBS)</a:t>
            </a:r>
          </a:p>
        </p:txBody>
      </p:sp>
      <p:pic>
        <p:nvPicPr>
          <p:cNvPr id="5" name="Content Placeholder 4" descr="Icon&#10;&#10;Description automatically generated">
            <a:extLst>
              <a:ext uri="{FF2B5EF4-FFF2-40B4-BE49-F238E27FC236}">
                <a16:creationId xmlns:a16="http://schemas.microsoft.com/office/drawing/2014/main" id="{9CED4AF4-FBBD-43CD-A0F5-E9E406B412D7}"/>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9855" y="2221098"/>
            <a:ext cx="10304463" cy="3598863"/>
          </a:xfrm>
        </p:spPr>
      </p:pic>
    </p:spTree>
    <p:extLst>
      <p:ext uri="{BB962C8B-B14F-4D97-AF65-F5344CB8AC3E}">
        <p14:creationId xmlns:p14="http://schemas.microsoft.com/office/powerpoint/2010/main" val="1628913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Welcome and Introduction</a:t>
            </a:r>
          </a:p>
        </p:txBody>
      </p:sp>
      <p:sp>
        <p:nvSpPr>
          <p:cNvPr id="4" name="Text Placeholder 3">
            <a:extLst>
              <a:ext uri="{FF2B5EF4-FFF2-40B4-BE49-F238E27FC236}">
                <a16:creationId xmlns:a16="http://schemas.microsoft.com/office/drawing/2014/main" id="{AE2F4CE1-E5D0-F0B7-9B83-BFEC76A52C07}"/>
              </a:ext>
            </a:extLst>
          </p:cNvPr>
          <p:cNvSpPr>
            <a:spLocks noGrp="1"/>
          </p:cNvSpPr>
          <p:nvPr>
            <p:ph type="body" sz="quarter" idx="14"/>
          </p:nvPr>
        </p:nvSpPr>
        <p:spPr/>
        <p:txBody>
          <a:bodyPr/>
          <a:lstStyle/>
          <a:p>
            <a:r>
              <a:rPr lang="en-US" dirty="0">
                <a:solidFill>
                  <a:srgbClr val="191998"/>
                </a:solidFill>
              </a:rPr>
              <a:t>Section 1</a:t>
            </a: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676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FA7E8-41F0-4B7D-97F3-AC4621AEACE5}"/>
              </a:ext>
            </a:extLst>
          </p:cNvPr>
          <p:cNvSpPr>
            <a:spLocks noGrp="1"/>
          </p:cNvSpPr>
          <p:nvPr>
            <p:ph type="title"/>
          </p:nvPr>
        </p:nvSpPr>
        <p:spPr/>
        <p:txBody>
          <a:bodyPr/>
          <a:lstStyle/>
          <a:p>
            <a:r>
              <a:rPr lang="en-US" b="1" dirty="0"/>
              <a:t>Who’s Who in Long-term Care Facilities</a:t>
            </a:r>
          </a:p>
        </p:txBody>
      </p:sp>
      <p:sp>
        <p:nvSpPr>
          <p:cNvPr id="2" name="Text Placeholder 1">
            <a:extLst>
              <a:ext uri="{FF2B5EF4-FFF2-40B4-BE49-F238E27FC236}">
                <a16:creationId xmlns:a16="http://schemas.microsoft.com/office/drawing/2014/main" id="{1983F258-3C78-A0EF-24C8-C3159213BCA8}"/>
              </a:ext>
            </a:extLst>
          </p:cNvPr>
          <p:cNvSpPr>
            <a:spLocks noGrp="1"/>
          </p:cNvSpPr>
          <p:nvPr>
            <p:ph type="body" sz="quarter" idx="14"/>
          </p:nvPr>
        </p:nvSpPr>
        <p:spPr/>
        <p:txBody>
          <a:bodyPr/>
          <a:lstStyle/>
          <a:p>
            <a:r>
              <a:rPr lang="en-US" dirty="0">
                <a:solidFill>
                  <a:srgbClr val="191998"/>
                </a:solidFill>
              </a:rPr>
              <a:t>Section 3</a:t>
            </a:r>
          </a:p>
          <a:p>
            <a:endParaRPr lang="en-US" dirty="0">
              <a:solidFill>
                <a:srgbClr val="191998"/>
              </a:solidFill>
            </a:endParaRPr>
          </a:p>
        </p:txBody>
      </p:sp>
      <p:sp>
        <p:nvSpPr>
          <p:cNvPr id="5" name="Text Placeholder 4">
            <a:extLst>
              <a:ext uri="{FF2B5EF4-FFF2-40B4-BE49-F238E27FC236}">
                <a16:creationId xmlns:a16="http://schemas.microsoft.com/office/drawing/2014/main" id="{B889E1DC-897F-40E9-872B-64F44428C016}"/>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256473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B3014D-C3ED-41DF-B318-4F3D0ECF203A}"/>
              </a:ext>
            </a:extLst>
          </p:cNvPr>
          <p:cNvSpPr>
            <a:spLocks noGrp="1"/>
          </p:cNvSpPr>
          <p:nvPr>
            <p:ph type="title"/>
          </p:nvPr>
        </p:nvSpPr>
        <p:spPr/>
        <p:txBody>
          <a:bodyPr/>
          <a:lstStyle/>
          <a:p>
            <a:r>
              <a:rPr lang="en-US" b="1" dirty="0">
                <a:sym typeface="Symbol" panose="05050102010706020507" pitchFamily="18" charset="2"/>
              </a:rPr>
              <a:t> </a:t>
            </a:r>
            <a:r>
              <a:rPr lang="en-US" b="1" dirty="0"/>
              <a:t>Key Staff in Nursing Facilities</a:t>
            </a:r>
          </a:p>
        </p:txBody>
      </p:sp>
      <p:sp>
        <p:nvSpPr>
          <p:cNvPr id="5" name="Content Placeholder 4">
            <a:extLst>
              <a:ext uri="{FF2B5EF4-FFF2-40B4-BE49-F238E27FC236}">
                <a16:creationId xmlns:a16="http://schemas.microsoft.com/office/drawing/2014/main" id="{AB060493-D995-4733-A0EC-C72FFBC9C956}"/>
              </a:ext>
            </a:extLst>
          </p:cNvPr>
          <p:cNvSpPr>
            <a:spLocks noGrp="1"/>
          </p:cNvSpPr>
          <p:nvPr>
            <p:ph type="body" sz="quarter" idx="14"/>
          </p:nvPr>
        </p:nvSpPr>
        <p:spPr/>
        <p:txBody>
          <a:bodyPr>
            <a:normAutofit lnSpcReduction="10000"/>
          </a:bodyPr>
          <a:lstStyle/>
          <a:p>
            <a:endParaRPr lang="en-US" dirty="0"/>
          </a:p>
        </p:txBody>
      </p:sp>
      <p:sp>
        <p:nvSpPr>
          <p:cNvPr id="2" name="Text Placeholder 1">
            <a:extLst>
              <a:ext uri="{FF2B5EF4-FFF2-40B4-BE49-F238E27FC236}">
                <a16:creationId xmlns:a16="http://schemas.microsoft.com/office/drawing/2014/main" id="{D5921876-63E2-ACE8-EF05-98C71A5B2E34}"/>
              </a:ext>
            </a:extLst>
          </p:cNvPr>
          <p:cNvSpPr>
            <a:spLocks noGrp="1"/>
          </p:cNvSpPr>
          <p:nvPr>
            <p:ph type="body" sz="quarter" idx="15"/>
          </p:nvPr>
        </p:nvSpPr>
        <p:spPr>
          <a:xfrm>
            <a:off x="457925" y="1922462"/>
            <a:ext cx="10728325" cy="4129203"/>
          </a:xfrm>
        </p:spPr>
        <p:txBody>
          <a:bodyPr>
            <a:noAutofit/>
          </a:bodyPr>
          <a:lstStyle/>
          <a:p>
            <a:r>
              <a:rPr lang="en-US" sz="1700" dirty="0"/>
              <a:t>Administrator </a:t>
            </a:r>
          </a:p>
          <a:p>
            <a:pPr lvl="1"/>
            <a:r>
              <a:rPr lang="en-US" sz="1700" dirty="0"/>
              <a:t>*Manager, Director</a:t>
            </a:r>
          </a:p>
          <a:p>
            <a:pPr>
              <a:lnSpc>
                <a:spcPct val="150000"/>
              </a:lnSpc>
            </a:pPr>
            <a:r>
              <a:rPr lang="en-US" sz="1700" dirty="0"/>
              <a:t>Director of Nursing (DON)</a:t>
            </a:r>
          </a:p>
          <a:p>
            <a:pPr>
              <a:lnSpc>
                <a:spcPct val="150000"/>
              </a:lnSpc>
            </a:pPr>
            <a:r>
              <a:rPr lang="en-US" sz="1700" dirty="0"/>
              <a:t>Assistant Director of Nursing (ADON)</a:t>
            </a:r>
          </a:p>
          <a:p>
            <a:pPr>
              <a:lnSpc>
                <a:spcPct val="150000"/>
              </a:lnSpc>
            </a:pPr>
            <a:r>
              <a:rPr lang="en-US" sz="1700" dirty="0"/>
              <a:t>Charge Nurse</a:t>
            </a:r>
          </a:p>
          <a:p>
            <a:pPr>
              <a:lnSpc>
                <a:spcPct val="150000"/>
              </a:lnSpc>
            </a:pPr>
            <a:r>
              <a:rPr lang="en-US" sz="1700" dirty="0"/>
              <a:t>Certified Nursing Assistant (CNA)</a:t>
            </a:r>
          </a:p>
          <a:p>
            <a:pPr>
              <a:lnSpc>
                <a:spcPct val="150000"/>
              </a:lnSpc>
            </a:pPr>
            <a:r>
              <a:rPr lang="en-US" sz="1700" dirty="0"/>
              <a:t>*Non-Certified Attendant, Assistant, or Caregiver </a:t>
            </a:r>
          </a:p>
        </p:txBody>
      </p:sp>
      <p:pic>
        <p:nvPicPr>
          <p:cNvPr id="7" name="Picture 6">
            <a:extLst>
              <a:ext uri="{FF2B5EF4-FFF2-40B4-BE49-F238E27FC236}">
                <a16:creationId xmlns:a16="http://schemas.microsoft.com/office/drawing/2014/main" id="{4FAE47FC-1B9D-493D-82F3-7F3C1492055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41670" y="1734787"/>
            <a:ext cx="5082639" cy="3388426"/>
          </a:xfrm>
          <a:prstGeom prst="rect">
            <a:avLst/>
          </a:prstGeom>
        </p:spPr>
      </p:pic>
    </p:spTree>
    <p:extLst>
      <p:ext uri="{BB962C8B-B14F-4D97-AF65-F5344CB8AC3E}">
        <p14:creationId xmlns:p14="http://schemas.microsoft.com/office/powerpoint/2010/main" val="1095288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at a table&#10;&#10;Description automatically generated with medium confidence">
            <a:extLst>
              <a:ext uri="{FF2B5EF4-FFF2-40B4-BE49-F238E27FC236}">
                <a16:creationId xmlns:a16="http://schemas.microsoft.com/office/drawing/2014/main" id="{B7CA7C8C-2BF8-4AC3-8E6F-4E06B5B589E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82371" y="2032000"/>
            <a:ext cx="5712029" cy="3784219"/>
          </a:xfrm>
          <a:prstGeom prst="rect">
            <a:avLst/>
          </a:prstGeom>
          <a:noFill/>
        </p:spPr>
      </p:pic>
      <p:sp>
        <p:nvSpPr>
          <p:cNvPr id="2" name="Title 1">
            <a:extLst>
              <a:ext uri="{FF2B5EF4-FFF2-40B4-BE49-F238E27FC236}">
                <a16:creationId xmlns:a16="http://schemas.microsoft.com/office/drawing/2014/main" id="{73756088-775A-D723-6D40-96E2F98BAB8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6128D5A-BA2B-44CA-A248-858548E13927}"/>
              </a:ext>
            </a:extLst>
          </p:cNvPr>
          <p:cNvSpPr>
            <a:spLocks noGrp="1"/>
          </p:cNvSpPr>
          <p:nvPr>
            <p:ph type="body" sz="quarter" idx="14"/>
          </p:nvPr>
        </p:nvSpPr>
        <p:spPr/>
        <p:txBody>
          <a:bodyPr wrap="square" anchor="t">
            <a:normAutofit lnSpcReduction="10000"/>
          </a:bodyPr>
          <a:lstStyle/>
          <a:p>
            <a:pPr>
              <a:lnSpc>
                <a:spcPct val="90000"/>
              </a:lnSpc>
            </a:pPr>
            <a:endParaRPr lang="en-US" sz="2000" dirty="0"/>
          </a:p>
        </p:txBody>
      </p:sp>
      <p:sp>
        <p:nvSpPr>
          <p:cNvPr id="4" name="Text Placeholder 3">
            <a:extLst>
              <a:ext uri="{FF2B5EF4-FFF2-40B4-BE49-F238E27FC236}">
                <a16:creationId xmlns:a16="http://schemas.microsoft.com/office/drawing/2014/main" id="{4ED954FB-8BEC-B9C4-9705-614C73DF1DDA}"/>
              </a:ext>
            </a:extLst>
          </p:cNvPr>
          <p:cNvSpPr>
            <a:spLocks noGrp="1"/>
          </p:cNvSpPr>
          <p:nvPr>
            <p:ph type="body" sz="quarter" idx="15"/>
          </p:nvPr>
        </p:nvSpPr>
        <p:spPr>
          <a:xfrm>
            <a:off x="6633556" y="1922462"/>
            <a:ext cx="4552694" cy="3665934"/>
          </a:xfrm>
        </p:spPr>
        <p:txBody>
          <a:bodyPr>
            <a:normAutofit fontScale="92500" lnSpcReduction="10000"/>
          </a:bodyPr>
          <a:lstStyle/>
          <a:p>
            <a:pPr>
              <a:lnSpc>
                <a:spcPct val="90000"/>
              </a:lnSpc>
            </a:pPr>
            <a:r>
              <a:rPr lang="en-US" dirty="0"/>
              <a:t>MDS Coordinator</a:t>
            </a:r>
          </a:p>
          <a:p>
            <a:pPr>
              <a:lnSpc>
                <a:spcPct val="90000"/>
              </a:lnSpc>
            </a:pPr>
            <a:r>
              <a:rPr lang="en-US" dirty="0"/>
              <a:t>Care Plan Coordinator</a:t>
            </a:r>
          </a:p>
          <a:p>
            <a:pPr>
              <a:lnSpc>
                <a:spcPct val="90000"/>
              </a:lnSpc>
            </a:pPr>
            <a:r>
              <a:rPr lang="en-US" dirty="0"/>
              <a:t>Social Worker or Social Services Director</a:t>
            </a:r>
          </a:p>
          <a:p>
            <a:pPr>
              <a:lnSpc>
                <a:spcPct val="90000"/>
              </a:lnSpc>
            </a:pPr>
            <a:r>
              <a:rPr lang="en-US" dirty="0"/>
              <a:t>Activities Director</a:t>
            </a:r>
          </a:p>
          <a:p>
            <a:pPr>
              <a:lnSpc>
                <a:spcPct val="90000"/>
              </a:lnSpc>
            </a:pPr>
            <a:r>
              <a:rPr lang="en-US" dirty="0"/>
              <a:t>Dietary Manager or Director of Food Services</a:t>
            </a:r>
          </a:p>
          <a:p>
            <a:pPr>
              <a:lnSpc>
                <a:spcPct val="90000"/>
              </a:lnSpc>
            </a:pPr>
            <a:r>
              <a:rPr lang="en-US" dirty="0"/>
              <a:t>Physical, Speech, and Occupational Therapists</a:t>
            </a:r>
          </a:p>
          <a:p>
            <a:pPr>
              <a:lnSpc>
                <a:spcPct val="90000"/>
              </a:lnSpc>
            </a:pPr>
            <a:endParaRPr lang="en-US" sz="2000" dirty="0"/>
          </a:p>
          <a:p>
            <a:pPr>
              <a:lnSpc>
                <a:spcPct val="90000"/>
              </a:lnSpc>
            </a:pPr>
            <a:endParaRPr lang="en-US" sz="2000" dirty="0"/>
          </a:p>
          <a:p>
            <a:endParaRPr lang="en-US" dirty="0"/>
          </a:p>
        </p:txBody>
      </p:sp>
    </p:spTree>
    <p:extLst>
      <p:ext uri="{BB962C8B-B14F-4D97-AF65-F5344CB8AC3E}">
        <p14:creationId xmlns:p14="http://schemas.microsoft.com/office/powerpoint/2010/main" val="2544051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15EF9-5964-8C0E-A371-EA0B6F967A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607153-CC04-4B51-BCBA-CD1FFE45C3F5}"/>
              </a:ext>
            </a:extLst>
          </p:cNvPr>
          <p:cNvSpPr>
            <a:spLocks noGrp="1"/>
          </p:cNvSpPr>
          <p:nvPr>
            <p:ph type="body" sz="quarter" idx="14"/>
          </p:nvPr>
        </p:nvSpPr>
        <p:spPr/>
        <p:txBody>
          <a:bodyPr wrap="square" anchor="t">
            <a:normAutofit/>
          </a:bodyPr>
          <a:lstStyle/>
          <a:p>
            <a:pPr>
              <a:lnSpc>
                <a:spcPct val="90000"/>
              </a:lnSpc>
            </a:pPr>
            <a:endParaRPr lang="en-US" dirty="0"/>
          </a:p>
        </p:txBody>
      </p:sp>
      <p:sp>
        <p:nvSpPr>
          <p:cNvPr id="4" name="Text Placeholder 3">
            <a:extLst>
              <a:ext uri="{FF2B5EF4-FFF2-40B4-BE49-F238E27FC236}">
                <a16:creationId xmlns:a16="http://schemas.microsoft.com/office/drawing/2014/main" id="{D917F332-1CB5-7F11-54A8-CFB1F19F880E}"/>
              </a:ext>
            </a:extLst>
          </p:cNvPr>
          <p:cNvSpPr>
            <a:spLocks noGrp="1"/>
          </p:cNvSpPr>
          <p:nvPr>
            <p:ph type="body" sz="quarter" idx="15"/>
          </p:nvPr>
        </p:nvSpPr>
        <p:spPr>
          <a:xfrm>
            <a:off x="457925" y="1922462"/>
            <a:ext cx="5638075" cy="4361960"/>
          </a:xfrm>
        </p:spPr>
        <p:txBody>
          <a:bodyPr>
            <a:normAutofit/>
          </a:bodyPr>
          <a:lstStyle/>
          <a:p>
            <a:pPr>
              <a:lnSpc>
                <a:spcPct val="90000"/>
              </a:lnSpc>
            </a:pPr>
            <a:r>
              <a:rPr lang="en-US" dirty="0"/>
              <a:t>Laundry Supervisor</a:t>
            </a:r>
          </a:p>
          <a:p>
            <a:pPr>
              <a:lnSpc>
                <a:spcPct val="90000"/>
              </a:lnSpc>
            </a:pPr>
            <a:r>
              <a:rPr lang="en-US" dirty="0"/>
              <a:t>Housekeeping Manager or Director of Housekeeping </a:t>
            </a:r>
          </a:p>
          <a:p>
            <a:pPr>
              <a:lnSpc>
                <a:spcPct val="90000"/>
              </a:lnSpc>
            </a:pPr>
            <a:r>
              <a:rPr lang="en-US" dirty="0"/>
              <a:t>Maintenance Supervisor</a:t>
            </a:r>
          </a:p>
          <a:p>
            <a:pPr>
              <a:lnSpc>
                <a:spcPct val="90000"/>
              </a:lnSpc>
            </a:pPr>
            <a:r>
              <a:rPr lang="en-US" dirty="0"/>
              <a:t>Business Office Manager </a:t>
            </a:r>
          </a:p>
          <a:p>
            <a:pPr>
              <a:lnSpc>
                <a:spcPct val="90000"/>
              </a:lnSpc>
            </a:pPr>
            <a:r>
              <a:rPr lang="en-US" dirty="0"/>
              <a:t>Admissions Coordinator</a:t>
            </a:r>
          </a:p>
          <a:p>
            <a:endParaRPr lang="en-US" dirty="0"/>
          </a:p>
        </p:txBody>
      </p:sp>
      <p:pic>
        <p:nvPicPr>
          <p:cNvPr id="8" name="Picture 7" descr="Text&#10;&#10;Description automatically generated">
            <a:extLst>
              <a:ext uri="{FF2B5EF4-FFF2-40B4-BE49-F238E27FC236}">
                <a16:creationId xmlns:a16="http://schemas.microsoft.com/office/drawing/2014/main" id="{7B032CD0-D8A8-4248-A015-3B836A30DDD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97700" y="1154692"/>
            <a:ext cx="3767312" cy="5440164"/>
          </a:xfrm>
          <a:prstGeom prst="rect">
            <a:avLst/>
          </a:prstGeom>
          <a:noFill/>
        </p:spPr>
      </p:pic>
    </p:spTree>
    <p:extLst>
      <p:ext uri="{BB962C8B-B14F-4D97-AF65-F5344CB8AC3E}">
        <p14:creationId xmlns:p14="http://schemas.microsoft.com/office/powerpoint/2010/main" val="201047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26B8-419A-C841-165C-5DE5778F08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655C570-938B-4B61-9C57-5FCE38B2BDDD}"/>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8962C9D6-0217-E25D-E593-24CEC666A7FC}"/>
              </a:ext>
            </a:extLst>
          </p:cNvPr>
          <p:cNvSpPr>
            <a:spLocks noGrp="1"/>
          </p:cNvSpPr>
          <p:nvPr>
            <p:ph type="body" sz="quarter" idx="15"/>
          </p:nvPr>
        </p:nvSpPr>
        <p:spPr/>
        <p:txBody>
          <a:bodyPr/>
          <a:lstStyle/>
          <a:p>
            <a:r>
              <a:rPr lang="en-US" dirty="0"/>
              <a:t>Medical Director</a:t>
            </a:r>
          </a:p>
          <a:p>
            <a:endParaRPr lang="en-US" dirty="0"/>
          </a:p>
          <a:p>
            <a:r>
              <a:rPr lang="en-US" dirty="0"/>
              <a:t>Pharmacist Consultant</a:t>
            </a:r>
          </a:p>
          <a:p>
            <a:endParaRPr lang="en-US" dirty="0"/>
          </a:p>
          <a:p>
            <a:r>
              <a:rPr lang="en-US" dirty="0"/>
              <a:t>Other Personnel </a:t>
            </a:r>
          </a:p>
          <a:p>
            <a:endParaRPr lang="en-US" dirty="0"/>
          </a:p>
        </p:txBody>
      </p:sp>
      <p:pic>
        <p:nvPicPr>
          <p:cNvPr id="5" name="Picture 4">
            <a:extLst>
              <a:ext uri="{FF2B5EF4-FFF2-40B4-BE49-F238E27FC236}">
                <a16:creationId xmlns:a16="http://schemas.microsoft.com/office/drawing/2014/main" id="{A3AB1FCA-5F69-4F35-B5D1-7B569279BD1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24598" y="1555668"/>
            <a:ext cx="6657802" cy="4161126"/>
          </a:xfrm>
          <a:prstGeom prst="rect">
            <a:avLst/>
          </a:prstGeom>
        </p:spPr>
      </p:pic>
    </p:spTree>
    <p:extLst>
      <p:ext uri="{BB962C8B-B14F-4D97-AF65-F5344CB8AC3E}">
        <p14:creationId xmlns:p14="http://schemas.microsoft.com/office/powerpoint/2010/main" val="3600933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EAF1ACB-3508-4DDA-91EE-9C01CFFECE72}"/>
              </a:ext>
            </a:extLst>
          </p:cNvPr>
          <p:cNvSpPr>
            <a:spLocks noGrp="1"/>
          </p:cNvSpPr>
          <p:nvPr>
            <p:ph sz="half" idx="1"/>
          </p:nvPr>
        </p:nvSpPr>
        <p:spPr>
          <a:xfrm>
            <a:off x="609600" y="498765"/>
            <a:ext cx="5384800" cy="5892892"/>
          </a:xfrm>
        </p:spPr>
        <p:txBody>
          <a:bodyPr>
            <a:normAutofit fontScale="62500" lnSpcReduction="20000"/>
          </a:bodyPr>
          <a:lstStyle/>
          <a:p>
            <a:pPr marL="0" indent="0">
              <a:lnSpc>
                <a:spcPct val="150000"/>
              </a:lnSpc>
              <a:buNone/>
            </a:pPr>
            <a:r>
              <a:rPr lang="en-US" sz="2000" dirty="0"/>
              <a:t>Call lights not being answered</a:t>
            </a:r>
          </a:p>
          <a:p>
            <a:pPr marL="0" indent="0">
              <a:lnSpc>
                <a:spcPct val="150000"/>
              </a:lnSpc>
              <a:buNone/>
            </a:pPr>
            <a:r>
              <a:rPr lang="en-US" sz="2000" dirty="0"/>
              <a:t>Residents are bored</a:t>
            </a:r>
          </a:p>
          <a:p>
            <a:pPr marL="0" indent="0">
              <a:lnSpc>
                <a:spcPct val="150000"/>
              </a:lnSpc>
              <a:buNone/>
            </a:pPr>
            <a:r>
              <a:rPr lang="en-US" sz="2000" dirty="0"/>
              <a:t>Cold food</a:t>
            </a:r>
          </a:p>
          <a:p>
            <a:pPr marL="0" indent="0">
              <a:lnSpc>
                <a:spcPct val="150000"/>
              </a:lnSpc>
              <a:buNone/>
            </a:pPr>
            <a:r>
              <a:rPr lang="en-US" sz="2000" dirty="0"/>
              <a:t>Sticky floors</a:t>
            </a:r>
          </a:p>
          <a:p>
            <a:pPr marL="0" indent="0">
              <a:lnSpc>
                <a:spcPct val="150000"/>
              </a:lnSpc>
              <a:buNone/>
            </a:pPr>
            <a:r>
              <a:rPr lang="en-US" sz="2000" dirty="0"/>
              <a:t>Poor staff attitudes towards residents</a:t>
            </a:r>
          </a:p>
          <a:p>
            <a:pPr marL="0" indent="0">
              <a:lnSpc>
                <a:spcPct val="150000"/>
              </a:lnSpc>
              <a:buNone/>
            </a:pPr>
            <a:r>
              <a:rPr lang="en-US" sz="2000" dirty="0"/>
              <a:t>Broken sink</a:t>
            </a:r>
          </a:p>
          <a:p>
            <a:pPr marL="0" indent="0">
              <a:lnSpc>
                <a:spcPct val="150000"/>
              </a:lnSpc>
              <a:buNone/>
            </a:pPr>
            <a:r>
              <a:rPr lang="en-US" sz="2000" dirty="0"/>
              <a:t>Soiled laundry in the resident’s room</a:t>
            </a:r>
          </a:p>
          <a:p>
            <a:pPr marL="0" indent="0">
              <a:lnSpc>
                <a:spcPct val="150000"/>
              </a:lnSpc>
              <a:buNone/>
            </a:pPr>
            <a:r>
              <a:rPr lang="en-US" sz="2000" dirty="0"/>
              <a:t>Not included on shopping trips</a:t>
            </a:r>
          </a:p>
          <a:p>
            <a:pPr marL="0" indent="0">
              <a:lnSpc>
                <a:spcPct val="150000"/>
              </a:lnSpc>
              <a:buNone/>
            </a:pPr>
            <a:r>
              <a:rPr lang="en-US" sz="2000" dirty="0"/>
              <a:t>Resident’s bill</a:t>
            </a:r>
          </a:p>
          <a:p>
            <a:pPr marL="0" indent="0">
              <a:lnSpc>
                <a:spcPct val="150000"/>
              </a:lnSpc>
              <a:buNone/>
            </a:pPr>
            <a:r>
              <a:rPr lang="en-US" sz="2000" dirty="0"/>
              <a:t>CNAs waking residents at 4:00 AM</a:t>
            </a:r>
          </a:p>
          <a:p>
            <a:endParaRPr lang="en-US" dirty="0"/>
          </a:p>
        </p:txBody>
      </p:sp>
      <p:sp>
        <p:nvSpPr>
          <p:cNvPr id="6" name="Content Placeholder 5">
            <a:extLst>
              <a:ext uri="{FF2B5EF4-FFF2-40B4-BE49-F238E27FC236}">
                <a16:creationId xmlns:a16="http://schemas.microsoft.com/office/drawing/2014/main" id="{D94523F9-BEDE-4025-A8ED-DD7FECFAD634}"/>
              </a:ext>
            </a:extLst>
          </p:cNvPr>
          <p:cNvSpPr>
            <a:spLocks noGrp="1"/>
          </p:cNvSpPr>
          <p:nvPr>
            <p:ph sz="half" idx="2"/>
          </p:nvPr>
        </p:nvSpPr>
        <p:spPr>
          <a:xfrm>
            <a:off x="6197600" y="498765"/>
            <a:ext cx="5384800" cy="5892891"/>
          </a:xfrm>
        </p:spPr>
        <p:txBody>
          <a:bodyPr>
            <a:normAutofit fontScale="62500" lnSpcReduction="20000"/>
          </a:bodyPr>
          <a:lstStyle/>
          <a:p>
            <a:pPr marL="0" indent="0" algn="r">
              <a:lnSpc>
                <a:spcPct val="150000"/>
              </a:lnSpc>
              <a:buNone/>
            </a:pPr>
            <a:r>
              <a:rPr lang="en-US" sz="2000" dirty="0"/>
              <a:t>Administrator</a:t>
            </a:r>
          </a:p>
          <a:p>
            <a:pPr marL="0" indent="0" algn="r">
              <a:lnSpc>
                <a:spcPct val="150000"/>
              </a:lnSpc>
              <a:buNone/>
            </a:pPr>
            <a:r>
              <a:rPr lang="en-US" sz="2000" dirty="0"/>
              <a:t>DON</a:t>
            </a:r>
          </a:p>
          <a:p>
            <a:pPr marL="0" indent="0" algn="r">
              <a:lnSpc>
                <a:spcPct val="150000"/>
              </a:lnSpc>
              <a:buNone/>
            </a:pPr>
            <a:r>
              <a:rPr lang="en-US" sz="2000" dirty="0"/>
              <a:t>Charge nurse</a:t>
            </a:r>
          </a:p>
          <a:p>
            <a:pPr marL="0" indent="0" algn="r">
              <a:lnSpc>
                <a:spcPct val="150000"/>
              </a:lnSpc>
              <a:buNone/>
            </a:pPr>
            <a:r>
              <a:rPr lang="en-US" sz="2000" dirty="0"/>
              <a:t>Maintenance supervisor</a:t>
            </a:r>
          </a:p>
          <a:p>
            <a:pPr marL="0" indent="0" algn="r">
              <a:lnSpc>
                <a:spcPct val="150000"/>
              </a:lnSpc>
              <a:buNone/>
            </a:pPr>
            <a:r>
              <a:rPr lang="en-US" sz="2000" dirty="0"/>
              <a:t>Activities director</a:t>
            </a:r>
          </a:p>
          <a:p>
            <a:pPr marL="0" indent="0" algn="r">
              <a:lnSpc>
                <a:spcPct val="150000"/>
              </a:lnSpc>
              <a:buNone/>
            </a:pPr>
            <a:r>
              <a:rPr lang="en-US" sz="2000" dirty="0"/>
              <a:t>Housekeeping manager</a:t>
            </a:r>
          </a:p>
          <a:p>
            <a:pPr marL="0" indent="0" algn="r">
              <a:lnSpc>
                <a:spcPct val="150000"/>
              </a:lnSpc>
              <a:buNone/>
            </a:pPr>
            <a:r>
              <a:rPr lang="en-US" sz="2000" dirty="0"/>
              <a:t>CNA</a:t>
            </a:r>
          </a:p>
          <a:p>
            <a:pPr marL="0" indent="0" algn="r">
              <a:lnSpc>
                <a:spcPct val="150000"/>
              </a:lnSpc>
              <a:buNone/>
            </a:pPr>
            <a:r>
              <a:rPr lang="en-US" sz="2000" dirty="0"/>
              <a:t>Business office manager</a:t>
            </a:r>
          </a:p>
          <a:p>
            <a:pPr marL="0" indent="0" algn="r">
              <a:lnSpc>
                <a:spcPct val="150000"/>
              </a:lnSpc>
              <a:buNone/>
            </a:pPr>
            <a:r>
              <a:rPr lang="en-US" sz="2000" dirty="0"/>
              <a:t>Social service director</a:t>
            </a:r>
          </a:p>
          <a:p>
            <a:pPr marL="0" indent="0" algn="r">
              <a:lnSpc>
                <a:spcPct val="150000"/>
              </a:lnSpc>
              <a:buNone/>
            </a:pPr>
            <a:r>
              <a:rPr lang="en-US" sz="2000" dirty="0"/>
              <a:t>Dietary manager</a:t>
            </a:r>
          </a:p>
          <a:p>
            <a:endParaRPr lang="en-US" dirty="0"/>
          </a:p>
        </p:txBody>
      </p:sp>
      <p:pic>
        <p:nvPicPr>
          <p:cNvPr id="8" name="Picture 7">
            <a:extLst>
              <a:ext uri="{FF2B5EF4-FFF2-40B4-BE49-F238E27FC236}">
                <a16:creationId xmlns:a16="http://schemas.microsoft.com/office/drawing/2014/main" id="{A9D29B0A-E27D-4C4D-8744-2B039FC9ACF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36935" y="665982"/>
            <a:ext cx="2327564" cy="2079678"/>
          </a:xfrm>
          <a:prstGeom prst="rect">
            <a:avLst/>
          </a:prstGeom>
        </p:spPr>
      </p:pic>
    </p:spTree>
    <p:extLst>
      <p:ext uri="{BB962C8B-B14F-4D97-AF65-F5344CB8AC3E}">
        <p14:creationId xmlns:p14="http://schemas.microsoft.com/office/powerpoint/2010/main" val="22305126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A6C64E-FF3B-48F4-AB6C-338C3E2ACC70}"/>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State Requirements for Staffing in Nursing Facilities</a:t>
            </a:r>
          </a:p>
        </p:txBody>
      </p:sp>
      <p:sp>
        <p:nvSpPr>
          <p:cNvPr id="6" name="Content Placeholder 5">
            <a:extLst>
              <a:ext uri="{FF2B5EF4-FFF2-40B4-BE49-F238E27FC236}">
                <a16:creationId xmlns:a16="http://schemas.microsoft.com/office/drawing/2014/main" id="{B7F6DBEB-371C-41DB-A1CA-7E562AFF300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42623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54908-59F3-4C23-A2B5-B0CDD7E5B80A}"/>
              </a:ext>
            </a:extLst>
          </p:cNvPr>
          <p:cNvSpPr>
            <a:spLocks noGrp="1"/>
          </p:cNvSpPr>
          <p:nvPr>
            <p:ph type="title"/>
          </p:nvPr>
        </p:nvSpPr>
        <p:spPr/>
        <p:txBody>
          <a:bodyPr/>
          <a:lstStyle/>
          <a:p>
            <a:r>
              <a:rPr lang="en-US" b="1" dirty="0"/>
              <a:t>Federal Nursing Facility Staffing Requirements</a:t>
            </a:r>
          </a:p>
        </p:txBody>
      </p:sp>
      <p:sp>
        <p:nvSpPr>
          <p:cNvPr id="4" name="Text Placeholder 3">
            <a:extLst>
              <a:ext uri="{FF2B5EF4-FFF2-40B4-BE49-F238E27FC236}">
                <a16:creationId xmlns:a16="http://schemas.microsoft.com/office/drawing/2014/main" id="{B480208A-54BF-3C65-20CA-E38135E7CCDE}"/>
              </a:ext>
            </a:extLst>
          </p:cNvPr>
          <p:cNvSpPr>
            <a:spLocks noGrp="1"/>
          </p:cNvSpPr>
          <p:nvPr>
            <p:ph type="body" sz="quarter" idx="15"/>
          </p:nvPr>
        </p:nvSpPr>
        <p:spPr/>
        <p:txBody>
          <a:bodyPr/>
          <a:lstStyle/>
          <a:p>
            <a:pPr>
              <a:lnSpc>
                <a:spcPct val="150000"/>
              </a:lnSpc>
            </a:pPr>
            <a:r>
              <a:rPr lang="en-US" dirty="0"/>
              <a:t>One Registered Nurse (RN)</a:t>
            </a:r>
          </a:p>
          <a:p>
            <a:pPr lvl="1">
              <a:lnSpc>
                <a:spcPct val="150000"/>
              </a:lnSpc>
            </a:pPr>
            <a:r>
              <a:rPr lang="en-US" dirty="0"/>
              <a:t>the DON may serve as the 1 RN on duty if the facility has fewer than 60 beds</a:t>
            </a:r>
          </a:p>
          <a:p>
            <a:pPr>
              <a:lnSpc>
                <a:spcPct val="150000"/>
              </a:lnSpc>
            </a:pPr>
            <a:r>
              <a:rPr lang="en-US" dirty="0"/>
              <a:t>One licensed nurse on duty for evening and night shifts</a:t>
            </a:r>
          </a:p>
          <a:p>
            <a:pPr>
              <a:lnSpc>
                <a:spcPct val="150000"/>
              </a:lnSpc>
            </a:pPr>
            <a:r>
              <a:rPr lang="en-US" dirty="0"/>
              <a:t>A sufficient level of additional staff, including CNAs</a:t>
            </a:r>
          </a:p>
        </p:txBody>
      </p:sp>
    </p:spTree>
    <p:extLst>
      <p:ext uri="{BB962C8B-B14F-4D97-AF65-F5344CB8AC3E}">
        <p14:creationId xmlns:p14="http://schemas.microsoft.com/office/powerpoint/2010/main" val="953011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167C8A-87C5-4062-A1B7-8468B5CDF3F7}"/>
              </a:ext>
            </a:extLst>
          </p:cNvPr>
          <p:cNvSpPr>
            <a:spLocks noGrp="1"/>
          </p:cNvSpPr>
          <p:nvPr>
            <p:ph type="title"/>
          </p:nvPr>
        </p:nvSpPr>
        <p:spPr/>
        <p:txBody>
          <a:bodyPr/>
          <a:lstStyle/>
          <a:p>
            <a:r>
              <a:rPr lang="en-US" b="1" dirty="0"/>
              <a:t>Residents’ Rights in Nursing Facilities</a:t>
            </a:r>
          </a:p>
        </p:txBody>
      </p:sp>
      <p:sp>
        <p:nvSpPr>
          <p:cNvPr id="2" name="Text Placeholder 1">
            <a:extLst>
              <a:ext uri="{FF2B5EF4-FFF2-40B4-BE49-F238E27FC236}">
                <a16:creationId xmlns:a16="http://schemas.microsoft.com/office/drawing/2014/main" id="{8CF05151-90AE-62CC-EC7E-EFACD6FF39B9}"/>
              </a:ext>
            </a:extLst>
          </p:cNvPr>
          <p:cNvSpPr>
            <a:spLocks noGrp="1"/>
          </p:cNvSpPr>
          <p:nvPr>
            <p:ph type="body" sz="quarter" idx="14"/>
          </p:nvPr>
        </p:nvSpPr>
        <p:spPr/>
        <p:txBody>
          <a:bodyPr/>
          <a:lstStyle/>
          <a:p>
            <a:r>
              <a:rPr lang="en-US" dirty="0">
                <a:solidFill>
                  <a:srgbClr val="191998"/>
                </a:solidFill>
              </a:rPr>
              <a:t>Section 4</a:t>
            </a:r>
          </a:p>
          <a:p>
            <a:endParaRPr lang="en-US" dirty="0">
              <a:solidFill>
                <a:srgbClr val="191998"/>
              </a:solidFill>
            </a:endParaRPr>
          </a:p>
        </p:txBody>
      </p:sp>
      <p:sp>
        <p:nvSpPr>
          <p:cNvPr id="5" name="Text Placeholder 4">
            <a:extLst>
              <a:ext uri="{FF2B5EF4-FFF2-40B4-BE49-F238E27FC236}">
                <a16:creationId xmlns:a16="http://schemas.microsoft.com/office/drawing/2014/main" id="{C76C9039-5963-4038-AE36-45A65ABFF58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254959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C69D1B-D7F8-469A-87C2-9DD60742661F}"/>
              </a:ext>
            </a:extLst>
          </p:cNvPr>
          <p:cNvSpPr>
            <a:spLocks noGrp="1"/>
          </p:cNvSpPr>
          <p:nvPr>
            <p:ph type="title"/>
          </p:nvPr>
        </p:nvSpPr>
        <p:spPr/>
        <p:txBody>
          <a:bodyPr>
            <a:normAutofit fontScale="90000"/>
          </a:bodyPr>
          <a:lstStyle/>
          <a:p>
            <a:r>
              <a:rPr lang="en-US" b="1" dirty="0"/>
              <a:t>Ombudsman Program Role and Residents’ Rights</a:t>
            </a:r>
          </a:p>
        </p:txBody>
      </p:sp>
      <p:sp>
        <p:nvSpPr>
          <p:cNvPr id="5" name="Content Placeholder 4">
            <a:extLst>
              <a:ext uri="{FF2B5EF4-FFF2-40B4-BE49-F238E27FC236}">
                <a16:creationId xmlns:a16="http://schemas.microsoft.com/office/drawing/2014/main" id="{A5449183-84CB-462A-9A3C-C635C874786E}"/>
              </a:ext>
            </a:extLst>
          </p:cNvPr>
          <p:cNvSpPr>
            <a:spLocks noGrp="1"/>
          </p:cNvSpPr>
          <p:nvPr>
            <p:ph type="body" sz="quarter" idx="14"/>
          </p:nvPr>
        </p:nvSpPr>
        <p:spPr/>
        <p:txBody>
          <a:bodyPr>
            <a:normAutofit fontScale="77500" lnSpcReduction="20000"/>
          </a:bodyPr>
          <a:lstStyle/>
          <a:p>
            <a:pPr>
              <a:lnSpc>
                <a:spcPct val="150000"/>
              </a:lnSpc>
            </a:pPr>
            <a:endParaRPr lang="en-US" dirty="0"/>
          </a:p>
        </p:txBody>
      </p:sp>
      <p:sp>
        <p:nvSpPr>
          <p:cNvPr id="2" name="Text Placeholder 1">
            <a:extLst>
              <a:ext uri="{FF2B5EF4-FFF2-40B4-BE49-F238E27FC236}">
                <a16:creationId xmlns:a16="http://schemas.microsoft.com/office/drawing/2014/main" id="{E1E784CC-299A-CE23-76AC-02FD8EB451D7}"/>
              </a:ext>
            </a:extLst>
          </p:cNvPr>
          <p:cNvSpPr>
            <a:spLocks noGrp="1"/>
          </p:cNvSpPr>
          <p:nvPr>
            <p:ph type="body" sz="quarter" idx="15"/>
          </p:nvPr>
        </p:nvSpPr>
        <p:spPr/>
        <p:txBody>
          <a:bodyPr>
            <a:normAutofit fontScale="77500" lnSpcReduction="20000"/>
          </a:bodyPr>
          <a:lstStyle/>
          <a:p>
            <a:pPr>
              <a:lnSpc>
                <a:spcPct val="150000"/>
              </a:lnSpc>
            </a:pPr>
            <a:r>
              <a:rPr lang="en-US" dirty="0"/>
              <a:t>Educate</a:t>
            </a:r>
          </a:p>
          <a:p>
            <a:pPr>
              <a:lnSpc>
                <a:spcPct val="150000"/>
              </a:lnSpc>
            </a:pPr>
            <a:r>
              <a:rPr lang="en-US" dirty="0"/>
              <a:t>Advocate</a:t>
            </a:r>
          </a:p>
          <a:p>
            <a:pPr>
              <a:lnSpc>
                <a:spcPct val="150000"/>
              </a:lnSpc>
            </a:pPr>
            <a:r>
              <a:rPr lang="en-US" dirty="0"/>
              <a:t>Empower</a:t>
            </a:r>
          </a:p>
          <a:p>
            <a:pPr>
              <a:lnSpc>
                <a:spcPct val="150000"/>
              </a:lnSpc>
            </a:pPr>
            <a:r>
              <a:rPr lang="en-US" dirty="0"/>
              <a:t>Clarify residents’ rights</a:t>
            </a:r>
          </a:p>
          <a:p>
            <a:pPr>
              <a:lnSpc>
                <a:spcPct val="150000"/>
              </a:lnSpc>
            </a:pPr>
            <a:r>
              <a:rPr lang="en-US" dirty="0"/>
              <a:t>Help residents exercise their rights</a:t>
            </a:r>
          </a:p>
          <a:p>
            <a:pPr>
              <a:lnSpc>
                <a:spcPct val="150000"/>
              </a:lnSpc>
            </a:pPr>
            <a:endParaRPr lang="en-US" dirty="0"/>
          </a:p>
          <a:p>
            <a:endParaRPr lang="en-US" dirty="0"/>
          </a:p>
        </p:txBody>
      </p:sp>
      <p:pic>
        <p:nvPicPr>
          <p:cNvPr id="7" name="Picture 6">
            <a:extLst>
              <a:ext uri="{FF2B5EF4-FFF2-40B4-BE49-F238E27FC236}">
                <a16:creationId xmlns:a16="http://schemas.microsoft.com/office/drawing/2014/main" id="{E3C36160-E2CD-454B-8331-876BFDE5C28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0066" y="4935537"/>
            <a:ext cx="10756184" cy="1776351"/>
          </a:xfrm>
          <a:prstGeom prst="rect">
            <a:avLst/>
          </a:prstGeom>
        </p:spPr>
      </p:pic>
    </p:spTree>
    <p:extLst>
      <p:ext uri="{BB962C8B-B14F-4D97-AF65-F5344CB8AC3E}">
        <p14:creationId xmlns:p14="http://schemas.microsoft.com/office/powerpoint/2010/main" val="2527470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Welcome</a:t>
            </a:r>
          </a:p>
        </p:txBody>
      </p:sp>
      <p:sp>
        <p:nvSpPr>
          <p:cNvPr id="5" name="Content Placeholder 4"/>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2D62FAEE-114D-702B-AB76-FB096FAA5368}"/>
              </a:ext>
            </a:extLst>
          </p:cNvPr>
          <p:cNvSpPr>
            <a:spLocks noGrp="1"/>
          </p:cNvSpPr>
          <p:nvPr>
            <p:ph type="body" sz="quarter" idx="15"/>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Your name</a:t>
            </a:r>
          </a:p>
          <a:p>
            <a:pPr marL="342900" marR="0" lvl="0" indent="-342900">
              <a:lnSpc>
                <a:spcPct val="115000"/>
              </a:lnSpc>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cs typeface="Times New Roman" panose="02020603050405020304" pitchFamily="18" charset="0"/>
              </a:rPr>
              <a:t>W</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here you are from</a:t>
            </a: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One thing you learned from Mod</a:t>
            </a:r>
            <a:r>
              <a:rPr lang="en-US" sz="1800" dirty="0">
                <a:latin typeface="Calibri" panose="020F0502020204030204" pitchFamily="34" charset="0"/>
                <a:ea typeface="Times New Roman" panose="02020603050405020304" pitchFamily="18" charset="0"/>
                <a:cs typeface="Times New Roman" panose="02020603050405020304" pitchFamily="18" charset="0"/>
              </a:rPr>
              <a:t>ule 3</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80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cs typeface="Times New Roman" panose="02020603050405020304" pitchFamily="18" charset="0"/>
              </a:rPr>
              <a:t>W</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hat you hope to </a:t>
            </a:r>
            <a:r>
              <a:rPr lang="en-US" sz="1800" dirty="0">
                <a:latin typeface="Calibri" panose="020F0502020204030204" pitchFamily="34" charset="0"/>
                <a:ea typeface="Times New Roman" panose="02020603050405020304" pitchFamily="18" charset="0"/>
                <a:cs typeface="Times New Roman" panose="02020603050405020304" pitchFamily="18" charset="0"/>
              </a:rPr>
              <a:t>learn since the last module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12DB991-A0B5-4EB7-8CE9-2042DC2F912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0439" y="4038600"/>
            <a:ext cx="6332737" cy="2725712"/>
          </a:xfrm>
          <a:prstGeom prst="rect">
            <a:avLst/>
          </a:prstGeom>
        </p:spPr>
      </p:pic>
    </p:spTree>
    <p:extLst>
      <p:ext uri="{BB962C8B-B14F-4D97-AF65-F5344CB8AC3E}">
        <p14:creationId xmlns:p14="http://schemas.microsoft.com/office/powerpoint/2010/main" val="1102155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3C490F8-7B62-C236-9DC1-A08DAC950695}"/>
              </a:ext>
            </a:extLst>
          </p:cNvPr>
          <p:cNvSpPr>
            <a:spLocks noGrp="1"/>
          </p:cNvSpPr>
          <p:nvPr>
            <p:ph type="body" sz="quarter" idx="15"/>
          </p:nvPr>
        </p:nvSpPr>
        <p:spPr>
          <a:xfrm>
            <a:off x="457925" y="1080656"/>
            <a:ext cx="10728325" cy="5153890"/>
          </a:xfrm>
        </p:spPr>
        <p:txBody>
          <a:bodyPr>
            <a:normAutofit/>
          </a:bodyPr>
          <a:lstStyle/>
          <a:p>
            <a:pPr marL="0" indent="0">
              <a:buNone/>
            </a:pPr>
            <a:r>
              <a:rPr lang="en-US" dirty="0"/>
              <a:t>Individuals lose “</a:t>
            </a:r>
            <a:r>
              <a:rPr lang="en-US" dirty="0">
                <a:solidFill>
                  <a:srgbClr val="FF0000"/>
                </a:solidFill>
              </a:rPr>
              <a:t>all</a:t>
            </a:r>
            <a:r>
              <a:rPr lang="en-US" dirty="0"/>
              <a:t>”, “</a:t>
            </a:r>
            <a:r>
              <a:rPr lang="en-US" dirty="0">
                <a:solidFill>
                  <a:srgbClr val="FF0000"/>
                </a:solidFill>
              </a:rPr>
              <a:t>some</a:t>
            </a:r>
            <a:r>
              <a:rPr lang="en-US" dirty="0"/>
              <a:t>”, or “</a:t>
            </a:r>
            <a:r>
              <a:rPr lang="en-US" dirty="0">
                <a:solidFill>
                  <a:srgbClr val="FF0000"/>
                </a:solidFill>
              </a:rPr>
              <a:t>none</a:t>
            </a:r>
            <a:r>
              <a:rPr lang="en-US" dirty="0"/>
              <a:t>” of their rights when they move into a nursing facility?</a:t>
            </a:r>
          </a:p>
          <a:p>
            <a:pPr marL="0" indent="0">
              <a:buNone/>
            </a:pPr>
            <a:endParaRPr lang="en-US" dirty="0"/>
          </a:p>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r>
              <a:rPr kumimoji="0" lang="en-US" b="0" i="0" u="none" strike="noStrike" kern="1200" cap="none" spc="0" normalizeH="0" baseline="0" noProof="0" dirty="0">
                <a:ln>
                  <a:noFill/>
                </a:ln>
                <a:effectLst/>
                <a:uLnTx/>
                <a:uFillTx/>
                <a:ea typeface="ＭＳ Ｐゴシック" pitchFamily="127" charset="-128"/>
              </a:rPr>
              <a:t>Individuals lose </a:t>
            </a:r>
            <a:r>
              <a:rPr kumimoji="0" lang="en-US" b="0" i="0" u="sng" strike="noStrike" kern="1200" cap="none" spc="0" normalizeH="0" baseline="0" noProof="0" dirty="0">
                <a:ln>
                  <a:noFill/>
                </a:ln>
                <a:solidFill>
                  <a:srgbClr val="FF0000"/>
                </a:solidFill>
                <a:effectLst/>
                <a:uLnTx/>
                <a:uFillTx/>
                <a:ea typeface="ＭＳ Ｐゴシック" pitchFamily="127" charset="-128"/>
              </a:rPr>
              <a:t>none</a:t>
            </a:r>
            <a:r>
              <a:rPr kumimoji="0" lang="en-US" b="0" i="0" u="none" strike="noStrike" kern="1200" cap="none" spc="0" normalizeH="0" baseline="0" noProof="0" dirty="0">
                <a:ln>
                  <a:noFill/>
                </a:ln>
                <a:solidFill>
                  <a:srgbClr val="002060"/>
                </a:solidFill>
                <a:effectLst/>
                <a:uLnTx/>
                <a:uFillTx/>
                <a:ea typeface="ＭＳ Ｐゴシック" pitchFamily="127" charset="-128"/>
              </a:rPr>
              <a:t> </a:t>
            </a:r>
            <a:r>
              <a:rPr kumimoji="0" lang="en-US" b="0" i="0" u="none" strike="noStrike" kern="1200" cap="none" spc="0" normalizeH="0" baseline="0" noProof="0" dirty="0">
                <a:ln>
                  <a:noFill/>
                </a:ln>
                <a:effectLst/>
                <a:uLnTx/>
                <a:uFillTx/>
                <a:ea typeface="ＭＳ Ｐゴシック" pitchFamily="127" charset="-128"/>
              </a:rPr>
              <a:t>of their rights when they move into a nursing facility.</a:t>
            </a:r>
          </a:p>
          <a:p>
            <a:pPr marL="0" indent="0">
              <a:buNone/>
            </a:pPr>
            <a:endParaRPr lang="en-US" dirty="0"/>
          </a:p>
          <a:p>
            <a:pPr marL="0" indent="0">
              <a:buNone/>
            </a:pPr>
            <a:r>
              <a:rPr lang="en-US" dirty="0"/>
              <a:t>True or False? Long-term care residents are afforded additional rights under federal law.</a:t>
            </a:r>
          </a:p>
          <a:p>
            <a:pPr marL="0" indent="0">
              <a:buNone/>
            </a:pPr>
            <a:endParaRPr lang="en-US" dirty="0"/>
          </a:p>
          <a:p>
            <a:pPr marL="0" indent="0">
              <a:buNone/>
            </a:pPr>
            <a:r>
              <a:rPr lang="en-US" sz="2000" dirty="0">
                <a:solidFill>
                  <a:schemeClr val="accent2">
                    <a:lumMod val="50000"/>
                  </a:schemeClr>
                </a:solidFill>
              </a:rPr>
              <a:t>TRUE</a:t>
            </a:r>
          </a:p>
          <a:p>
            <a:endParaRPr lang="en-US" dirty="0"/>
          </a:p>
        </p:txBody>
      </p:sp>
    </p:spTree>
    <p:extLst>
      <p:ext uri="{BB962C8B-B14F-4D97-AF65-F5344CB8AC3E}">
        <p14:creationId xmlns:p14="http://schemas.microsoft.com/office/powerpoint/2010/main" val="1087218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A89A4-2F8E-44DE-984E-48ABC97D1F21}"/>
              </a:ext>
            </a:extLst>
          </p:cNvPr>
          <p:cNvSpPr>
            <a:spLocks noGrp="1"/>
          </p:cNvSpPr>
          <p:nvPr>
            <p:ph type="title"/>
          </p:nvPr>
        </p:nvSpPr>
        <p:spPr/>
        <p:txBody>
          <a:bodyPr/>
          <a:lstStyle/>
          <a:p>
            <a:r>
              <a:rPr lang="en-US" dirty="0"/>
              <a:t>Federal Nursing Home Requirements </a:t>
            </a:r>
          </a:p>
        </p:txBody>
      </p:sp>
      <p:sp>
        <p:nvSpPr>
          <p:cNvPr id="3" name="Content Placeholder 2">
            <a:extLst>
              <a:ext uri="{FF2B5EF4-FFF2-40B4-BE49-F238E27FC236}">
                <a16:creationId xmlns:a16="http://schemas.microsoft.com/office/drawing/2014/main" id="{F77E169F-F48D-4152-9926-9073D752281D}"/>
              </a:ext>
            </a:extLst>
          </p:cNvPr>
          <p:cNvSpPr>
            <a:spLocks noGrp="1"/>
          </p:cNvSpPr>
          <p:nvPr>
            <p:ph type="body" sz="quarter" idx="14"/>
          </p:nvPr>
        </p:nvSpPr>
        <p:spPr/>
        <p:txBody>
          <a:bodyPr>
            <a:normAutofit fontScale="77500" lnSpcReduction="20000"/>
          </a:bodyPr>
          <a:lstStyle/>
          <a:p>
            <a:pPr>
              <a:lnSpc>
                <a:spcPct val="150000"/>
              </a:lnSpc>
            </a:pPr>
            <a:endParaRPr lang="en-US" dirty="0"/>
          </a:p>
        </p:txBody>
      </p:sp>
      <p:sp>
        <p:nvSpPr>
          <p:cNvPr id="4" name="Text Placeholder 3">
            <a:extLst>
              <a:ext uri="{FF2B5EF4-FFF2-40B4-BE49-F238E27FC236}">
                <a16:creationId xmlns:a16="http://schemas.microsoft.com/office/drawing/2014/main" id="{FD7A1143-CEEA-53C6-C09B-42B7DB566FA5}"/>
              </a:ext>
            </a:extLst>
          </p:cNvPr>
          <p:cNvSpPr>
            <a:spLocks noGrp="1"/>
          </p:cNvSpPr>
          <p:nvPr>
            <p:ph type="body" sz="quarter" idx="15"/>
          </p:nvPr>
        </p:nvSpPr>
        <p:spPr/>
        <p:txBody>
          <a:bodyPr/>
          <a:lstStyle/>
          <a:p>
            <a:pPr>
              <a:lnSpc>
                <a:spcPct val="150000"/>
              </a:lnSpc>
            </a:pPr>
            <a:r>
              <a:rPr lang="en-US" dirty="0"/>
              <a:t>Describes residents’ rights</a:t>
            </a:r>
          </a:p>
          <a:p>
            <a:pPr>
              <a:lnSpc>
                <a:spcPct val="150000"/>
              </a:lnSpc>
            </a:pPr>
            <a:r>
              <a:rPr lang="en-US" dirty="0"/>
              <a:t>Describes required actions and responsibilities</a:t>
            </a:r>
          </a:p>
          <a:p>
            <a:pPr>
              <a:lnSpc>
                <a:spcPct val="150000"/>
              </a:lnSpc>
            </a:pPr>
            <a:r>
              <a:rPr lang="en-US" dirty="0"/>
              <a:t>State survey agency </a:t>
            </a:r>
          </a:p>
          <a:p>
            <a:pPr>
              <a:lnSpc>
                <a:spcPct val="150000"/>
              </a:lnSpc>
            </a:pPr>
            <a:r>
              <a:rPr lang="en-US" dirty="0"/>
              <a:t>State surveyor</a:t>
            </a:r>
          </a:p>
          <a:p>
            <a:endParaRPr lang="en-US" dirty="0"/>
          </a:p>
        </p:txBody>
      </p:sp>
    </p:spTree>
    <p:extLst>
      <p:ext uri="{BB962C8B-B14F-4D97-AF65-F5344CB8AC3E}">
        <p14:creationId xmlns:p14="http://schemas.microsoft.com/office/powerpoint/2010/main" val="3631358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AB4961-7039-41C1-84CA-B18879F22E92}"/>
              </a:ext>
            </a:extLst>
          </p:cNvPr>
          <p:cNvSpPr>
            <a:spLocks noGrp="1"/>
          </p:cNvSpPr>
          <p:nvPr>
            <p:ph type="body" sz="quarter" idx="14"/>
          </p:nvPr>
        </p:nvSpPr>
        <p:spPr>
          <a:xfrm>
            <a:off x="457925" y="518554"/>
            <a:ext cx="10515600" cy="354012"/>
          </a:xfrm>
        </p:spPr>
        <p:txBody>
          <a:bodyPr>
            <a:normAutofit lnSpcReduction="10000"/>
          </a:bodyPr>
          <a:lstStyle/>
          <a:p>
            <a:r>
              <a:rPr lang="en-US" i="1" dirty="0"/>
              <a:t>Residents’ Rights</a:t>
            </a:r>
            <a:endParaRPr lang="en-US" dirty="0"/>
          </a:p>
        </p:txBody>
      </p:sp>
      <p:sp>
        <p:nvSpPr>
          <p:cNvPr id="5" name="Text Placeholder 4">
            <a:extLst>
              <a:ext uri="{FF2B5EF4-FFF2-40B4-BE49-F238E27FC236}">
                <a16:creationId xmlns:a16="http://schemas.microsoft.com/office/drawing/2014/main" id="{F8873420-DCCE-EB07-3A71-5E24B5E61916}"/>
              </a:ext>
            </a:extLst>
          </p:cNvPr>
          <p:cNvSpPr>
            <a:spLocks noGrp="1"/>
          </p:cNvSpPr>
          <p:nvPr>
            <p:ph type="body" sz="quarter" idx="15"/>
          </p:nvPr>
        </p:nvSpPr>
        <p:spPr>
          <a:xfrm>
            <a:off x="457925" y="2709948"/>
            <a:ext cx="10728325" cy="3325091"/>
          </a:xfrm>
        </p:spPr>
        <p:txBody>
          <a:bodyPr>
            <a:normAutofit fontScale="70000" lnSpcReduction="20000"/>
          </a:bodyPr>
          <a:lstStyle/>
          <a:p>
            <a:pPr marL="0" indent="0">
              <a:buNone/>
            </a:pPr>
            <a:r>
              <a:rPr lang="en-US" dirty="0"/>
              <a:t>A facility must:</a:t>
            </a:r>
          </a:p>
          <a:p>
            <a:pPr>
              <a:lnSpc>
                <a:spcPct val="150000"/>
              </a:lnSpc>
            </a:pPr>
            <a:r>
              <a:rPr lang="en-US" dirty="0"/>
              <a:t>Treat each resident with dignity and respect</a:t>
            </a:r>
          </a:p>
          <a:p>
            <a:pPr>
              <a:lnSpc>
                <a:spcPct val="150000"/>
              </a:lnSpc>
            </a:pPr>
            <a:r>
              <a:rPr lang="en-US" dirty="0"/>
              <a:t>Care for each resident in a manner that promotes quality of life</a:t>
            </a:r>
          </a:p>
          <a:p>
            <a:pPr>
              <a:lnSpc>
                <a:spcPct val="150000"/>
              </a:lnSpc>
            </a:pPr>
            <a:r>
              <a:rPr lang="en-US" dirty="0"/>
              <a:t>Recognize each resident’s individuality </a:t>
            </a:r>
          </a:p>
          <a:p>
            <a:pPr>
              <a:lnSpc>
                <a:spcPct val="150000"/>
              </a:lnSpc>
            </a:pPr>
            <a:r>
              <a:rPr lang="en-US" dirty="0"/>
              <a:t>Protect and promote the rights of the resident</a:t>
            </a:r>
          </a:p>
          <a:p>
            <a:pPr>
              <a:lnSpc>
                <a:spcPct val="150000"/>
              </a:lnSpc>
            </a:pPr>
            <a:r>
              <a:rPr lang="en-US" dirty="0"/>
              <a:t>Provide equal access to care</a:t>
            </a:r>
          </a:p>
          <a:p>
            <a:pPr marL="0" indent="0">
              <a:buNone/>
            </a:pPr>
            <a:endParaRPr lang="en-US" dirty="0"/>
          </a:p>
          <a:p>
            <a:pPr marL="0" indent="0">
              <a:buNone/>
            </a:pPr>
            <a:endParaRPr lang="en-US" dirty="0"/>
          </a:p>
          <a:p>
            <a:pPr marL="0" indent="0">
              <a:buNone/>
            </a:pPr>
            <a:endParaRPr lang="en-US" dirty="0"/>
          </a:p>
          <a:p>
            <a:endParaRPr lang="en-US" dirty="0"/>
          </a:p>
        </p:txBody>
      </p:sp>
      <p:sp>
        <p:nvSpPr>
          <p:cNvPr id="4" name="Arrow: Pentagon 3">
            <a:extLst>
              <a:ext uri="{FF2B5EF4-FFF2-40B4-BE49-F238E27FC236}">
                <a16:creationId xmlns:a16="http://schemas.microsoft.com/office/drawing/2014/main" id="{B100C100-6E00-469F-87E9-6D32051C78CA}"/>
              </a:ext>
            </a:extLst>
          </p:cNvPr>
          <p:cNvSpPr/>
          <p:nvPr/>
        </p:nvSpPr>
        <p:spPr>
          <a:xfrm>
            <a:off x="579912" y="1079934"/>
            <a:ext cx="10485912" cy="95002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rgbClr val="002060"/>
                </a:solidFill>
              </a:rPr>
              <a:t>The resident has a right to a dignified existence, self-determination, and communication with and access to persons and services inside and outside the facility. </a:t>
            </a:r>
          </a:p>
        </p:txBody>
      </p:sp>
    </p:spTree>
    <p:extLst>
      <p:ext uri="{BB962C8B-B14F-4D97-AF65-F5344CB8AC3E}">
        <p14:creationId xmlns:p14="http://schemas.microsoft.com/office/powerpoint/2010/main" val="1583515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769195"/>
            <a:ext cx="10515600" cy="354012"/>
          </a:xfrm>
        </p:spPr>
        <p:txBody>
          <a:bodyPr>
            <a:normAutofit lnSpcReduction="10000"/>
          </a:bodyPr>
          <a:lstStyle/>
          <a:p>
            <a:r>
              <a:rPr lang="en-US" i="1" dirty="0"/>
              <a:t>Exercise of Rights</a:t>
            </a:r>
            <a:endParaRPr lang="en-US" dirty="0"/>
          </a:p>
        </p:txBody>
      </p:sp>
      <p:sp>
        <p:nvSpPr>
          <p:cNvPr id="5" name="Text Placeholder 4">
            <a:extLst>
              <a:ext uri="{FF2B5EF4-FFF2-40B4-BE49-F238E27FC236}">
                <a16:creationId xmlns:a16="http://schemas.microsoft.com/office/drawing/2014/main" id="{B6AEFF60-304E-E7F6-C63B-789815B178FF}"/>
              </a:ext>
            </a:extLst>
          </p:cNvPr>
          <p:cNvSpPr>
            <a:spLocks noGrp="1"/>
          </p:cNvSpPr>
          <p:nvPr>
            <p:ph type="body" sz="quarter" idx="15"/>
          </p:nvPr>
        </p:nvSpPr>
        <p:spPr>
          <a:xfrm>
            <a:off x="457925" y="2427245"/>
            <a:ext cx="10728325" cy="2508292"/>
          </a:xfrm>
        </p:spPr>
        <p:txBody>
          <a:bodyPr>
            <a:normAutofit/>
          </a:bodyPr>
          <a:lstStyle/>
          <a:p>
            <a:pPr marL="0" indent="0">
              <a:buNone/>
            </a:pPr>
            <a:r>
              <a:rPr lang="en-US" dirty="0"/>
              <a:t>A facility must:</a:t>
            </a:r>
          </a:p>
          <a:p>
            <a:r>
              <a:rPr lang="en-US" dirty="0"/>
              <a:t>Ensure the resident can exercise their rights without interference, coercion, discrimination, or reprisal</a:t>
            </a:r>
          </a:p>
          <a:p>
            <a:pPr>
              <a:lnSpc>
                <a:spcPct val="150000"/>
              </a:lnSpc>
            </a:pPr>
            <a:r>
              <a:rPr lang="en-US" dirty="0"/>
              <a:t>Support the resident in exercising their rights</a:t>
            </a:r>
          </a:p>
          <a:p>
            <a:endParaRPr lang="en-US" dirty="0"/>
          </a:p>
          <a:p>
            <a:endParaRPr lang="en-US" dirty="0"/>
          </a:p>
        </p:txBody>
      </p:sp>
      <p:sp>
        <p:nvSpPr>
          <p:cNvPr id="4" name="Arrow: Pentagon 3">
            <a:extLst>
              <a:ext uri="{FF2B5EF4-FFF2-40B4-BE49-F238E27FC236}">
                <a16:creationId xmlns:a16="http://schemas.microsoft.com/office/drawing/2014/main" id="{7FF68A58-0118-443A-BC63-9CC3DA31ADEF}"/>
              </a:ext>
            </a:extLst>
          </p:cNvPr>
          <p:cNvSpPr/>
          <p:nvPr/>
        </p:nvSpPr>
        <p:spPr>
          <a:xfrm>
            <a:off x="728353" y="1123207"/>
            <a:ext cx="10485912" cy="95002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15000"/>
              </a:lnSpc>
              <a:spcBef>
                <a:spcPts val="0"/>
              </a:spcBef>
              <a:spcAft>
                <a:spcPts val="0"/>
              </a:spcAft>
              <a:tabLst>
                <a:tab pos="-914400" algn="l"/>
                <a:tab pos="-457200" algn="l"/>
              </a:tabLst>
            </a:pPr>
            <a:r>
              <a:rPr lang="en-US" sz="2000" spc="-1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The resident has a right to exercise their rights as a resident and as a citizen of the United States.  </a:t>
            </a:r>
            <a:endPar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4325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2C6079B-AD60-4E65-A6A1-1E5E436736AE}"/>
              </a:ext>
            </a:extLst>
          </p:cNvPr>
          <p:cNvSpPr/>
          <p:nvPr/>
        </p:nvSpPr>
        <p:spPr>
          <a:xfrm>
            <a:off x="1524000" y="637946"/>
            <a:ext cx="2755900" cy="22225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a:t>Staff do not knock or get permission to enter a resident’s room</a:t>
            </a:r>
          </a:p>
        </p:txBody>
      </p:sp>
      <p:sp>
        <p:nvSpPr>
          <p:cNvPr id="6" name="Rectangle: Rounded Corners 5">
            <a:extLst>
              <a:ext uri="{FF2B5EF4-FFF2-40B4-BE49-F238E27FC236}">
                <a16:creationId xmlns:a16="http://schemas.microsoft.com/office/drawing/2014/main" id="{A626879C-BBC0-4ECF-886B-68ACBF49AFF4}"/>
              </a:ext>
            </a:extLst>
          </p:cNvPr>
          <p:cNvSpPr/>
          <p:nvPr/>
        </p:nvSpPr>
        <p:spPr>
          <a:xfrm>
            <a:off x="7848600" y="3886200"/>
            <a:ext cx="3289300" cy="26416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a:t>A staff member stands over Mary when they assist her with eating and refer to her as a “feeder.”</a:t>
            </a:r>
          </a:p>
        </p:txBody>
      </p:sp>
      <p:pic>
        <p:nvPicPr>
          <p:cNvPr id="10" name="Picture 9">
            <a:extLst>
              <a:ext uri="{FF2B5EF4-FFF2-40B4-BE49-F238E27FC236}">
                <a16:creationId xmlns:a16="http://schemas.microsoft.com/office/drawing/2014/main" id="{201A1A9C-A119-4056-AFC4-5AACAF5C1568}"/>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75500" y="637946"/>
            <a:ext cx="4333934" cy="2791054"/>
          </a:xfrm>
          <a:prstGeom prst="rect">
            <a:avLst/>
          </a:prstGeom>
        </p:spPr>
      </p:pic>
      <p:pic>
        <p:nvPicPr>
          <p:cNvPr id="12" name="Picture 11">
            <a:extLst>
              <a:ext uri="{FF2B5EF4-FFF2-40B4-BE49-F238E27FC236}">
                <a16:creationId xmlns:a16="http://schemas.microsoft.com/office/drawing/2014/main" id="{10608828-63ED-42F7-AC7F-4C9721766B1A}"/>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54100" y="3429000"/>
            <a:ext cx="3695701" cy="3133954"/>
          </a:xfrm>
          <a:prstGeom prst="rect">
            <a:avLst/>
          </a:prstGeom>
        </p:spPr>
      </p:pic>
    </p:spTree>
    <p:extLst>
      <p:ext uri="{BB962C8B-B14F-4D97-AF65-F5344CB8AC3E}">
        <p14:creationId xmlns:p14="http://schemas.microsoft.com/office/powerpoint/2010/main" val="3089653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687882"/>
            <a:ext cx="10515600" cy="354012"/>
          </a:xfrm>
        </p:spPr>
        <p:txBody>
          <a:bodyPr>
            <a:normAutofit lnSpcReduction="10000"/>
          </a:bodyPr>
          <a:lstStyle/>
          <a:p>
            <a:r>
              <a:rPr lang="en-US" i="1" dirty="0"/>
              <a:t>Planning and Implementing Care</a:t>
            </a:r>
            <a:endParaRPr lang="en-US" dirty="0"/>
          </a:p>
        </p:txBody>
      </p:sp>
      <p:sp>
        <p:nvSpPr>
          <p:cNvPr id="5" name="Text Placeholder 4">
            <a:extLst>
              <a:ext uri="{FF2B5EF4-FFF2-40B4-BE49-F238E27FC236}">
                <a16:creationId xmlns:a16="http://schemas.microsoft.com/office/drawing/2014/main" id="{C7E1A6F2-29E1-179F-C176-1452FDDCF9EB}"/>
              </a:ext>
            </a:extLst>
          </p:cNvPr>
          <p:cNvSpPr>
            <a:spLocks noGrp="1"/>
          </p:cNvSpPr>
          <p:nvPr>
            <p:ph type="body" sz="quarter" idx="15"/>
          </p:nvPr>
        </p:nvSpPr>
        <p:spPr>
          <a:xfrm>
            <a:off x="457925" y="2466933"/>
            <a:ext cx="10728325" cy="2468604"/>
          </a:xfrm>
        </p:spPr>
        <p:txBody>
          <a:bodyPr>
            <a:normAutofit/>
          </a:bodyPr>
          <a:lstStyle/>
          <a:p>
            <a:endParaRPr lang="en-US" dirty="0"/>
          </a:p>
          <a:p>
            <a:r>
              <a:rPr lang="en-US" dirty="0"/>
              <a:t>Be fully informed of their health status and medical condition in a language they can understand</a:t>
            </a:r>
          </a:p>
          <a:p>
            <a:r>
              <a:rPr lang="en-US" dirty="0"/>
              <a:t>Participate in the development and implementation of their person-centered plan of care</a:t>
            </a:r>
          </a:p>
          <a:p>
            <a:endParaRPr lang="en-US" dirty="0"/>
          </a:p>
          <a:p>
            <a:endParaRPr lang="en-US" dirty="0"/>
          </a:p>
        </p:txBody>
      </p:sp>
      <p:sp>
        <p:nvSpPr>
          <p:cNvPr id="4" name="Arrow: Pentagon 3">
            <a:extLst>
              <a:ext uri="{FF2B5EF4-FFF2-40B4-BE49-F238E27FC236}">
                <a16:creationId xmlns:a16="http://schemas.microsoft.com/office/drawing/2014/main" id="{7FF68A58-0118-443A-BC63-9CC3DA31ADEF}"/>
              </a:ext>
            </a:extLst>
          </p:cNvPr>
          <p:cNvSpPr/>
          <p:nvPr/>
        </p:nvSpPr>
        <p:spPr>
          <a:xfrm>
            <a:off x="728353" y="1516907"/>
            <a:ext cx="10485912" cy="95002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the right to be informed of, and participate in, their treatment, including the right to:</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650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E38445-AA24-061F-30BB-85E23FA9E333}"/>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CAB9C67E-0D6F-2882-6A35-699DEBF76D76}"/>
              </a:ext>
            </a:extLst>
          </p:cNvPr>
          <p:cNvSpPr>
            <a:spLocks noGrp="1"/>
          </p:cNvSpPr>
          <p:nvPr>
            <p:ph type="body" sz="quarter" idx="14"/>
          </p:nvPr>
        </p:nvSpPr>
        <p:spPr/>
        <p:txBody>
          <a:bodyPr>
            <a:normAutofit lnSpcReduction="10000"/>
          </a:bodyPr>
          <a:lstStyle/>
          <a:p>
            <a:endParaRPr lang="en-US"/>
          </a:p>
        </p:txBody>
      </p:sp>
      <p:sp>
        <p:nvSpPr>
          <p:cNvPr id="6" name="Text Placeholder 5">
            <a:extLst>
              <a:ext uri="{FF2B5EF4-FFF2-40B4-BE49-F238E27FC236}">
                <a16:creationId xmlns:a16="http://schemas.microsoft.com/office/drawing/2014/main" id="{E2D74685-ED0A-EF5C-6594-119642898168}"/>
              </a:ext>
            </a:extLst>
          </p:cNvPr>
          <p:cNvSpPr>
            <a:spLocks noGrp="1"/>
          </p:cNvSpPr>
          <p:nvPr>
            <p:ph type="body" sz="quarter" idx="15"/>
          </p:nvPr>
        </p:nvSpPr>
        <p:spPr/>
        <p:txBody>
          <a:bodyPr/>
          <a:lstStyle/>
          <a:p>
            <a:endParaRPr lang="en-US"/>
          </a:p>
        </p:txBody>
      </p:sp>
      <p:graphicFrame>
        <p:nvGraphicFramePr>
          <p:cNvPr id="4" name="Content Placeholder 3">
            <a:extLst>
              <a:ext uri="{FF2B5EF4-FFF2-40B4-BE49-F238E27FC236}">
                <a16:creationId xmlns:a16="http://schemas.microsoft.com/office/drawing/2014/main" id="{FFBDA9F0-4633-4316-93FE-C7E101545A47}"/>
              </a:ext>
            </a:extLst>
          </p:cNvPr>
          <p:cNvGraphicFramePr>
            <a:graphicFrameLocks noGrp="1"/>
          </p:cNvGraphicFramePr>
          <p:nvPr>
            <p:ph idx="4294967295"/>
            <p:extLst>
              <p:ext uri="{D42A27DB-BD31-4B8C-83A1-F6EECF244321}">
                <p14:modId xmlns:p14="http://schemas.microsoft.com/office/powerpoint/2010/main" val="247723184"/>
              </p:ext>
            </p:extLst>
          </p:nvPr>
        </p:nvGraphicFramePr>
        <p:xfrm>
          <a:off x="0" y="273050"/>
          <a:ext cx="12045950" cy="641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57EE4BB-8DDF-404B-969E-2083310E8B0A}"/>
              </a:ext>
            </a:extLst>
          </p:cNvPr>
          <p:cNvSpPr txBox="1"/>
          <p:nvPr/>
        </p:nvSpPr>
        <p:spPr>
          <a:xfrm>
            <a:off x="6567055" y="973776"/>
            <a:ext cx="1200329" cy="3277590"/>
          </a:xfrm>
          <a:prstGeom prst="rect">
            <a:avLst/>
          </a:prstGeom>
          <a:noFill/>
        </p:spPr>
        <p:txBody>
          <a:bodyPr vert="vert270" wrap="square" rtlCol="0">
            <a:spAutoFit/>
          </a:bodyPr>
          <a:lstStyle/>
          <a:p>
            <a:r>
              <a:rPr lang="en-US" sz="6600" dirty="0"/>
              <a:t>Dan</a:t>
            </a:r>
          </a:p>
        </p:txBody>
      </p:sp>
    </p:spTree>
    <p:extLst>
      <p:ext uri="{BB962C8B-B14F-4D97-AF65-F5344CB8AC3E}">
        <p14:creationId xmlns:p14="http://schemas.microsoft.com/office/powerpoint/2010/main" val="2131530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732845"/>
            <a:ext cx="10515600" cy="354012"/>
          </a:xfrm>
        </p:spPr>
        <p:txBody>
          <a:bodyPr>
            <a:normAutofit lnSpcReduction="10000"/>
          </a:bodyPr>
          <a:lstStyle/>
          <a:p>
            <a:r>
              <a:rPr lang="en-US" i="1" dirty="0"/>
              <a:t>Choice of Attending Physician</a:t>
            </a:r>
          </a:p>
        </p:txBody>
      </p:sp>
      <p:sp>
        <p:nvSpPr>
          <p:cNvPr id="5" name="Text Placeholder 4">
            <a:extLst>
              <a:ext uri="{FF2B5EF4-FFF2-40B4-BE49-F238E27FC236}">
                <a16:creationId xmlns:a16="http://schemas.microsoft.com/office/drawing/2014/main" id="{7733EF34-6470-54B6-8D22-2625120F0757}"/>
              </a:ext>
            </a:extLst>
          </p:cNvPr>
          <p:cNvSpPr>
            <a:spLocks noGrp="1"/>
          </p:cNvSpPr>
          <p:nvPr>
            <p:ph type="body" sz="quarter" idx="15"/>
          </p:nvPr>
        </p:nvSpPr>
        <p:spPr/>
        <p:txBody>
          <a:bodyPr/>
          <a:lstStyle/>
          <a:p>
            <a:endParaRPr lang="en-US"/>
          </a:p>
        </p:txBody>
      </p:sp>
      <p:sp>
        <p:nvSpPr>
          <p:cNvPr id="4" name="Arrow: Pentagon 3">
            <a:extLst>
              <a:ext uri="{FF2B5EF4-FFF2-40B4-BE49-F238E27FC236}">
                <a16:creationId xmlns:a16="http://schemas.microsoft.com/office/drawing/2014/main" id="{7FF68A58-0118-443A-BC63-9CC3DA31ADEF}"/>
              </a:ext>
            </a:extLst>
          </p:cNvPr>
          <p:cNvSpPr/>
          <p:nvPr/>
        </p:nvSpPr>
        <p:spPr>
          <a:xfrm>
            <a:off x="740228" y="1390401"/>
            <a:ext cx="10485912" cy="95002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the right to choose their attending physician.</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0531E7ED-74D3-4A45-8217-CBB676D3ED36}"/>
              </a:ext>
            </a:extLst>
          </p:cNvPr>
          <p:cNvSpPr/>
          <p:nvPr/>
        </p:nvSpPr>
        <p:spPr>
          <a:xfrm>
            <a:off x="6925128" y="2711637"/>
            <a:ext cx="3515097" cy="362384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a:t>Tony was automatically assigned the facility’s medical director as his physician when he entered the facility.  He was not given the choice to use his own doctor whom he has seen for 20 years. </a:t>
            </a:r>
          </a:p>
        </p:txBody>
      </p:sp>
      <p:pic>
        <p:nvPicPr>
          <p:cNvPr id="9" name="Picture 8" descr="A person talking on the phone next to a person on a bed&#10;&#10;Description automatically generated with low confidence">
            <a:extLst>
              <a:ext uri="{FF2B5EF4-FFF2-40B4-BE49-F238E27FC236}">
                <a16:creationId xmlns:a16="http://schemas.microsoft.com/office/drawing/2014/main" id="{A9D82ABB-087F-4517-A56A-20A84C79012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71928" y="2947515"/>
            <a:ext cx="6021238" cy="3387971"/>
          </a:xfrm>
          <a:prstGeom prst="rect">
            <a:avLst/>
          </a:prstGeom>
        </p:spPr>
      </p:pic>
    </p:spTree>
    <p:extLst>
      <p:ext uri="{BB962C8B-B14F-4D97-AF65-F5344CB8AC3E}">
        <p14:creationId xmlns:p14="http://schemas.microsoft.com/office/powerpoint/2010/main" val="2561935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662118"/>
            <a:ext cx="10515600" cy="354012"/>
          </a:xfrm>
        </p:spPr>
        <p:txBody>
          <a:bodyPr>
            <a:normAutofit lnSpcReduction="10000"/>
          </a:bodyPr>
          <a:lstStyle/>
          <a:p>
            <a:r>
              <a:rPr lang="en-US" i="1" dirty="0"/>
              <a:t>Respect and Dignity</a:t>
            </a:r>
            <a:endParaRPr lang="en-US" dirty="0"/>
          </a:p>
        </p:txBody>
      </p:sp>
      <p:sp>
        <p:nvSpPr>
          <p:cNvPr id="7" name="Text Placeholder 6">
            <a:extLst>
              <a:ext uri="{FF2B5EF4-FFF2-40B4-BE49-F238E27FC236}">
                <a16:creationId xmlns:a16="http://schemas.microsoft.com/office/drawing/2014/main" id="{BF6877D2-965A-F364-6FB7-6986222710F2}"/>
              </a:ext>
            </a:extLst>
          </p:cNvPr>
          <p:cNvSpPr>
            <a:spLocks noGrp="1"/>
          </p:cNvSpPr>
          <p:nvPr>
            <p:ph type="body" sz="quarter" idx="15"/>
          </p:nvPr>
        </p:nvSpPr>
        <p:spPr>
          <a:xfrm>
            <a:off x="457925" y="2180310"/>
            <a:ext cx="10728325" cy="3056708"/>
          </a:xfrm>
        </p:spPr>
        <p:txBody>
          <a:bodyPr>
            <a:normAutofit/>
          </a:bodyPr>
          <a:lstStyle/>
          <a:p>
            <a:pPr>
              <a:lnSpc>
                <a:spcPct val="150000"/>
              </a:lnSpc>
            </a:pPr>
            <a:r>
              <a:rPr lang="en-US" dirty="0"/>
              <a:t>Be free from physical or chemical restraints imposed for purposes of discipline or convenience, and not required to treat the resident's medical symptoms</a:t>
            </a:r>
          </a:p>
          <a:p>
            <a:pPr>
              <a:lnSpc>
                <a:spcPct val="150000"/>
              </a:lnSpc>
            </a:pPr>
            <a:r>
              <a:rPr lang="en-US" dirty="0"/>
              <a:t>Retain and use personal possessions</a:t>
            </a:r>
          </a:p>
          <a:p>
            <a:pPr>
              <a:lnSpc>
                <a:spcPct val="150000"/>
              </a:lnSpc>
            </a:pPr>
            <a:r>
              <a:rPr lang="en-US" dirty="0"/>
              <a:t>Receive services in the facility with reasonable accommodation of resident needs and preferences</a:t>
            </a:r>
          </a:p>
          <a:p>
            <a:endParaRPr lang="en-US" dirty="0"/>
          </a:p>
          <a:p>
            <a:endParaRPr lang="en-US" dirty="0"/>
          </a:p>
        </p:txBody>
      </p:sp>
      <p:sp>
        <p:nvSpPr>
          <p:cNvPr id="4" name="Arrow: Pentagon 3">
            <a:extLst>
              <a:ext uri="{FF2B5EF4-FFF2-40B4-BE49-F238E27FC236}">
                <a16:creationId xmlns:a16="http://schemas.microsoft.com/office/drawing/2014/main" id="{7FF68A58-0118-443A-BC63-9CC3DA31ADEF}"/>
              </a:ext>
            </a:extLst>
          </p:cNvPr>
          <p:cNvSpPr/>
          <p:nvPr/>
        </p:nvSpPr>
        <p:spPr>
          <a:xfrm>
            <a:off x="728353" y="1123207"/>
            <a:ext cx="10485912" cy="95002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a right to be treated with respect and dignity, including the right to:</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1494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A3E0F50-C151-4199-99BA-F96F1E5B004A}"/>
              </a:ext>
            </a:extLst>
          </p:cNvPr>
          <p:cNvSpPr txBox="1"/>
          <p:nvPr/>
        </p:nvSpPr>
        <p:spPr>
          <a:xfrm>
            <a:off x="561537" y="836024"/>
            <a:ext cx="11253849" cy="2086725"/>
          </a:xfrm>
          <a:prstGeom prst="rect">
            <a:avLst/>
          </a:prstGeom>
          <a:noFill/>
        </p:spPr>
        <p:txBody>
          <a:bodyPr wrap="square">
            <a:spAutoFit/>
          </a:bodyPr>
          <a:lstStyle/>
          <a:p>
            <a:pPr marL="342900" marR="0" lvl="0" indent="-342900" algn="l" defTabSz="914400" rtl="0" eaLnBrk="1" fontAlgn="base" latinLnBrk="0" hangingPunct="1">
              <a:spcBef>
                <a:spcPct val="20000"/>
              </a:spcBef>
              <a:spcAft>
                <a:spcPct val="0"/>
              </a:spcAft>
              <a:buClr>
                <a:srgbClr val="8AB833"/>
              </a:buClr>
              <a:buSzPct val="85000"/>
              <a:buFont typeface="Arial" panose="020B0604020202020204" pitchFamily="34" charset="0"/>
              <a:buChar char="•"/>
              <a:tabLst/>
              <a:defRPr/>
            </a:pPr>
            <a:r>
              <a:rPr lang="en-US" sz="2400" dirty="0">
                <a:ea typeface="ＭＳ Ｐゴシック" pitchFamily="127" charset="-128"/>
              </a:rPr>
              <a:t>S</a:t>
            </a:r>
            <a:r>
              <a:rPr kumimoji="0" lang="en-US" sz="2400" b="0" i="0" u="none" strike="noStrike" kern="1200" cap="none" spc="0" normalizeH="0" baseline="0" noProof="0" dirty="0">
                <a:ln>
                  <a:noFill/>
                </a:ln>
                <a:effectLst/>
                <a:uLnTx/>
                <a:uFillTx/>
                <a:ea typeface="ＭＳ Ｐゴシック" pitchFamily="127" charset="-128"/>
              </a:rPr>
              <a:t>hare a room with a spouse or another resident when both individuals live in the facility and both consent to the living arrangement</a:t>
            </a:r>
          </a:p>
          <a:p>
            <a:pPr marL="182563" marR="0" lvl="0" indent="-182563" algn="l" defTabSz="914400" rtl="0" eaLnBrk="1" fontAlgn="base" latinLnBrk="0" hangingPunct="1">
              <a:spcBef>
                <a:spcPct val="20000"/>
              </a:spcBef>
              <a:spcAft>
                <a:spcPct val="0"/>
              </a:spcAft>
              <a:buClr>
                <a:srgbClr val="8AB833"/>
              </a:buClr>
              <a:buSzPct val="85000"/>
              <a:buFont typeface="Arial" pitchFamily="127" charset="0"/>
              <a:buChar char="•"/>
              <a:tabLst/>
              <a:defRPr/>
            </a:pPr>
            <a:endParaRPr kumimoji="0" lang="en-US" sz="2400" b="0" i="0" u="none" strike="noStrike" kern="1200" cap="none" spc="0" normalizeH="0" baseline="0" noProof="0" dirty="0">
              <a:ln>
                <a:noFill/>
              </a:ln>
              <a:effectLst/>
              <a:uLnTx/>
              <a:uFillTx/>
              <a:ea typeface="ＭＳ Ｐゴシック" pitchFamily="127" charset="-128"/>
            </a:endParaRPr>
          </a:p>
          <a:p>
            <a:pPr marL="182563" marR="0" lvl="0" indent="-182563" algn="l" defTabSz="914400" rtl="0" eaLnBrk="1" fontAlgn="base" latinLnBrk="0" hangingPunct="1">
              <a:lnSpc>
                <a:spcPct val="100000"/>
              </a:lnSpc>
              <a:spcBef>
                <a:spcPct val="20000"/>
              </a:spcBef>
              <a:spcAft>
                <a:spcPct val="0"/>
              </a:spcAft>
              <a:buClr>
                <a:srgbClr val="8AB833"/>
              </a:buClr>
              <a:buSzPct val="85000"/>
              <a:buFont typeface="Arial" pitchFamily="127" charset="0"/>
              <a:buChar char="•"/>
              <a:tabLst/>
              <a:defRPr/>
            </a:pPr>
            <a:r>
              <a:rPr lang="en-US" sz="2400" dirty="0">
                <a:ea typeface="ＭＳ Ｐゴシック" pitchFamily="127" charset="-128"/>
              </a:rPr>
              <a:t>Receive</a:t>
            </a:r>
            <a:r>
              <a:rPr kumimoji="0" lang="en-US" sz="2400" b="0" i="0" u="none" strike="noStrike" kern="1200" cap="none" spc="0" normalizeH="0" baseline="0" noProof="0" dirty="0">
                <a:ln>
                  <a:noFill/>
                </a:ln>
                <a:effectLst/>
                <a:uLnTx/>
                <a:uFillTx/>
                <a:ea typeface="ＭＳ Ｐゴシック" pitchFamily="127" charset="-128"/>
              </a:rPr>
              <a:t> written notice, including the reason for the change, before the resident's room or roommate in the facility is changed</a:t>
            </a:r>
          </a:p>
        </p:txBody>
      </p:sp>
      <p:sp>
        <p:nvSpPr>
          <p:cNvPr id="3" name="Speech Bubble: Rectangle with Corners Rounded 2">
            <a:extLst>
              <a:ext uri="{FF2B5EF4-FFF2-40B4-BE49-F238E27FC236}">
                <a16:creationId xmlns:a16="http://schemas.microsoft.com/office/drawing/2014/main" id="{88C7D0AD-6717-4430-A1D8-6BCF76D6E39F}"/>
              </a:ext>
            </a:extLst>
          </p:cNvPr>
          <p:cNvSpPr/>
          <p:nvPr/>
        </p:nvSpPr>
        <p:spPr>
          <a:xfrm>
            <a:off x="376614" y="3429000"/>
            <a:ext cx="3643448" cy="2888949"/>
          </a:xfrm>
          <a:prstGeom prst="wedgeRoundRectCallout">
            <a:avLst/>
          </a:prstGeom>
          <a:solidFill>
            <a:schemeClr val="accent1">
              <a:lumMod val="20000"/>
              <a:lumOff val="80000"/>
            </a:schemeClr>
          </a:solidFill>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r>
              <a:rPr lang="en-US" sz="2000" dirty="0">
                <a:solidFill>
                  <a:srgbClr val="000000"/>
                </a:solidFill>
              </a:rPr>
              <a:t>Dorothy is new to the facility and has some problems with her memory.  She was found in the facility kitchen one night so the facility put a chair alarm on her recliner and tells her she can’t leave her room.</a:t>
            </a:r>
          </a:p>
        </p:txBody>
      </p:sp>
      <p:sp>
        <p:nvSpPr>
          <p:cNvPr id="4" name="Speech Bubble: Rectangle with Corners Rounded 3">
            <a:extLst>
              <a:ext uri="{FF2B5EF4-FFF2-40B4-BE49-F238E27FC236}">
                <a16:creationId xmlns:a16="http://schemas.microsoft.com/office/drawing/2014/main" id="{731CE04B-38C5-423A-9F4C-2370DB1CEE7C}"/>
              </a:ext>
            </a:extLst>
          </p:cNvPr>
          <p:cNvSpPr/>
          <p:nvPr/>
        </p:nvSpPr>
        <p:spPr>
          <a:xfrm>
            <a:off x="7611203" y="3429001"/>
            <a:ext cx="4204183" cy="2888948"/>
          </a:xfrm>
          <a:prstGeom prst="wedgeRoundRectCallout">
            <a:avLst/>
          </a:prstGeom>
          <a:solidFill>
            <a:schemeClr val="accent1">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0000"/>
                </a:solidFill>
              </a:rPr>
              <a:t>Diane and Denise developed a same-sex relationship while living in the facility and want to share a room. Both have decisional capacity.  There is an open room, but the facility will not let them move in together because Diane’s son refuses to agree to the arrangement.</a:t>
            </a:r>
          </a:p>
        </p:txBody>
      </p:sp>
    </p:spTree>
    <p:extLst>
      <p:ext uri="{BB962C8B-B14F-4D97-AF65-F5344CB8AC3E}">
        <p14:creationId xmlns:p14="http://schemas.microsoft.com/office/powerpoint/2010/main" val="169231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7" dur="500"/>
                                        <p:tgtEl>
                                          <p:spTgt spid="6">
                                            <p:txEl>
                                              <p:pRg st="0" end="0"/>
                                            </p:txEl>
                                          </p:spTgt>
                                        </p:tgtEl>
                                        <p:attrNameLst>
                                          <p:attrName>ppt_y</p:attrName>
                                        </p:attrNameLst>
                                      </p:cBhvr>
                                      <p:tavLst>
                                        <p:tav tm="0">
                                          <p:val>
                                            <p:strVal val="ppt_y"/>
                                          </p:val>
                                        </p:tav>
                                        <p:tav tm="100000">
                                          <p:val>
                                            <p:strVal val="1+ppt_h/2"/>
                                          </p:val>
                                        </p:tav>
                                      </p:tavLst>
                                    </p:anim>
                                    <p:set>
                                      <p:cBhvr>
                                        <p:cTn id="8" dur="1" fill="hold">
                                          <p:stCondLst>
                                            <p:cond delay="499"/>
                                          </p:stCondLst>
                                        </p:cTn>
                                        <p:tgtEl>
                                          <p:spTgt spid="6">
                                            <p:txEl>
                                              <p:pRg st="0" end="0"/>
                                            </p:txEl>
                                          </p:spTgt>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1" dur="500"/>
                                        <p:tgtEl>
                                          <p:spTgt spid="6">
                                            <p:txEl>
                                              <p:pRg st="2" end="2"/>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6">
                                            <p:txEl>
                                              <p:pRg st="2" end="2"/>
                                            </p:txEl>
                                          </p:spTgt>
                                        </p:tgtEl>
                                        <p:attrNameLst>
                                          <p:attrName>style.visibility</p:attrName>
                                        </p:attrNameLst>
                                      </p:cBhvr>
                                      <p:to>
                                        <p:strVal val="hidden"/>
                                      </p:to>
                                    </p:set>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587960"/>
            <a:ext cx="10515600" cy="354012"/>
          </a:xfrm>
        </p:spPr>
        <p:txBody>
          <a:bodyPr>
            <a:normAutofit lnSpcReduction="10000"/>
          </a:bodyPr>
          <a:lstStyle/>
          <a:p>
            <a:r>
              <a:rPr lang="en-US" i="1" dirty="0"/>
              <a:t>Self-Determination</a:t>
            </a:r>
          </a:p>
        </p:txBody>
      </p:sp>
      <p:sp>
        <p:nvSpPr>
          <p:cNvPr id="5" name="Text Placeholder 4">
            <a:extLst>
              <a:ext uri="{FF2B5EF4-FFF2-40B4-BE49-F238E27FC236}">
                <a16:creationId xmlns:a16="http://schemas.microsoft.com/office/drawing/2014/main" id="{70F4ACE0-23C5-9B75-32A3-196B4375AFE0}"/>
              </a:ext>
            </a:extLst>
          </p:cNvPr>
          <p:cNvSpPr>
            <a:spLocks noGrp="1"/>
          </p:cNvSpPr>
          <p:nvPr>
            <p:ph type="body" sz="quarter" idx="15"/>
          </p:nvPr>
        </p:nvSpPr>
        <p:spPr>
          <a:xfrm>
            <a:off x="457925" y="2254468"/>
            <a:ext cx="10728325" cy="3480325"/>
          </a:xfrm>
        </p:spPr>
        <p:txBody>
          <a:bodyPr>
            <a:normAutofit/>
          </a:bodyPr>
          <a:lstStyle/>
          <a:p>
            <a:r>
              <a:rPr lang="en-US" dirty="0"/>
              <a:t>Choose activities, schedules, health care and providers consistent with their interests, assessments, and plan of care</a:t>
            </a:r>
          </a:p>
          <a:p>
            <a:pPr>
              <a:lnSpc>
                <a:spcPct val="150000"/>
              </a:lnSpc>
            </a:pPr>
            <a:r>
              <a:rPr lang="en-US" dirty="0"/>
              <a:t>Make choices about important aspects of their life in the facility</a:t>
            </a:r>
          </a:p>
          <a:p>
            <a:pPr>
              <a:lnSpc>
                <a:spcPct val="150000"/>
              </a:lnSpc>
            </a:pPr>
            <a:r>
              <a:rPr lang="en-US" dirty="0"/>
              <a:t>Interact with members of the community and participate in community activities both inside and outside the facility</a:t>
            </a:r>
          </a:p>
          <a:p>
            <a:pPr>
              <a:lnSpc>
                <a:spcPct val="150000"/>
              </a:lnSpc>
            </a:pPr>
            <a:r>
              <a:rPr lang="en-US" dirty="0"/>
              <a:t>Receive visitors of their choosing at the time of their choosing</a:t>
            </a:r>
          </a:p>
          <a:p>
            <a:endParaRPr lang="en-US" dirty="0"/>
          </a:p>
          <a:p>
            <a:endParaRPr lang="en-US" dirty="0"/>
          </a:p>
        </p:txBody>
      </p:sp>
      <p:sp>
        <p:nvSpPr>
          <p:cNvPr id="4" name="Arrow: Pentagon 3">
            <a:extLst>
              <a:ext uri="{FF2B5EF4-FFF2-40B4-BE49-F238E27FC236}">
                <a16:creationId xmlns:a16="http://schemas.microsoft.com/office/drawing/2014/main" id="{7FF68A58-0118-443A-BC63-9CC3DA31ADEF}"/>
              </a:ext>
            </a:extLst>
          </p:cNvPr>
          <p:cNvSpPr/>
          <p:nvPr/>
        </p:nvSpPr>
        <p:spPr>
          <a:xfrm>
            <a:off x="728353" y="1123207"/>
            <a:ext cx="10485912" cy="95002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the right to, and the facility must promote and facilitate, resident self-determination through support of resident choice</a:t>
            </a:r>
            <a:r>
              <a:rPr lang="en-US" sz="2000" spc="-10" dirty="0">
                <a:solidFill>
                  <a:srgbClr val="002060"/>
                </a:solidFill>
                <a:latin typeface="Calibri" panose="020F0502020204030204" pitchFamily="34" charset="0"/>
                <a:ea typeface="Calibri" panose="020F0502020204030204" pitchFamily="34" charset="0"/>
                <a:cs typeface="Times New Roman" panose="02020603050405020304" pitchFamily="18" charset="0"/>
              </a:rPr>
              <a:t> </a:t>
            </a: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including, but not limited to, the right to:</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1115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9A4832A-1783-4DC8-7EBC-A8B6415BA799}"/>
              </a:ext>
            </a:extLst>
          </p:cNvPr>
          <p:cNvSpPr>
            <a:spLocks noGrp="1"/>
          </p:cNvSpPr>
          <p:nvPr>
            <p:ph type="body" sz="quarter" idx="15"/>
          </p:nvPr>
        </p:nvSpPr>
        <p:spPr>
          <a:xfrm>
            <a:off x="457925" y="897776"/>
            <a:ext cx="10728325" cy="5037512"/>
          </a:xfrm>
        </p:spPr>
        <p:txBody>
          <a:bodyPr>
            <a:normAutofit/>
          </a:bodyPr>
          <a:lstStyle/>
          <a:p>
            <a:pPr>
              <a:lnSpc>
                <a:spcPct val="150000"/>
              </a:lnSpc>
            </a:pPr>
            <a:r>
              <a:rPr lang="en-US" dirty="0"/>
              <a:t>Deny visitors </a:t>
            </a:r>
          </a:p>
          <a:p>
            <a:pPr>
              <a:lnSpc>
                <a:spcPct val="150000"/>
              </a:lnSpc>
            </a:pPr>
            <a:r>
              <a:rPr lang="en-US" dirty="0"/>
              <a:t>Immediate access to representatives</a:t>
            </a:r>
          </a:p>
          <a:p>
            <a:pPr>
              <a:lnSpc>
                <a:spcPct val="150000"/>
              </a:lnSpc>
            </a:pPr>
            <a:r>
              <a:rPr lang="en-US" dirty="0"/>
              <a:t>Organize and participate in resident and family groups</a:t>
            </a:r>
          </a:p>
          <a:p>
            <a:pPr>
              <a:lnSpc>
                <a:spcPct val="150000"/>
              </a:lnSpc>
            </a:pPr>
            <a:r>
              <a:rPr lang="en-US" dirty="0"/>
              <a:t>Participate in other activities, including social, religious, and community activities</a:t>
            </a:r>
          </a:p>
          <a:p>
            <a:pPr>
              <a:lnSpc>
                <a:spcPct val="150000"/>
              </a:lnSpc>
            </a:pPr>
            <a:r>
              <a:rPr lang="en-US" dirty="0"/>
              <a:t>Choose to or refuse to perform services for the facility</a:t>
            </a:r>
          </a:p>
          <a:p>
            <a:pPr>
              <a:lnSpc>
                <a:spcPct val="150000"/>
              </a:lnSpc>
            </a:pPr>
            <a:r>
              <a:rPr lang="en-US" dirty="0"/>
              <a:t>Manage their financial affairs</a:t>
            </a:r>
          </a:p>
        </p:txBody>
      </p:sp>
    </p:spTree>
    <p:extLst>
      <p:ext uri="{BB962C8B-B14F-4D97-AF65-F5344CB8AC3E}">
        <p14:creationId xmlns:p14="http://schemas.microsoft.com/office/powerpoint/2010/main" val="34565370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E566F7D-E873-4681-80BC-7F9190B7C22B}"/>
              </a:ext>
            </a:extLst>
          </p:cNvPr>
          <p:cNvSpPr/>
          <p:nvPr/>
        </p:nvSpPr>
        <p:spPr>
          <a:xfrm>
            <a:off x="213757" y="587830"/>
            <a:ext cx="3748643" cy="3387269"/>
          </a:xfrm>
          <a:prstGeom prst="roundRect">
            <a:avLst/>
          </a:prstGeom>
          <a:solidFill>
            <a:schemeClr val="accent3">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Marie said she is bored and wants to feel useful.  She has asked staff if she can help around the facility, such as folding napkins, or helping the Activity Director with setting up activities, but was told no because they can’t allow residents to “work” in the facility.</a:t>
            </a:r>
          </a:p>
        </p:txBody>
      </p:sp>
      <p:sp>
        <p:nvSpPr>
          <p:cNvPr id="6" name="Rectangle: Rounded Corners 5">
            <a:extLst>
              <a:ext uri="{FF2B5EF4-FFF2-40B4-BE49-F238E27FC236}">
                <a16:creationId xmlns:a16="http://schemas.microsoft.com/office/drawing/2014/main" id="{4447D955-ACAC-4067-A639-1E4CE7951E6C}"/>
              </a:ext>
            </a:extLst>
          </p:cNvPr>
          <p:cNvSpPr/>
          <p:nvPr/>
        </p:nvSpPr>
        <p:spPr>
          <a:xfrm>
            <a:off x="3430947" y="4635566"/>
            <a:ext cx="8360228" cy="1258784"/>
          </a:xfrm>
          <a:prstGeom prst="roundRect">
            <a:avLst/>
          </a:prstGeom>
          <a:solidFill>
            <a:schemeClr val="accent3">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pc="-10" dirty="0">
                <a:solidFill>
                  <a:srgbClr val="002060"/>
                </a:solidFill>
                <a:ea typeface="Calibri" panose="020F0502020204030204" pitchFamily="34" charset="0"/>
                <a:cs typeface="Times New Roman" panose="02020603050405020304" pitchFamily="18" charset="0"/>
              </a:rPr>
              <a:t>Staff are waking residents </a:t>
            </a:r>
            <a:r>
              <a:rPr lang="en-US" sz="1800" spc="-10" dirty="0">
                <a:solidFill>
                  <a:srgbClr val="002060"/>
                </a:solidFill>
                <a:effectLst/>
                <a:ea typeface="Calibri" panose="020F0502020204030204" pitchFamily="34" charset="0"/>
                <a:cs typeface="Times New Roman" panose="02020603050405020304" pitchFamily="18" charset="0"/>
              </a:rPr>
              <a:t>at 4:00 a.m. to get ready for their day. During the resident council meeting, residents complained and said they don’t want to get up that early.</a:t>
            </a:r>
            <a:endParaRPr lang="en-US" dirty="0">
              <a:solidFill>
                <a:srgbClr val="002060"/>
              </a:solidFill>
            </a:endParaRPr>
          </a:p>
        </p:txBody>
      </p:sp>
      <p:pic>
        <p:nvPicPr>
          <p:cNvPr id="3" name="Picture 2">
            <a:extLst>
              <a:ext uri="{FF2B5EF4-FFF2-40B4-BE49-F238E27FC236}">
                <a16:creationId xmlns:a16="http://schemas.microsoft.com/office/drawing/2014/main" id="{53DA79F2-E29F-475E-850E-EBF7BA7D409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924550" y="495300"/>
            <a:ext cx="4025900" cy="3810000"/>
          </a:xfrm>
          <a:prstGeom prst="rect">
            <a:avLst/>
          </a:prstGeom>
        </p:spPr>
      </p:pic>
    </p:spTree>
    <p:extLst>
      <p:ext uri="{BB962C8B-B14F-4D97-AF65-F5344CB8AC3E}">
        <p14:creationId xmlns:p14="http://schemas.microsoft.com/office/powerpoint/2010/main" val="372986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608279"/>
            <a:ext cx="10515600" cy="354012"/>
          </a:xfrm>
        </p:spPr>
        <p:txBody>
          <a:bodyPr>
            <a:normAutofit lnSpcReduction="10000"/>
          </a:bodyPr>
          <a:lstStyle/>
          <a:p>
            <a:r>
              <a:rPr lang="en-US" i="1" dirty="0"/>
              <a:t>Information and Communication </a:t>
            </a:r>
            <a:endParaRPr lang="en-US" dirty="0"/>
          </a:p>
        </p:txBody>
      </p:sp>
      <p:sp>
        <p:nvSpPr>
          <p:cNvPr id="5" name="Text Placeholder 4">
            <a:extLst>
              <a:ext uri="{FF2B5EF4-FFF2-40B4-BE49-F238E27FC236}">
                <a16:creationId xmlns:a16="http://schemas.microsoft.com/office/drawing/2014/main" id="{C4E80671-6691-FDBB-405A-DF266BD93C49}"/>
              </a:ext>
            </a:extLst>
          </p:cNvPr>
          <p:cNvSpPr>
            <a:spLocks noGrp="1"/>
          </p:cNvSpPr>
          <p:nvPr>
            <p:ph type="body" sz="quarter" idx="15"/>
          </p:nvPr>
        </p:nvSpPr>
        <p:spPr>
          <a:xfrm>
            <a:off x="457925" y="2826327"/>
            <a:ext cx="10728325" cy="2109210"/>
          </a:xfrm>
        </p:spPr>
        <p:txBody>
          <a:bodyPr>
            <a:normAutofit/>
          </a:bodyPr>
          <a:lstStyle/>
          <a:p>
            <a:r>
              <a:rPr lang="en-US" dirty="0"/>
              <a:t>When accessing records, the facility is required to provide the information in the form or format requested (if available) within 24 hours, excluding weekends.</a:t>
            </a:r>
          </a:p>
          <a:p>
            <a:r>
              <a:rPr lang="en-US" dirty="0"/>
              <a:t>The resident has a right to obtain a copy of their records within 2 working days of request.</a:t>
            </a:r>
          </a:p>
          <a:p>
            <a:endParaRPr lang="en-US" dirty="0"/>
          </a:p>
          <a:p>
            <a:endParaRPr lang="en-US" dirty="0"/>
          </a:p>
        </p:txBody>
      </p:sp>
      <p:sp>
        <p:nvSpPr>
          <p:cNvPr id="4" name="Arrow: Pentagon 3">
            <a:extLst>
              <a:ext uri="{FF2B5EF4-FFF2-40B4-BE49-F238E27FC236}">
                <a16:creationId xmlns:a16="http://schemas.microsoft.com/office/drawing/2014/main" id="{7FF68A58-0118-443A-BC63-9CC3DA31ADEF}"/>
              </a:ext>
            </a:extLst>
          </p:cNvPr>
          <p:cNvSpPr/>
          <p:nvPr/>
        </p:nvSpPr>
        <p:spPr>
          <a:xfrm>
            <a:off x="736269" y="1123206"/>
            <a:ext cx="10477995" cy="1188194"/>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the right to be informed of their rights and of all rules and regulations governing resident conduct and responsibilities during their stay in the facility.</a:t>
            </a:r>
          </a:p>
          <a:p>
            <a:pPr marL="0" marR="0" lvl="0" indent="0" algn="just"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the right to access their personal and medical records.</a:t>
            </a:r>
          </a:p>
        </p:txBody>
      </p:sp>
    </p:spTree>
    <p:extLst>
      <p:ext uri="{BB962C8B-B14F-4D97-AF65-F5344CB8AC3E}">
        <p14:creationId xmlns:p14="http://schemas.microsoft.com/office/powerpoint/2010/main" val="3890360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1AD30BB-7358-A525-3F39-2C0DFEA4CE25}"/>
              </a:ext>
            </a:extLst>
          </p:cNvPr>
          <p:cNvSpPr>
            <a:spLocks noGrp="1"/>
          </p:cNvSpPr>
          <p:nvPr>
            <p:ph type="body" sz="quarter" idx="15"/>
          </p:nvPr>
        </p:nvSpPr>
        <p:spPr/>
        <p:txBody>
          <a:bodyPr>
            <a:normAutofit/>
          </a:bodyPr>
          <a:lstStyle/>
          <a:p>
            <a:pPr marL="0" indent="0">
              <a:lnSpc>
                <a:spcPct val="150000"/>
              </a:lnSpc>
              <a:buNone/>
            </a:pPr>
            <a:r>
              <a:rPr lang="en-US" dirty="0"/>
              <a:t>A telephone</a:t>
            </a:r>
          </a:p>
          <a:p>
            <a:pPr>
              <a:lnSpc>
                <a:spcPct val="150000"/>
              </a:lnSpc>
            </a:pPr>
            <a:r>
              <a:rPr lang="en-US" dirty="0"/>
              <a:t>The internet (where available)</a:t>
            </a:r>
          </a:p>
          <a:p>
            <a:pPr>
              <a:lnSpc>
                <a:spcPct val="150000"/>
              </a:lnSpc>
            </a:pPr>
            <a:r>
              <a:rPr lang="en-US" dirty="0"/>
              <a:t>Stationery, postage, writing implements and the ability to send mail</a:t>
            </a:r>
          </a:p>
        </p:txBody>
      </p:sp>
      <p:sp>
        <p:nvSpPr>
          <p:cNvPr id="4" name="Arrow: Pentagon 3">
            <a:extLst>
              <a:ext uri="{FF2B5EF4-FFF2-40B4-BE49-F238E27FC236}">
                <a16:creationId xmlns:a16="http://schemas.microsoft.com/office/drawing/2014/main" id="{7FF68A58-0118-443A-BC63-9CC3DA31ADEF}"/>
              </a:ext>
            </a:extLst>
          </p:cNvPr>
          <p:cNvSpPr/>
          <p:nvPr/>
        </p:nvSpPr>
        <p:spPr>
          <a:xfrm>
            <a:off x="724393" y="612567"/>
            <a:ext cx="10477995" cy="1049977"/>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a right to send and receive mail.  The facility must protect and facilitate residents’ right to communicate, including reasonable access to:</a:t>
            </a:r>
          </a:p>
        </p:txBody>
      </p:sp>
      <p:sp>
        <p:nvSpPr>
          <p:cNvPr id="5" name="Arrow: Pentagon 4">
            <a:extLst>
              <a:ext uri="{FF2B5EF4-FFF2-40B4-BE49-F238E27FC236}">
                <a16:creationId xmlns:a16="http://schemas.microsoft.com/office/drawing/2014/main" id="{00234E35-9220-42C2-B8A1-04EE6EE2893B}"/>
              </a:ext>
            </a:extLst>
          </p:cNvPr>
          <p:cNvSpPr/>
          <p:nvPr/>
        </p:nvSpPr>
        <p:spPr>
          <a:xfrm>
            <a:off x="724392" y="4888180"/>
            <a:ext cx="10477995" cy="1049977"/>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the right to have reasonable access to and privacy in their use of electronic communications such as email and video communications and for Internet research.</a:t>
            </a:r>
          </a:p>
        </p:txBody>
      </p:sp>
    </p:spTree>
    <p:extLst>
      <p:ext uri="{BB962C8B-B14F-4D97-AF65-F5344CB8AC3E}">
        <p14:creationId xmlns:p14="http://schemas.microsoft.com/office/powerpoint/2010/main" val="689737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B7BAFB7-85D2-4885-8F56-5FBBE894BEB3}"/>
              </a:ext>
            </a:extLst>
          </p:cNvPr>
          <p:cNvSpPr/>
          <p:nvPr/>
        </p:nvSpPr>
        <p:spPr>
          <a:xfrm>
            <a:off x="698500" y="2997200"/>
            <a:ext cx="4254500" cy="35052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000" dirty="0"/>
              <a:t>Mae asked to see her records but was told that they are all in electronic form and no one has time to sit with her and go through them.</a:t>
            </a:r>
          </a:p>
        </p:txBody>
      </p:sp>
      <p:sp>
        <p:nvSpPr>
          <p:cNvPr id="5" name="Rectangle: Rounded Corners 4">
            <a:extLst>
              <a:ext uri="{FF2B5EF4-FFF2-40B4-BE49-F238E27FC236}">
                <a16:creationId xmlns:a16="http://schemas.microsoft.com/office/drawing/2014/main" id="{264A6AFD-0FAB-4859-9AE2-28A0ED63B34B}"/>
              </a:ext>
            </a:extLst>
          </p:cNvPr>
          <p:cNvSpPr/>
          <p:nvPr/>
        </p:nvSpPr>
        <p:spPr>
          <a:xfrm>
            <a:off x="5943600" y="2819400"/>
            <a:ext cx="5143500" cy="3683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a:t>George can only visit his daughter via video calls because she lives in another state.  When he asks to use the residents’ computer, he is always told it is not working properly or that someone else is using it. George hasn’t talked to his daughter in months.</a:t>
            </a:r>
          </a:p>
        </p:txBody>
      </p:sp>
      <p:pic>
        <p:nvPicPr>
          <p:cNvPr id="8" name="Picture 7">
            <a:extLst>
              <a:ext uri="{FF2B5EF4-FFF2-40B4-BE49-F238E27FC236}">
                <a16:creationId xmlns:a16="http://schemas.microsoft.com/office/drawing/2014/main" id="{CDCE0CB3-633D-4A85-9B14-30D58CDE82F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956" y="758826"/>
            <a:ext cx="3298387" cy="2543174"/>
          </a:xfrm>
          <a:prstGeom prst="rect">
            <a:avLst/>
          </a:prstGeom>
        </p:spPr>
      </p:pic>
      <p:pic>
        <p:nvPicPr>
          <p:cNvPr id="10" name="Picture 9">
            <a:extLst>
              <a:ext uri="{FF2B5EF4-FFF2-40B4-BE49-F238E27FC236}">
                <a16:creationId xmlns:a16="http://schemas.microsoft.com/office/drawing/2014/main" id="{50975761-0015-42A1-8CA5-EEB398DEFE9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610350" y="758825"/>
            <a:ext cx="3810000" cy="2543175"/>
          </a:xfrm>
          <a:prstGeom prst="rect">
            <a:avLst/>
          </a:prstGeom>
        </p:spPr>
      </p:pic>
    </p:spTree>
    <p:extLst>
      <p:ext uri="{BB962C8B-B14F-4D97-AF65-F5344CB8AC3E}">
        <p14:creationId xmlns:p14="http://schemas.microsoft.com/office/powerpoint/2010/main" val="355458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564287" y="459121"/>
            <a:ext cx="10515600" cy="354012"/>
          </a:xfrm>
        </p:spPr>
        <p:txBody>
          <a:bodyPr>
            <a:normAutofit lnSpcReduction="10000"/>
          </a:bodyPr>
          <a:lstStyle/>
          <a:p>
            <a:r>
              <a:rPr lang="en-US" i="1" dirty="0"/>
              <a:t>Privacy and Confidentiality</a:t>
            </a:r>
            <a:endParaRPr lang="en-US" sz="1800" dirty="0"/>
          </a:p>
        </p:txBody>
      </p:sp>
      <p:sp>
        <p:nvSpPr>
          <p:cNvPr id="5" name="Text Placeholder 4">
            <a:extLst>
              <a:ext uri="{FF2B5EF4-FFF2-40B4-BE49-F238E27FC236}">
                <a16:creationId xmlns:a16="http://schemas.microsoft.com/office/drawing/2014/main" id="{B264ED04-AF80-08E7-5F3B-3D0E3311A67A}"/>
              </a:ext>
            </a:extLst>
          </p:cNvPr>
          <p:cNvSpPr>
            <a:spLocks noGrp="1"/>
          </p:cNvSpPr>
          <p:nvPr>
            <p:ph type="body" sz="quarter" idx="15"/>
          </p:nvPr>
        </p:nvSpPr>
        <p:spPr>
          <a:xfrm>
            <a:off x="457925" y="2257627"/>
            <a:ext cx="10728325" cy="4292802"/>
          </a:xfrm>
        </p:spPr>
        <p:txBody>
          <a:bodyPr>
            <a:normAutofit lnSpcReduction="10000"/>
          </a:bodyPr>
          <a:lstStyle/>
          <a:p>
            <a:pPr>
              <a:lnSpc>
                <a:spcPct val="150000"/>
              </a:lnSpc>
            </a:pPr>
            <a:r>
              <a:rPr lang="en-US" sz="1800" dirty="0"/>
              <a:t>Accommodations</a:t>
            </a:r>
          </a:p>
          <a:p>
            <a:pPr>
              <a:lnSpc>
                <a:spcPct val="150000"/>
              </a:lnSpc>
            </a:pPr>
            <a:r>
              <a:rPr lang="en-US" sz="1800" dirty="0"/>
              <a:t>Medical treatment </a:t>
            </a:r>
          </a:p>
          <a:p>
            <a:pPr>
              <a:lnSpc>
                <a:spcPct val="150000"/>
              </a:lnSpc>
            </a:pPr>
            <a:r>
              <a:rPr lang="en-US" sz="1800" dirty="0"/>
              <a:t>Written, telephone, and electronic communications</a:t>
            </a:r>
          </a:p>
          <a:p>
            <a:pPr>
              <a:lnSpc>
                <a:spcPct val="150000"/>
              </a:lnSpc>
            </a:pPr>
            <a:r>
              <a:rPr lang="en-US" sz="1800" dirty="0"/>
              <a:t>Personal care</a:t>
            </a:r>
          </a:p>
          <a:p>
            <a:pPr>
              <a:lnSpc>
                <a:spcPct val="150000"/>
              </a:lnSpc>
            </a:pPr>
            <a:r>
              <a:rPr lang="en-US" sz="1800" dirty="0"/>
              <a:t>Visits</a:t>
            </a:r>
          </a:p>
          <a:p>
            <a:pPr>
              <a:lnSpc>
                <a:spcPct val="150000"/>
              </a:lnSpc>
            </a:pPr>
            <a:r>
              <a:rPr lang="en-US" sz="1800" dirty="0"/>
              <a:t>Meetings of family council and resident council</a:t>
            </a:r>
          </a:p>
          <a:p>
            <a:endParaRPr lang="en-US" dirty="0"/>
          </a:p>
          <a:p>
            <a:endParaRPr lang="en-US" dirty="0"/>
          </a:p>
        </p:txBody>
      </p:sp>
      <p:sp>
        <p:nvSpPr>
          <p:cNvPr id="4" name="Arrow: Pentagon 3">
            <a:extLst>
              <a:ext uri="{FF2B5EF4-FFF2-40B4-BE49-F238E27FC236}">
                <a16:creationId xmlns:a16="http://schemas.microsoft.com/office/drawing/2014/main" id="{7FF68A58-0118-443A-BC63-9CC3DA31ADEF}"/>
              </a:ext>
            </a:extLst>
          </p:cNvPr>
          <p:cNvSpPr/>
          <p:nvPr/>
        </p:nvSpPr>
        <p:spPr>
          <a:xfrm>
            <a:off x="728352" y="997527"/>
            <a:ext cx="10854047" cy="107570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a right to personal privacy and confidentiality of their personal and medical records. Personal privacy includes:</a:t>
            </a:r>
          </a:p>
        </p:txBody>
      </p:sp>
    </p:spTree>
    <p:extLst>
      <p:ext uri="{BB962C8B-B14F-4D97-AF65-F5344CB8AC3E}">
        <p14:creationId xmlns:p14="http://schemas.microsoft.com/office/powerpoint/2010/main" val="29259942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ech Bubble: Rectangle with Corners Rounded 3">
            <a:extLst>
              <a:ext uri="{FF2B5EF4-FFF2-40B4-BE49-F238E27FC236}">
                <a16:creationId xmlns:a16="http://schemas.microsoft.com/office/drawing/2014/main" id="{05717E32-E218-4E98-9785-4387257B1535}"/>
              </a:ext>
            </a:extLst>
          </p:cNvPr>
          <p:cNvSpPr/>
          <p:nvPr/>
        </p:nvSpPr>
        <p:spPr>
          <a:xfrm>
            <a:off x="439386" y="631371"/>
            <a:ext cx="2470069" cy="2291939"/>
          </a:xfrm>
          <a:prstGeom prst="wedgeRoundRect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latin typeface="Calibri" panose="020F0502020204030204" pitchFamily="34" charset="0"/>
                <a:cs typeface="Calibri" panose="020F0502020204030204" pitchFamily="34" charset="0"/>
              </a:rPr>
              <a:t>You walk by Sara’s room and notice that she is sleeping and completely exposed from the waist down.</a:t>
            </a:r>
          </a:p>
        </p:txBody>
      </p:sp>
      <p:sp>
        <p:nvSpPr>
          <p:cNvPr id="5" name="Speech Bubble: Rectangle with Corners Rounded 4">
            <a:extLst>
              <a:ext uri="{FF2B5EF4-FFF2-40B4-BE49-F238E27FC236}">
                <a16:creationId xmlns:a16="http://schemas.microsoft.com/office/drawing/2014/main" id="{49C5ADFE-0EBB-442A-A301-9B60204D0EA8}"/>
              </a:ext>
            </a:extLst>
          </p:cNvPr>
          <p:cNvSpPr/>
          <p:nvPr/>
        </p:nvSpPr>
        <p:spPr>
          <a:xfrm>
            <a:off x="8192325" y="631371"/>
            <a:ext cx="3265717" cy="2802577"/>
          </a:xfrm>
          <a:prstGeom prst="wedgeRoundRectCallou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latin typeface="Calibri" panose="020F0502020204030204" pitchFamily="34" charset="0"/>
                <a:cs typeface="Calibri" panose="020F0502020204030204" pitchFamily="34" charset="0"/>
              </a:rPr>
              <a:t>You are talking to Mike in his room when the CNA comes in to provide personal care to Matt, his roommate.  The aide does not pull the curtain and does nothing to seek privacy for Matt.</a:t>
            </a:r>
          </a:p>
        </p:txBody>
      </p:sp>
      <p:sp>
        <p:nvSpPr>
          <p:cNvPr id="6" name="Speech Bubble: Rectangle with Corners Rounded 5">
            <a:extLst>
              <a:ext uri="{FF2B5EF4-FFF2-40B4-BE49-F238E27FC236}">
                <a16:creationId xmlns:a16="http://schemas.microsoft.com/office/drawing/2014/main" id="{97C6541D-1528-4C40-8121-30282ED63410}"/>
              </a:ext>
            </a:extLst>
          </p:cNvPr>
          <p:cNvSpPr/>
          <p:nvPr/>
        </p:nvSpPr>
        <p:spPr>
          <a:xfrm>
            <a:off x="3684979" y="3429000"/>
            <a:ext cx="3491346" cy="2876799"/>
          </a:xfrm>
          <a:prstGeom prst="wedgeRoundRect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effectLst/>
                <a:latin typeface="Calibri" panose="020F0502020204030204" pitchFamily="34" charset="0"/>
                <a:ea typeface="Calibri" panose="020F0502020204030204" pitchFamily="34" charset="0"/>
              </a:rPr>
              <a:t>You are visiting Velma, a resident whom the facility has described as a “chronic complainer.”  Staff have come in and out of her room several times during your visit. Velma expressed her annoyance with the interruptions. </a:t>
            </a:r>
            <a:endParaRPr lang="en-US" sz="2000" dirty="0">
              <a:solidFill>
                <a:srgbClr val="002060"/>
              </a:solidFill>
            </a:endParaRPr>
          </a:p>
        </p:txBody>
      </p:sp>
    </p:spTree>
    <p:extLst>
      <p:ext uri="{BB962C8B-B14F-4D97-AF65-F5344CB8AC3E}">
        <p14:creationId xmlns:p14="http://schemas.microsoft.com/office/powerpoint/2010/main" val="19223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584650"/>
            <a:ext cx="10515600" cy="354012"/>
          </a:xfrm>
        </p:spPr>
        <p:txBody>
          <a:bodyPr>
            <a:normAutofit lnSpcReduction="10000"/>
          </a:bodyPr>
          <a:lstStyle/>
          <a:p>
            <a:pPr marL="0" indent="0">
              <a:buNone/>
            </a:pPr>
            <a:r>
              <a:rPr lang="en-US" i="1" dirty="0"/>
              <a:t>Safe Environment</a:t>
            </a:r>
          </a:p>
        </p:txBody>
      </p:sp>
      <p:sp>
        <p:nvSpPr>
          <p:cNvPr id="4" name="Arrow: Pentagon 3">
            <a:extLst>
              <a:ext uri="{FF2B5EF4-FFF2-40B4-BE49-F238E27FC236}">
                <a16:creationId xmlns:a16="http://schemas.microsoft.com/office/drawing/2014/main" id="{7FF68A58-0118-443A-BC63-9CC3DA31ADEF}"/>
              </a:ext>
            </a:extLst>
          </p:cNvPr>
          <p:cNvSpPr/>
          <p:nvPr/>
        </p:nvSpPr>
        <p:spPr>
          <a:xfrm>
            <a:off x="817199" y="1367452"/>
            <a:ext cx="10485912" cy="107570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a right to a safe, clean, comfortable and homelike environment including, but not limited to, safely receiving treatment and supports for daily living.</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AF886377-A484-4A19-B2CE-803EFBC433F9}"/>
              </a:ext>
            </a:extLst>
          </p:cNvPr>
          <p:cNvSpPr/>
          <p:nvPr/>
        </p:nvSpPr>
        <p:spPr>
          <a:xfrm rot="21297371">
            <a:off x="927100" y="3289300"/>
            <a:ext cx="3213100" cy="2641600"/>
          </a:xfrm>
          <a:prstGeom prst="ellipse">
            <a:avLst/>
          </a:prstGeom>
          <a:solidFill>
            <a:schemeClr val="bg2">
              <a:lumMod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A puddle of liquid is in the middle of the hallway.</a:t>
            </a:r>
          </a:p>
        </p:txBody>
      </p:sp>
      <p:sp>
        <p:nvSpPr>
          <p:cNvPr id="6" name="Oval 5">
            <a:extLst>
              <a:ext uri="{FF2B5EF4-FFF2-40B4-BE49-F238E27FC236}">
                <a16:creationId xmlns:a16="http://schemas.microsoft.com/office/drawing/2014/main" id="{464622ED-C7D9-42AC-8122-9074F393B48F}"/>
              </a:ext>
            </a:extLst>
          </p:cNvPr>
          <p:cNvSpPr/>
          <p:nvPr/>
        </p:nvSpPr>
        <p:spPr>
          <a:xfrm rot="583881">
            <a:off x="6828698" y="3429000"/>
            <a:ext cx="3432902" cy="2434830"/>
          </a:xfrm>
          <a:prstGeom prst="ellipse">
            <a:avLst/>
          </a:prstGeom>
          <a:solidFill>
            <a:schemeClr val="bg2">
              <a:lumMod val="9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The night shift staff leaves dirty food trays in the hallway for hours after dinner is served to residents in their rooms. </a:t>
            </a:r>
          </a:p>
        </p:txBody>
      </p:sp>
      <p:pic>
        <p:nvPicPr>
          <p:cNvPr id="7" name="Picture 6" descr="Chart, funnel chart&#10;&#10;Description automatically generated">
            <a:extLst>
              <a:ext uri="{FF2B5EF4-FFF2-40B4-BE49-F238E27FC236}">
                <a16:creationId xmlns:a16="http://schemas.microsoft.com/office/drawing/2014/main" id="{38EED040-16D9-49B6-BE39-D2841A66698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50101" y="3633861"/>
            <a:ext cx="2731122" cy="3023289"/>
          </a:xfrm>
          <a:prstGeom prst="rect">
            <a:avLst/>
          </a:prstGeom>
        </p:spPr>
      </p:pic>
      <p:sp>
        <p:nvSpPr>
          <p:cNvPr id="8" name="TextBox 7">
            <a:extLst>
              <a:ext uri="{FF2B5EF4-FFF2-40B4-BE49-F238E27FC236}">
                <a16:creationId xmlns:a16="http://schemas.microsoft.com/office/drawing/2014/main" id="{C4E36367-BB65-4335-AFB4-1C12A734577C}"/>
              </a:ext>
            </a:extLst>
          </p:cNvPr>
          <p:cNvSpPr txBox="1"/>
          <p:nvPr/>
        </p:nvSpPr>
        <p:spPr>
          <a:xfrm>
            <a:off x="4615269" y="6559925"/>
            <a:ext cx="2731122" cy="338554"/>
          </a:xfrm>
          <a:prstGeom prst="rect">
            <a:avLst/>
          </a:prstGeom>
          <a:noFill/>
        </p:spPr>
        <p:txBody>
          <a:bodyPr wrap="square" rtlCol="0">
            <a:spAutoFit/>
          </a:bodyPr>
          <a:lstStyle/>
          <a:p>
            <a:r>
              <a:rPr lang="en-US" sz="800" dirty="0">
                <a:hlinkClick r:id="rId4" tooltip="https://pngimg.com/download/13327"/>
              </a:rPr>
              <a:t>This Photo</a:t>
            </a:r>
            <a:r>
              <a:rPr lang="en-US" sz="800" dirty="0"/>
              <a:t> by Unknown Author is licensed under </a:t>
            </a:r>
            <a:r>
              <a:rPr lang="en-US" sz="800" dirty="0">
                <a:hlinkClick r:id="rId5" tooltip="https://creativecommons.org/licenses/by-nc/3.0/"/>
              </a:rPr>
              <a:t>CC BY-NC</a:t>
            </a:r>
            <a:endParaRPr lang="en-US" sz="800" dirty="0"/>
          </a:p>
        </p:txBody>
      </p:sp>
    </p:spTree>
    <p:extLst>
      <p:ext uri="{BB962C8B-B14F-4D97-AF65-F5344CB8AC3E}">
        <p14:creationId xmlns:p14="http://schemas.microsoft.com/office/powerpoint/2010/main" val="3608338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7FF68A58-0118-443A-BC63-9CC3DA31ADEF}"/>
              </a:ext>
            </a:extLst>
          </p:cNvPr>
          <p:cNvSpPr/>
          <p:nvPr/>
        </p:nvSpPr>
        <p:spPr>
          <a:xfrm>
            <a:off x="507999" y="1233186"/>
            <a:ext cx="10883900" cy="920338"/>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15000"/>
              </a:lnSpc>
              <a:spcBef>
                <a:spcPts val="0"/>
              </a:spcBef>
              <a:spcAft>
                <a:spcPts val="800"/>
              </a:spcAft>
            </a:pPr>
            <a: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The resident has the right to voice grievances to the facility or other agency or entity that hears grievances without discrimination or reprisal and without fear of discrimination or reprisal.</a:t>
            </a:r>
            <a:endParaRPr lang="en-US" sz="16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17DE8BF8-FE9E-41AD-9883-F3A379C72FDA}"/>
              </a:ext>
            </a:extLst>
          </p:cNvPr>
          <p:cNvSpPr/>
          <p:nvPr/>
        </p:nvSpPr>
        <p:spPr>
          <a:xfrm>
            <a:off x="473824" y="4090687"/>
            <a:ext cx="5295900" cy="229576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During your last visit, Connie asked for your help with a concern. At the next visit, Connie said staff treat her differently now after talking to you.  Connie said staff are rude and ignore her requests for help.</a:t>
            </a:r>
          </a:p>
        </p:txBody>
      </p:sp>
      <p:sp>
        <p:nvSpPr>
          <p:cNvPr id="9" name="Rectangle: Rounded Corners 8">
            <a:extLst>
              <a:ext uri="{FF2B5EF4-FFF2-40B4-BE49-F238E27FC236}">
                <a16:creationId xmlns:a16="http://schemas.microsoft.com/office/drawing/2014/main" id="{96C5889D-2B1B-4FC2-A339-E97E9DF2A47E}"/>
              </a:ext>
            </a:extLst>
          </p:cNvPr>
          <p:cNvSpPr/>
          <p:nvPr/>
        </p:nvSpPr>
        <p:spPr>
          <a:xfrm>
            <a:off x="7111999" y="4189513"/>
            <a:ext cx="4279900" cy="209811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Mark stated he has complained several times about cold food but feels like he is getting the run-around from staff.</a:t>
            </a:r>
          </a:p>
        </p:txBody>
      </p:sp>
      <p:pic>
        <p:nvPicPr>
          <p:cNvPr id="6" name="Content Placeholder 4">
            <a:extLst>
              <a:ext uri="{FF2B5EF4-FFF2-40B4-BE49-F238E27FC236}">
                <a16:creationId xmlns:a16="http://schemas.microsoft.com/office/drawing/2014/main" id="{1144C5AD-EA59-420E-AD84-81AE3E9415E8}"/>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bwMode="auto">
          <a:xfrm>
            <a:off x="1601445" y="2461224"/>
            <a:ext cx="2842313" cy="1894875"/>
          </a:xfrm>
          <a:prstGeom prst="rect">
            <a:avLst/>
          </a:prstGeom>
          <a:noFill/>
          <a:ln w="9525">
            <a:noFill/>
            <a:miter lim="800000"/>
            <a:headEnd/>
            <a:tailEnd/>
          </a:ln>
        </p:spPr>
      </p:pic>
      <p:pic>
        <p:nvPicPr>
          <p:cNvPr id="7" name="Picture 6">
            <a:extLst>
              <a:ext uri="{FF2B5EF4-FFF2-40B4-BE49-F238E27FC236}">
                <a16:creationId xmlns:a16="http://schemas.microsoft.com/office/drawing/2014/main" id="{51547156-0043-4F90-9BEA-08E29005850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822815" y="2372426"/>
            <a:ext cx="2948379" cy="1964001"/>
          </a:xfrm>
          <a:prstGeom prst="rect">
            <a:avLst/>
          </a:prstGeom>
        </p:spPr>
      </p:pic>
      <p:sp>
        <p:nvSpPr>
          <p:cNvPr id="11" name="Text Placeholder 10">
            <a:extLst>
              <a:ext uri="{FF2B5EF4-FFF2-40B4-BE49-F238E27FC236}">
                <a16:creationId xmlns:a16="http://schemas.microsoft.com/office/drawing/2014/main" id="{5F637A16-0357-B0E4-428E-B8FA308D16ED}"/>
              </a:ext>
            </a:extLst>
          </p:cNvPr>
          <p:cNvSpPr>
            <a:spLocks noGrp="1"/>
          </p:cNvSpPr>
          <p:nvPr>
            <p:ph type="body" sz="quarter" idx="14"/>
          </p:nvPr>
        </p:nvSpPr>
        <p:spPr>
          <a:xfrm>
            <a:off x="473824" y="642257"/>
            <a:ext cx="10515600" cy="354012"/>
          </a:xfrm>
        </p:spPr>
        <p:txBody>
          <a:bodyPr>
            <a:normAutofit lnSpcReduction="10000"/>
          </a:bodyPr>
          <a:lstStyle/>
          <a:p>
            <a:r>
              <a:rPr lang="en-US" i="1" dirty="0"/>
              <a:t>Grievances</a:t>
            </a:r>
          </a:p>
        </p:txBody>
      </p:sp>
    </p:spTree>
    <p:extLst>
      <p:ext uri="{BB962C8B-B14F-4D97-AF65-F5344CB8AC3E}">
        <p14:creationId xmlns:p14="http://schemas.microsoft.com/office/powerpoint/2010/main" val="321814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5" name="Content Placeholder 4"/>
          <p:cNvSpPr>
            <a:spLocks noGrp="1"/>
          </p:cNvSpPr>
          <p:nvPr>
            <p:ph type="body" sz="quarter" idx="14"/>
          </p:nvPr>
        </p:nvSpPr>
        <p:spPr/>
        <p:txBody>
          <a:bodyPr>
            <a:normAutofit fontScale="40000" lnSpcReduction="20000"/>
          </a:bodyPr>
          <a:lstStyle/>
          <a:p>
            <a:pPr marL="0" indent="0">
              <a:lnSpc>
                <a:spcPct val="150000"/>
              </a:lnSpc>
              <a:spcBef>
                <a:spcPts val="300"/>
              </a:spcBef>
              <a:buNone/>
            </a:pPr>
            <a:endParaRPr lang="en-US" sz="3200" dirty="0"/>
          </a:p>
        </p:txBody>
      </p:sp>
      <p:sp>
        <p:nvSpPr>
          <p:cNvPr id="3" name="Text Placeholder 2">
            <a:extLst>
              <a:ext uri="{FF2B5EF4-FFF2-40B4-BE49-F238E27FC236}">
                <a16:creationId xmlns:a16="http://schemas.microsoft.com/office/drawing/2014/main" id="{4D9B8BE5-94A9-E782-0488-97E5E55A24AB}"/>
              </a:ext>
            </a:extLst>
          </p:cNvPr>
          <p:cNvSpPr>
            <a:spLocks noGrp="1"/>
          </p:cNvSpPr>
          <p:nvPr>
            <p:ph type="body" sz="quarter" idx="15"/>
          </p:nvPr>
        </p:nvSpPr>
        <p:spPr>
          <a:xfrm>
            <a:off x="457925" y="1922462"/>
            <a:ext cx="10728325" cy="4312083"/>
          </a:xfrm>
        </p:spPr>
        <p:txBody>
          <a:bodyPr>
            <a:normAutofit fontScale="70000" lnSpcReduction="20000"/>
          </a:bodyPr>
          <a:lstStyle/>
          <a:p>
            <a:pPr marL="0" indent="0">
              <a:lnSpc>
                <a:spcPct val="150000"/>
              </a:lnSpc>
              <a:spcBef>
                <a:spcPts val="300"/>
              </a:spcBef>
              <a:buNone/>
            </a:pPr>
            <a:r>
              <a:rPr lang="en-US" dirty="0"/>
              <a:t>Section 1 – Welcome and Introduction </a:t>
            </a:r>
            <a:r>
              <a:rPr lang="en-US" sz="1600" dirty="0"/>
              <a:t>(15 minutes)</a:t>
            </a:r>
          </a:p>
          <a:p>
            <a:pPr marL="0" indent="0">
              <a:lnSpc>
                <a:spcPct val="150000"/>
              </a:lnSpc>
              <a:spcBef>
                <a:spcPts val="300"/>
              </a:spcBef>
              <a:buNone/>
            </a:pPr>
            <a:r>
              <a:rPr lang="en-US" dirty="0"/>
              <a:t>Section 2 – Long-Term Care Settings </a:t>
            </a:r>
            <a:r>
              <a:rPr lang="en-US" sz="1600" dirty="0"/>
              <a:t>(20 minutes)</a:t>
            </a:r>
          </a:p>
          <a:p>
            <a:pPr marL="0" indent="0">
              <a:lnSpc>
                <a:spcPct val="150000"/>
              </a:lnSpc>
              <a:spcBef>
                <a:spcPts val="300"/>
              </a:spcBef>
              <a:buNone/>
            </a:pPr>
            <a:r>
              <a:rPr kumimoji="0" lang="en-US" b="0" i="0" u="none" strike="noStrike" kern="1200" cap="none" spc="0" normalizeH="0" baseline="0" noProof="0" dirty="0">
                <a:ln>
                  <a:noFill/>
                </a:ln>
                <a:solidFill>
                  <a:srgbClr val="002060"/>
                </a:solidFill>
                <a:effectLst/>
                <a:uLnTx/>
                <a:uFillTx/>
                <a:latin typeface="Arial"/>
                <a:ea typeface="ＭＳ Ｐゴシック" pitchFamily="127" charset="-128"/>
              </a:rPr>
              <a:t>Section 3 – Who’s Who in Long-Term Care Facilities </a:t>
            </a:r>
            <a:r>
              <a:rPr kumimoji="0" lang="en-US" sz="1600" b="0" i="0" u="none" strike="noStrike" kern="1200" cap="none" spc="0" normalizeH="0" baseline="0" noProof="0" dirty="0">
                <a:ln>
                  <a:noFill/>
                </a:ln>
                <a:solidFill>
                  <a:srgbClr val="002060"/>
                </a:solidFill>
                <a:effectLst/>
                <a:uLnTx/>
                <a:uFillTx/>
                <a:latin typeface="Arial"/>
                <a:ea typeface="ＭＳ Ｐゴシック" pitchFamily="127" charset="-128"/>
              </a:rPr>
              <a:t>(30 minutes)</a:t>
            </a:r>
          </a:p>
          <a:p>
            <a:pPr marL="0" indent="0">
              <a:lnSpc>
                <a:spcPct val="150000"/>
              </a:lnSpc>
              <a:spcBef>
                <a:spcPts val="300"/>
              </a:spcBef>
              <a:buNone/>
            </a:pPr>
            <a:r>
              <a:rPr lang="en-US" dirty="0"/>
              <a:t>Break </a:t>
            </a:r>
            <a:r>
              <a:rPr lang="en-US" sz="1600" dirty="0"/>
              <a:t>(5-10 minutes)</a:t>
            </a:r>
            <a:endParaRPr lang="en-US" sz="1600" dirty="0">
              <a:solidFill>
                <a:srgbClr val="002060"/>
              </a:solidFill>
              <a:latin typeface="Arial"/>
            </a:endParaRPr>
          </a:p>
          <a:p>
            <a:pPr marL="0" indent="0">
              <a:lnSpc>
                <a:spcPct val="150000"/>
              </a:lnSpc>
              <a:spcBef>
                <a:spcPts val="300"/>
              </a:spcBef>
              <a:buNone/>
            </a:pPr>
            <a:r>
              <a:rPr lang="en-US" dirty="0">
                <a:solidFill>
                  <a:srgbClr val="002060"/>
                </a:solidFill>
                <a:latin typeface="Arial"/>
              </a:rPr>
              <a:t>Section 4 - </a:t>
            </a:r>
            <a:r>
              <a:rPr kumimoji="0" lang="en-US" b="0" i="0" u="none" strike="noStrike" kern="1200" cap="none" spc="0" normalizeH="0" baseline="0" noProof="0" dirty="0">
                <a:ln>
                  <a:noFill/>
                </a:ln>
                <a:solidFill>
                  <a:srgbClr val="002060"/>
                </a:solidFill>
                <a:effectLst/>
                <a:uLnTx/>
                <a:uFillTx/>
                <a:latin typeface="Arial"/>
                <a:ea typeface="ＭＳ Ｐゴシック" pitchFamily="127" charset="-128"/>
              </a:rPr>
              <a:t>Residents’ Rights in Nursing Facilities </a:t>
            </a:r>
            <a:r>
              <a:rPr kumimoji="0" lang="en-US" sz="1600" b="0" i="0" u="none" strike="noStrike" kern="1200" cap="none" spc="0" normalizeH="0" baseline="0" noProof="0" dirty="0">
                <a:ln>
                  <a:noFill/>
                </a:ln>
                <a:solidFill>
                  <a:srgbClr val="002060"/>
                </a:solidFill>
                <a:effectLst/>
                <a:uLnTx/>
                <a:uFillTx/>
                <a:latin typeface="Arial"/>
                <a:ea typeface="ＭＳ Ｐゴシック" pitchFamily="127" charset="-128"/>
              </a:rPr>
              <a:t>(60 minutes)</a:t>
            </a:r>
            <a:endParaRPr lang="en-US" sz="1600" dirty="0"/>
          </a:p>
          <a:p>
            <a:pPr marL="0" indent="0">
              <a:lnSpc>
                <a:spcPct val="150000"/>
              </a:lnSpc>
              <a:spcBef>
                <a:spcPts val="300"/>
              </a:spcBef>
              <a:buNone/>
            </a:pPr>
            <a:r>
              <a:rPr lang="en-US" dirty="0"/>
              <a:t>Break </a:t>
            </a:r>
            <a:r>
              <a:rPr lang="en-US" sz="1800" dirty="0"/>
              <a:t>(5-10 minutes)</a:t>
            </a:r>
          </a:p>
          <a:p>
            <a:pPr marL="0" indent="0">
              <a:lnSpc>
                <a:spcPct val="150000"/>
              </a:lnSpc>
              <a:spcBef>
                <a:spcPts val="300"/>
              </a:spcBef>
              <a:buNone/>
            </a:pPr>
            <a:r>
              <a:rPr lang="en-US" dirty="0"/>
              <a:t>Section 5 – Regulatory Process for Nursing Facilities </a:t>
            </a:r>
            <a:r>
              <a:rPr lang="en-US" sz="1800" dirty="0"/>
              <a:t>(30 minutes)</a:t>
            </a:r>
          </a:p>
          <a:p>
            <a:pPr marL="0" indent="0">
              <a:lnSpc>
                <a:spcPct val="150000"/>
              </a:lnSpc>
              <a:spcBef>
                <a:spcPts val="300"/>
              </a:spcBef>
              <a:buNone/>
            </a:pPr>
            <a:r>
              <a:rPr lang="en-US" dirty="0"/>
              <a:t>Section 6 – Residents’ Rights in RCCs and the Regulatory Process</a:t>
            </a:r>
          </a:p>
          <a:p>
            <a:pPr marL="0" indent="0">
              <a:lnSpc>
                <a:spcPct val="150000"/>
              </a:lnSpc>
              <a:spcBef>
                <a:spcPts val="300"/>
              </a:spcBef>
              <a:buNone/>
            </a:pPr>
            <a:r>
              <a:rPr lang="en-US" dirty="0"/>
              <a:t>Section 7 – Conclusion </a:t>
            </a:r>
            <a:r>
              <a:rPr lang="en-US" sz="1800" dirty="0"/>
              <a:t>(15 minutes)</a:t>
            </a:r>
            <a:endParaRPr lang="en-US" sz="3200" dirty="0"/>
          </a:p>
        </p:txBody>
      </p:sp>
    </p:spTree>
    <p:extLst>
      <p:ext uri="{BB962C8B-B14F-4D97-AF65-F5344CB8AC3E}">
        <p14:creationId xmlns:p14="http://schemas.microsoft.com/office/powerpoint/2010/main" val="833698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57925" y="647218"/>
            <a:ext cx="10515600" cy="354012"/>
          </a:xfrm>
        </p:spPr>
        <p:txBody>
          <a:bodyPr>
            <a:normAutofit lnSpcReduction="10000"/>
          </a:bodyPr>
          <a:lstStyle/>
          <a:p>
            <a:r>
              <a:rPr lang="en-US" i="1" dirty="0"/>
              <a:t>Contact with External Entities</a:t>
            </a:r>
            <a:endParaRPr lang="en-US" sz="1800" dirty="0"/>
          </a:p>
        </p:txBody>
      </p:sp>
      <p:sp>
        <p:nvSpPr>
          <p:cNvPr id="7" name="Text Placeholder 6">
            <a:extLst>
              <a:ext uri="{FF2B5EF4-FFF2-40B4-BE49-F238E27FC236}">
                <a16:creationId xmlns:a16="http://schemas.microsoft.com/office/drawing/2014/main" id="{650B55AE-BD9B-ACE2-CCC8-69CECC5C6F1E}"/>
              </a:ext>
            </a:extLst>
          </p:cNvPr>
          <p:cNvSpPr>
            <a:spLocks noGrp="1"/>
          </p:cNvSpPr>
          <p:nvPr>
            <p:ph type="body" sz="quarter" idx="15"/>
          </p:nvPr>
        </p:nvSpPr>
        <p:spPr>
          <a:xfrm>
            <a:off x="457925" y="2501330"/>
            <a:ext cx="10728325" cy="3709452"/>
          </a:xfrm>
        </p:spPr>
        <p:txBody>
          <a:bodyPr>
            <a:normAutofit lnSpcReduction="10000"/>
          </a:bodyPr>
          <a:lstStyle/>
          <a:p>
            <a:pPr>
              <a:lnSpc>
                <a:spcPct val="150000"/>
              </a:lnSpc>
            </a:pPr>
            <a:r>
              <a:rPr lang="en-US" sz="1800" dirty="0"/>
              <a:t>Federal and state surveyors</a:t>
            </a:r>
          </a:p>
          <a:p>
            <a:pPr>
              <a:lnSpc>
                <a:spcPct val="150000"/>
              </a:lnSpc>
            </a:pPr>
            <a:r>
              <a:rPr lang="en-US" sz="1800" dirty="0"/>
              <a:t>Other federal or state health department employees</a:t>
            </a:r>
          </a:p>
          <a:p>
            <a:pPr>
              <a:lnSpc>
                <a:spcPct val="150000"/>
              </a:lnSpc>
            </a:pPr>
            <a:r>
              <a:rPr lang="en-US" sz="1800" dirty="0"/>
              <a:t>Representatives of the Office</a:t>
            </a:r>
          </a:p>
          <a:p>
            <a:pPr>
              <a:lnSpc>
                <a:spcPct val="150000"/>
              </a:lnSpc>
            </a:pPr>
            <a:r>
              <a:rPr lang="en-US" sz="1800" dirty="0"/>
              <a:t>Any representative of the protection and advocacy systems as designated by the state</a:t>
            </a:r>
          </a:p>
          <a:p>
            <a:pPr>
              <a:lnSpc>
                <a:spcPct val="150000"/>
              </a:lnSpc>
            </a:pPr>
            <a:r>
              <a:rPr lang="en-US" sz="1800" dirty="0"/>
              <a:t> Any representative of the agency responsible for the protection and advocacy systems for individuals with mental illness.</a:t>
            </a:r>
          </a:p>
        </p:txBody>
      </p:sp>
      <p:sp>
        <p:nvSpPr>
          <p:cNvPr id="4" name="Arrow: Pentagon 3">
            <a:extLst>
              <a:ext uri="{FF2B5EF4-FFF2-40B4-BE49-F238E27FC236}">
                <a16:creationId xmlns:a16="http://schemas.microsoft.com/office/drawing/2014/main" id="{7FF68A58-0118-443A-BC63-9CC3DA31ADEF}"/>
              </a:ext>
            </a:extLst>
          </p:cNvPr>
          <p:cNvSpPr/>
          <p:nvPr/>
        </p:nvSpPr>
        <p:spPr>
          <a:xfrm>
            <a:off x="853044" y="1213427"/>
            <a:ext cx="10485912" cy="107570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A facility must not prohibit or discourage a resident from communicating with federal, state, or local officials. </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72679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BB31A-EA9D-7771-770F-DB461720E3B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BD9412F-CCF9-021A-7861-0A77E41CB3E3}"/>
              </a:ext>
            </a:extLst>
          </p:cNvPr>
          <p:cNvSpPr>
            <a:spLocks noGrp="1"/>
          </p:cNvSpPr>
          <p:nvPr>
            <p:ph type="body" sz="quarter" idx="14"/>
          </p:nvPr>
        </p:nvSpPr>
        <p:spPr/>
        <p:txBody>
          <a:bodyPr>
            <a:normAutofit lnSpcReduction="10000"/>
          </a:bodyPr>
          <a:lstStyle/>
          <a:p>
            <a:endParaRPr lang="en-US"/>
          </a:p>
        </p:txBody>
      </p:sp>
      <p:sp>
        <p:nvSpPr>
          <p:cNvPr id="6" name="Text Placeholder 5">
            <a:extLst>
              <a:ext uri="{FF2B5EF4-FFF2-40B4-BE49-F238E27FC236}">
                <a16:creationId xmlns:a16="http://schemas.microsoft.com/office/drawing/2014/main" id="{98CDB356-E462-EDBF-55B5-BE18269935CB}"/>
              </a:ext>
            </a:extLst>
          </p:cNvPr>
          <p:cNvSpPr>
            <a:spLocks noGrp="1"/>
          </p:cNvSpPr>
          <p:nvPr>
            <p:ph type="body" sz="quarter" idx="15"/>
          </p:nvPr>
        </p:nvSpPr>
        <p:spPr/>
        <p:txBody>
          <a:bodyPr/>
          <a:lstStyle/>
          <a:p>
            <a:endParaRPr lang="en-US"/>
          </a:p>
        </p:txBody>
      </p:sp>
      <p:pic>
        <p:nvPicPr>
          <p:cNvPr id="7" name="Content Placeholder 6">
            <a:extLst>
              <a:ext uri="{FF2B5EF4-FFF2-40B4-BE49-F238E27FC236}">
                <a16:creationId xmlns:a16="http://schemas.microsoft.com/office/drawing/2014/main" id="{F6C1CCC8-C51C-4E8B-8436-0CF3D092C909}"/>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556599" y="2302002"/>
            <a:ext cx="6530975" cy="4351338"/>
          </a:xfrm>
        </p:spPr>
      </p:pic>
      <p:sp>
        <p:nvSpPr>
          <p:cNvPr id="4" name="Speech Bubble: Rectangle with Corners Rounded 3">
            <a:extLst>
              <a:ext uri="{FF2B5EF4-FFF2-40B4-BE49-F238E27FC236}">
                <a16:creationId xmlns:a16="http://schemas.microsoft.com/office/drawing/2014/main" id="{7B9987F5-F83A-425A-AB20-5EF8BCC12761}"/>
              </a:ext>
            </a:extLst>
          </p:cNvPr>
          <p:cNvSpPr/>
          <p:nvPr/>
        </p:nvSpPr>
        <p:spPr>
          <a:xfrm>
            <a:off x="1537736" y="622326"/>
            <a:ext cx="3336967" cy="2512758"/>
          </a:xfrm>
          <a:prstGeom prst="wedgeRoundRectCallout">
            <a:avLst/>
          </a:prstGeom>
          <a:solidFill>
            <a:schemeClr val="accent5">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000" dirty="0">
                <a:solidFill>
                  <a:srgbClr val="002060"/>
                </a:solidFill>
              </a:rPr>
              <a:t>James told the facility that he wants to talk to the surveyor during the investigation, but the facility does not inform the survey agency of his wishes.</a:t>
            </a:r>
          </a:p>
        </p:txBody>
      </p:sp>
      <p:sp>
        <p:nvSpPr>
          <p:cNvPr id="5" name="Speech Bubble: Rectangle with Corners Rounded 4">
            <a:extLst>
              <a:ext uri="{FF2B5EF4-FFF2-40B4-BE49-F238E27FC236}">
                <a16:creationId xmlns:a16="http://schemas.microsoft.com/office/drawing/2014/main" id="{A33381C9-A998-468A-A0EC-ACE889A7E5F5}"/>
              </a:ext>
            </a:extLst>
          </p:cNvPr>
          <p:cNvSpPr/>
          <p:nvPr/>
        </p:nvSpPr>
        <p:spPr>
          <a:xfrm>
            <a:off x="7183028" y="622324"/>
            <a:ext cx="3336967" cy="2512757"/>
          </a:xfrm>
          <a:prstGeom prst="wedgeRoundRect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2060"/>
                </a:solidFill>
              </a:rPr>
              <a:t>Explain James’ right to talk to the surveyor and give him the number to the state survey agency so he can speak to a surveyor.</a:t>
            </a:r>
          </a:p>
        </p:txBody>
      </p:sp>
      <p:sp>
        <p:nvSpPr>
          <p:cNvPr id="10" name="Arrow: Right 9">
            <a:extLst>
              <a:ext uri="{FF2B5EF4-FFF2-40B4-BE49-F238E27FC236}">
                <a16:creationId xmlns:a16="http://schemas.microsoft.com/office/drawing/2014/main" id="{B6D13E74-3F1D-4E7F-99A5-4647BD7398C7}"/>
              </a:ext>
            </a:extLst>
          </p:cNvPr>
          <p:cNvSpPr/>
          <p:nvPr/>
        </p:nvSpPr>
        <p:spPr>
          <a:xfrm>
            <a:off x="5422867" y="1377538"/>
            <a:ext cx="1313597" cy="781515"/>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8983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564287" y="621818"/>
            <a:ext cx="10515600" cy="354012"/>
          </a:xfrm>
        </p:spPr>
        <p:txBody>
          <a:bodyPr>
            <a:normAutofit lnSpcReduction="10000"/>
          </a:bodyPr>
          <a:lstStyle/>
          <a:p>
            <a:r>
              <a:rPr lang="en-US" i="1" dirty="0"/>
              <a:t>Freedom from Abuse, Neglect, and Exploitation</a:t>
            </a:r>
            <a:endParaRPr lang="en-US" dirty="0"/>
          </a:p>
        </p:txBody>
      </p:sp>
      <p:sp>
        <p:nvSpPr>
          <p:cNvPr id="5" name="Text Placeholder 4">
            <a:extLst>
              <a:ext uri="{FF2B5EF4-FFF2-40B4-BE49-F238E27FC236}">
                <a16:creationId xmlns:a16="http://schemas.microsoft.com/office/drawing/2014/main" id="{39443373-3045-180E-C386-F8055E6A0415}"/>
              </a:ext>
            </a:extLst>
          </p:cNvPr>
          <p:cNvSpPr>
            <a:spLocks noGrp="1"/>
          </p:cNvSpPr>
          <p:nvPr>
            <p:ph type="body" sz="quarter" idx="15"/>
          </p:nvPr>
        </p:nvSpPr>
        <p:spPr>
          <a:xfrm>
            <a:off x="457925" y="2501330"/>
            <a:ext cx="10728325" cy="2434207"/>
          </a:xfrm>
        </p:spPr>
        <p:txBody>
          <a:bodyPr>
            <a:normAutofit/>
          </a:bodyPr>
          <a:lstStyle/>
          <a:p>
            <a:pPr marL="0" indent="0">
              <a:buNone/>
            </a:pPr>
            <a:r>
              <a:rPr lang="en-US" dirty="0"/>
              <a:t>This includes, but is not limited to, freedom from physical punishment, involuntary seclusion and any physical or chemical restraint not required to treat the resident's medical symptoms.</a:t>
            </a:r>
          </a:p>
        </p:txBody>
      </p:sp>
      <p:sp>
        <p:nvSpPr>
          <p:cNvPr id="4" name="Arrow: Pentagon 3">
            <a:extLst>
              <a:ext uri="{FF2B5EF4-FFF2-40B4-BE49-F238E27FC236}">
                <a16:creationId xmlns:a16="http://schemas.microsoft.com/office/drawing/2014/main" id="{7FF68A58-0118-443A-BC63-9CC3DA31ADEF}"/>
              </a:ext>
            </a:extLst>
          </p:cNvPr>
          <p:cNvSpPr/>
          <p:nvPr/>
        </p:nvSpPr>
        <p:spPr>
          <a:xfrm>
            <a:off x="728353" y="1200727"/>
            <a:ext cx="10485912" cy="1075706"/>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15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resident has the right to be free from abuse, neglect, misuse of resident property, and exploitation. </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47554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4">
            <a:extLst>
              <a:ext uri="{FF2B5EF4-FFF2-40B4-BE49-F238E27FC236}">
                <a16:creationId xmlns:a16="http://schemas.microsoft.com/office/drawing/2014/main" id="{94F2524D-E4A9-4D5B-9104-C7159A5F9E17}"/>
              </a:ext>
            </a:extLst>
          </p:cNvPr>
          <p:cNvSpPr/>
          <p:nvPr/>
        </p:nvSpPr>
        <p:spPr>
          <a:xfrm>
            <a:off x="905665" y="585964"/>
            <a:ext cx="2750052" cy="2070368"/>
          </a:xfrm>
          <a:prstGeom prst="wedgeRoundRectCallou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000" dirty="0"/>
              <a:t>Joan complains that the aides are rough with her while providing care.</a:t>
            </a:r>
          </a:p>
        </p:txBody>
      </p:sp>
      <p:sp>
        <p:nvSpPr>
          <p:cNvPr id="6" name="Arrow: Right 5">
            <a:extLst>
              <a:ext uri="{FF2B5EF4-FFF2-40B4-BE49-F238E27FC236}">
                <a16:creationId xmlns:a16="http://schemas.microsoft.com/office/drawing/2014/main" id="{DD1EAE19-9C66-422E-927F-56D75B1443FD}"/>
              </a:ext>
            </a:extLst>
          </p:cNvPr>
          <p:cNvSpPr/>
          <p:nvPr/>
        </p:nvSpPr>
        <p:spPr>
          <a:xfrm>
            <a:off x="4826001" y="1193800"/>
            <a:ext cx="1955799" cy="691261"/>
          </a:xfrm>
          <a:prstGeom prst="rightArrow">
            <a:avLst/>
          </a:prstGeom>
          <a:solidFill>
            <a:schemeClr val="bg1">
              <a:lumMod val="5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F67DABA-8216-4093-A2DB-96F2CC6FD5DC}"/>
              </a:ext>
            </a:extLst>
          </p:cNvPr>
          <p:cNvSpPr/>
          <p:nvPr/>
        </p:nvSpPr>
        <p:spPr>
          <a:xfrm>
            <a:off x="7952084" y="585964"/>
            <a:ext cx="3505200" cy="207036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000" dirty="0"/>
              <a:t>Discuss Joan’s right to have care provided in a manner that does not result in pain and offer to talk to the supervising nurse. </a:t>
            </a:r>
          </a:p>
        </p:txBody>
      </p:sp>
      <p:pic>
        <p:nvPicPr>
          <p:cNvPr id="10" name="Picture 9">
            <a:extLst>
              <a:ext uri="{FF2B5EF4-FFF2-40B4-BE49-F238E27FC236}">
                <a16:creationId xmlns:a16="http://schemas.microsoft.com/office/drawing/2014/main" id="{9245DB0D-8839-4710-864C-7BE946E108C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895092" y="3238500"/>
            <a:ext cx="5808205" cy="3340100"/>
          </a:xfrm>
          <a:prstGeom prst="rect">
            <a:avLst/>
          </a:prstGeom>
        </p:spPr>
      </p:pic>
      <p:sp>
        <p:nvSpPr>
          <p:cNvPr id="2" name="Title 1">
            <a:extLst>
              <a:ext uri="{FF2B5EF4-FFF2-40B4-BE49-F238E27FC236}">
                <a16:creationId xmlns:a16="http://schemas.microsoft.com/office/drawing/2014/main" id="{C4F84BD8-28A5-52B3-9DDE-005064F5FF40}"/>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B6737D5-9203-8B32-482F-0C53C66D6F73}"/>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F7EB5F42-99B6-5532-22A5-421D179B438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156275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0B364B-271D-4E77-BD1E-901C2D51429D}"/>
              </a:ext>
            </a:extLst>
          </p:cNvPr>
          <p:cNvSpPr>
            <a:spLocks noGrp="1"/>
          </p:cNvSpPr>
          <p:nvPr>
            <p:ph type="body" sz="quarter" idx="14"/>
          </p:nvPr>
        </p:nvSpPr>
        <p:spPr>
          <a:xfrm>
            <a:off x="419593" y="737589"/>
            <a:ext cx="10515600" cy="354012"/>
          </a:xfrm>
        </p:spPr>
        <p:txBody>
          <a:bodyPr>
            <a:normAutofit lnSpcReduction="10000"/>
          </a:bodyPr>
          <a:lstStyle/>
          <a:p>
            <a:r>
              <a:rPr lang="en-US" i="1" dirty="0"/>
              <a:t>Admission, Transfer, and Discharge</a:t>
            </a:r>
          </a:p>
        </p:txBody>
      </p:sp>
      <p:sp>
        <p:nvSpPr>
          <p:cNvPr id="5" name="Text Placeholder 4">
            <a:extLst>
              <a:ext uri="{FF2B5EF4-FFF2-40B4-BE49-F238E27FC236}">
                <a16:creationId xmlns:a16="http://schemas.microsoft.com/office/drawing/2014/main" id="{FC42823E-B854-46F6-3EB2-2F7119977390}"/>
              </a:ext>
            </a:extLst>
          </p:cNvPr>
          <p:cNvSpPr>
            <a:spLocks noGrp="1"/>
          </p:cNvSpPr>
          <p:nvPr>
            <p:ph type="body" sz="quarter" idx="15"/>
          </p:nvPr>
        </p:nvSpPr>
        <p:spPr>
          <a:xfrm>
            <a:off x="457925" y="3428999"/>
            <a:ext cx="10728325" cy="1506537"/>
          </a:xfrm>
        </p:spPr>
        <p:txBody>
          <a:bodyPr>
            <a:normAutofit/>
          </a:bodyPr>
          <a:lstStyle/>
          <a:p>
            <a:pPr marL="0" indent="0">
              <a:buNone/>
            </a:pPr>
            <a:r>
              <a:rPr lang="en-US" dirty="0"/>
              <a:t>Residents have the right to receive a 30-day written notice of a facility-initiated transfer or discharge.</a:t>
            </a:r>
          </a:p>
          <a:p>
            <a:endParaRPr lang="en-US" dirty="0"/>
          </a:p>
        </p:txBody>
      </p:sp>
      <p:sp>
        <p:nvSpPr>
          <p:cNvPr id="4" name="Arrow: Pentagon 3">
            <a:extLst>
              <a:ext uri="{FF2B5EF4-FFF2-40B4-BE49-F238E27FC236}">
                <a16:creationId xmlns:a16="http://schemas.microsoft.com/office/drawing/2014/main" id="{7FF68A58-0118-443A-BC63-9CC3DA31ADEF}"/>
              </a:ext>
            </a:extLst>
          </p:cNvPr>
          <p:cNvSpPr/>
          <p:nvPr/>
        </p:nvSpPr>
        <p:spPr>
          <a:xfrm>
            <a:off x="609600" y="1737424"/>
            <a:ext cx="10477995" cy="1049977"/>
          </a:xfrm>
          <a:prstGeom prst="homePlate">
            <a:avLst/>
          </a:prstGeom>
          <a:solidFill>
            <a:schemeClr val="bg1">
              <a:lumMod val="8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tab pos="-914400" algn="l"/>
                <a:tab pos="-457200" algn="l"/>
              </a:tabLst>
              <a:defRPr/>
            </a:pPr>
            <a:r>
              <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rPr>
              <a:t>The facility must permit each resident to remain in the facility, and not transfer or discharge the resident from the facility unless one of the six reasons for transfer or</a:t>
            </a:r>
            <a:r>
              <a:rPr lang="en-US" sz="2000" spc="-10" dirty="0">
                <a:solidFill>
                  <a:srgbClr val="002060"/>
                </a:solidFill>
                <a:latin typeface="Calibri" panose="020F0502020204030204" pitchFamily="34" charset="0"/>
                <a:ea typeface="Calibri" panose="020F0502020204030204" pitchFamily="34" charset="0"/>
                <a:cs typeface="Times New Roman" panose="02020603050405020304" pitchFamily="18" charset="0"/>
              </a:rPr>
              <a:t> discharge exist.</a:t>
            </a:r>
            <a:endParaRPr kumimoji="0" lang="en-US" sz="2000" b="0" i="0" u="none" strike="noStrike" kern="1200" cap="none" spc="-1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85401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634626-50AD-C4E7-D679-93175C2C74ED}"/>
              </a:ext>
            </a:extLst>
          </p:cNvPr>
          <p:cNvSpPr>
            <a:spLocks noGrp="1"/>
          </p:cNvSpPr>
          <p:nvPr>
            <p:ph type="title"/>
          </p:nvPr>
        </p:nvSpPr>
        <p:spPr/>
        <p:txBody>
          <a:bodyPr/>
          <a:lstStyle/>
          <a:p>
            <a:r>
              <a:rPr lang="en-US" dirty="0"/>
              <a:t>Reasons for transfer or discharge</a:t>
            </a:r>
          </a:p>
        </p:txBody>
      </p:sp>
      <p:sp>
        <p:nvSpPr>
          <p:cNvPr id="3" name="Content Placeholder 2">
            <a:extLst>
              <a:ext uri="{FF2B5EF4-FFF2-40B4-BE49-F238E27FC236}">
                <a16:creationId xmlns:a16="http://schemas.microsoft.com/office/drawing/2014/main" id="{637844D8-CE24-41E0-9AF3-CA4F9C57FE4E}"/>
              </a:ext>
            </a:extLst>
          </p:cNvPr>
          <p:cNvSpPr>
            <a:spLocks noGrp="1"/>
          </p:cNvSpPr>
          <p:nvPr>
            <p:ph type="body" sz="quarter" idx="14"/>
          </p:nvPr>
        </p:nvSpPr>
        <p:spPr/>
        <p:txBody>
          <a:bodyPr>
            <a:normAutofit lnSpcReduction="10000"/>
          </a:bodyPr>
          <a:lstStyle/>
          <a:p>
            <a:endParaRPr lang="en-US" dirty="0"/>
          </a:p>
        </p:txBody>
      </p:sp>
      <p:sp>
        <p:nvSpPr>
          <p:cNvPr id="5" name="Text Placeholder 4">
            <a:extLst>
              <a:ext uri="{FF2B5EF4-FFF2-40B4-BE49-F238E27FC236}">
                <a16:creationId xmlns:a16="http://schemas.microsoft.com/office/drawing/2014/main" id="{BF946D9C-6713-7421-801D-ECEA47165054}"/>
              </a:ext>
            </a:extLst>
          </p:cNvPr>
          <p:cNvSpPr>
            <a:spLocks noGrp="1"/>
          </p:cNvSpPr>
          <p:nvPr>
            <p:ph type="body" sz="quarter" idx="15"/>
          </p:nvPr>
        </p:nvSpPr>
        <p:spPr>
          <a:xfrm>
            <a:off x="457925" y="1922462"/>
            <a:ext cx="10728325" cy="4002850"/>
          </a:xfrm>
        </p:spPr>
        <p:txBody>
          <a:bodyPr>
            <a:normAutofit lnSpcReduction="10000"/>
          </a:bodyPr>
          <a:lstStyle/>
          <a:p>
            <a:r>
              <a:rPr lang="en-US" sz="1800" dirty="0"/>
              <a:t>The resident's welfare and the resident's needs cannot be met in the facility</a:t>
            </a:r>
          </a:p>
          <a:p>
            <a:r>
              <a:rPr lang="en-US" sz="1800" dirty="0"/>
              <a:t>The resident's health has improved sufficiently so the resident no longer needs the services provided by the facility</a:t>
            </a:r>
          </a:p>
          <a:p>
            <a:r>
              <a:rPr lang="en-US" sz="1800" dirty="0"/>
              <a:t>The safety of individuals in the facility is endangered due to the clinical or behavioral status of the resident</a:t>
            </a:r>
          </a:p>
          <a:p>
            <a:r>
              <a:rPr lang="en-US" sz="1800" dirty="0"/>
              <a:t>The health of individuals in the facility would otherwise be endangered</a:t>
            </a:r>
          </a:p>
          <a:p>
            <a:r>
              <a:rPr lang="en-US" sz="1800" dirty="0"/>
              <a:t>The resident has failed to pay for a stay at the facility</a:t>
            </a:r>
          </a:p>
          <a:p>
            <a:r>
              <a:rPr lang="en-US" sz="1800" dirty="0"/>
              <a:t>The facility ceases to operate</a:t>
            </a:r>
          </a:p>
          <a:p>
            <a:endParaRPr lang="en-US" dirty="0"/>
          </a:p>
          <a:p>
            <a:endParaRPr lang="en-US" dirty="0"/>
          </a:p>
        </p:txBody>
      </p:sp>
    </p:spTree>
    <p:extLst>
      <p:ext uri="{BB962C8B-B14F-4D97-AF65-F5344CB8AC3E}">
        <p14:creationId xmlns:p14="http://schemas.microsoft.com/office/powerpoint/2010/main" val="37919124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0D19CB58-BF10-DAC8-9DD7-797D62F65A4A}"/>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428C72D0-7CDF-8396-C4D7-480EAD2B8A61}"/>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7178435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5F477C-404D-4C65-9706-A02814580230}"/>
              </a:ext>
            </a:extLst>
          </p:cNvPr>
          <p:cNvSpPr>
            <a:spLocks noGrp="1"/>
          </p:cNvSpPr>
          <p:nvPr>
            <p:ph type="title"/>
          </p:nvPr>
        </p:nvSpPr>
        <p:spPr/>
        <p:txBody>
          <a:bodyPr/>
          <a:lstStyle/>
          <a:p>
            <a:r>
              <a:rPr lang="en-US" b="1" dirty="0"/>
              <a:t>Regulatory Process for Nursing Facilities</a:t>
            </a:r>
          </a:p>
        </p:txBody>
      </p:sp>
      <p:sp>
        <p:nvSpPr>
          <p:cNvPr id="2" name="Text Placeholder 1">
            <a:extLst>
              <a:ext uri="{FF2B5EF4-FFF2-40B4-BE49-F238E27FC236}">
                <a16:creationId xmlns:a16="http://schemas.microsoft.com/office/drawing/2014/main" id="{8DE3B12C-C847-B466-9582-0EF3950F2AB5}"/>
              </a:ext>
            </a:extLst>
          </p:cNvPr>
          <p:cNvSpPr>
            <a:spLocks noGrp="1"/>
          </p:cNvSpPr>
          <p:nvPr>
            <p:ph type="body" sz="quarter" idx="14"/>
          </p:nvPr>
        </p:nvSpPr>
        <p:spPr/>
        <p:txBody>
          <a:bodyPr/>
          <a:lstStyle/>
          <a:p>
            <a:r>
              <a:rPr lang="en-US" dirty="0">
                <a:solidFill>
                  <a:srgbClr val="191998"/>
                </a:solidFill>
              </a:rPr>
              <a:t>Section 5</a:t>
            </a:r>
          </a:p>
          <a:p>
            <a:endParaRPr lang="en-US" dirty="0">
              <a:solidFill>
                <a:srgbClr val="191998"/>
              </a:solidFill>
            </a:endParaRPr>
          </a:p>
        </p:txBody>
      </p:sp>
      <p:sp>
        <p:nvSpPr>
          <p:cNvPr id="5" name="Text Placeholder 4">
            <a:extLst>
              <a:ext uri="{FF2B5EF4-FFF2-40B4-BE49-F238E27FC236}">
                <a16:creationId xmlns:a16="http://schemas.microsoft.com/office/drawing/2014/main" id="{4D4F7836-2A8D-40D8-960F-2C36C63F782F}"/>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5355242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40151AC-6587-424B-9088-616BDD131C9B}"/>
              </a:ext>
            </a:extLst>
          </p:cNvPr>
          <p:cNvGraphicFramePr>
            <a:graphicFrameLocks noGrp="1"/>
          </p:cNvGraphicFramePr>
          <p:nvPr>
            <p:ph idx="1"/>
            <p:extLst>
              <p:ext uri="{D42A27DB-BD31-4B8C-83A1-F6EECF244321}">
                <p14:modId xmlns:p14="http://schemas.microsoft.com/office/powerpoint/2010/main" val="2180027345"/>
              </p:ext>
            </p:extLst>
          </p:nvPr>
        </p:nvGraphicFramePr>
        <p:xfrm>
          <a:off x="609600" y="1016000"/>
          <a:ext cx="109728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42947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FF50D-A573-49E3-994E-D0C417F5F4E8}"/>
              </a:ext>
            </a:extLst>
          </p:cNvPr>
          <p:cNvSpPr>
            <a:spLocks noGrp="1"/>
          </p:cNvSpPr>
          <p:nvPr>
            <p:ph type="title"/>
          </p:nvPr>
        </p:nvSpPr>
        <p:spPr/>
        <p:txBody>
          <a:bodyPr/>
          <a:lstStyle/>
          <a:p>
            <a:r>
              <a:rPr lang="en-US" dirty="0"/>
              <a:t>Standard Survey</a:t>
            </a:r>
          </a:p>
        </p:txBody>
      </p:sp>
      <p:graphicFrame>
        <p:nvGraphicFramePr>
          <p:cNvPr id="4" name="Content Placeholder 3">
            <a:extLst>
              <a:ext uri="{FF2B5EF4-FFF2-40B4-BE49-F238E27FC236}">
                <a16:creationId xmlns:a16="http://schemas.microsoft.com/office/drawing/2014/main" id="{5C6FC1E8-6DB4-4355-BE38-932B691AB2F9}"/>
              </a:ext>
            </a:extLst>
          </p:cNvPr>
          <p:cNvGraphicFramePr>
            <a:graphicFrameLocks noGrp="1"/>
          </p:cNvGraphicFramePr>
          <p:nvPr>
            <p:ph idx="1"/>
            <p:extLst>
              <p:ext uri="{D42A27DB-BD31-4B8C-83A1-F6EECF244321}">
                <p14:modId xmlns:p14="http://schemas.microsoft.com/office/powerpoint/2010/main" val="271793280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679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4 Learning Objectives</a:t>
            </a:r>
          </a:p>
        </p:txBody>
      </p:sp>
      <p:sp>
        <p:nvSpPr>
          <p:cNvPr id="3" name="Content Placeholder 2">
            <a:extLst>
              <a:ext uri="{FF2B5EF4-FFF2-40B4-BE49-F238E27FC236}">
                <a16:creationId xmlns:a16="http://schemas.microsoft.com/office/drawing/2014/main" id="{9BBE87A1-20CB-41B2-978E-3A4F2E4358E2}"/>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285D4F40-8918-9287-AE49-6C437A855A01}"/>
              </a:ext>
            </a:extLst>
          </p:cNvPr>
          <p:cNvSpPr>
            <a:spLocks noGrp="1"/>
          </p:cNvSpPr>
          <p:nvPr>
            <p:ph type="body" sz="quarter" idx="15"/>
          </p:nvPr>
        </p:nvSpPr>
        <p:spPr>
          <a:xfrm>
            <a:off x="457925" y="1922462"/>
            <a:ext cx="10728325" cy="3863196"/>
          </a:xfrm>
        </p:spPr>
        <p:txBody>
          <a:bodyPr>
            <a:normAutofit fontScale="92500" lnSpcReduction="10000"/>
          </a:bodyPr>
          <a:lstStyle/>
          <a:p>
            <a:pPr>
              <a:lnSpc>
                <a:spcPct val="150000"/>
              </a:lnSpc>
            </a:pPr>
            <a:r>
              <a:rPr lang="en-US" dirty="0"/>
              <a:t>Long-term care settings</a:t>
            </a:r>
          </a:p>
          <a:p>
            <a:pPr>
              <a:lnSpc>
                <a:spcPct val="150000"/>
              </a:lnSpc>
            </a:pPr>
            <a:r>
              <a:rPr lang="en-US" dirty="0"/>
              <a:t>Staffing in long-term care </a:t>
            </a:r>
          </a:p>
          <a:p>
            <a:pPr>
              <a:lnSpc>
                <a:spcPct val="150000"/>
              </a:lnSpc>
            </a:pPr>
            <a:r>
              <a:rPr lang="en-US" dirty="0"/>
              <a:t>Residents’ rights in long-term care facilities</a:t>
            </a:r>
          </a:p>
          <a:p>
            <a:pPr>
              <a:lnSpc>
                <a:spcPct val="150000"/>
              </a:lnSpc>
            </a:pPr>
            <a:r>
              <a:rPr lang="en-US" dirty="0"/>
              <a:t>How the Ombudsman program can help when rights are violated</a:t>
            </a:r>
          </a:p>
          <a:p>
            <a:pPr>
              <a:lnSpc>
                <a:spcPct val="150000"/>
              </a:lnSpc>
            </a:pPr>
            <a:r>
              <a:rPr lang="en-US" dirty="0"/>
              <a:t>Residents’ rights in residential care communities</a:t>
            </a:r>
          </a:p>
          <a:p>
            <a:pPr>
              <a:lnSpc>
                <a:spcPct val="150000"/>
              </a:lnSpc>
            </a:pPr>
            <a:r>
              <a:rPr lang="en-US" dirty="0"/>
              <a:t>Regulatory process</a:t>
            </a:r>
          </a:p>
        </p:txBody>
      </p:sp>
    </p:spTree>
    <p:extLst>
      <p:ext uri="{BB962C8B-B14F-4D97-AF65-F5344CB8AC3E}">
        <p14:creationId xmlns:p14="http://schemas.microsoft.com/office/powerpoint/2010/main" val="26715478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37E8B-CE30-4FF7-90EB-8736F8317719}"/>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here</a:t>
            </a:r>
          </a:p>
        </p:txBody>
      </p:sp>
      <p:sp>
        <p:nvSpPr>
          <p:cNvPr id="3" name="Content Placeholder 2">
            <a:extLst>
              <a:ext uri="{FF2B5EF4-FFF2-40B4-BE49-F238E27FC236}">
                <a16:creationId xmlns:a16="http://schemas.microsoft.com/office/drawing/2014/main" id="{E2362814-F63D-4EE6-B087-9656F565125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836366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85CD7-EB4D-4288-9F2C-DB0883DCE941}"/>
              </a:ext>
            </a:extLst>
          </p:cNvPr>
          <p:cNvSpPr>
            <a:spLocks noGrp="1"/>
          </p:cNvSpPr>
          <p:nvPr>
            <p:ph type="title"/>
          </p:nvPr>
        </p:nvSpPr>
        <p:spPr/>
        <p:txBody>
          <a:bodyPr/>
          <a:lstStyle/>
          <a:p>
            <a:r>
              <a:rPr lang="en-US" b="1" dirty="0"/>
              <a:t>Survey Team</a:t>
            </a:r>
          </a:p>
        </p:txBody>
      </p:sp>
      <p:sp>
        <p:nvSpPr>
          <p:cNvPr id="3" name="Content Placeholder 2">
            <a:extLst>
              <a:ext uri="{FF2B5EF4-FFF2-40B4-BE49-F238E27FC236}">
                <a16:creationId xmlns:a16="http://schemas.microsoft.com/office/drawing/2014/main" id="{EE134AD8-7D33-462F-96D8-51D1878E16CF}"/>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DD16D3C0-6B26-75CB-E767-A26D27DD30A3}"/>
              </a:ext>
            </a:extLst>
          </p:cNvPr>
          <p:cNvSpPr>
            <a:spLocks noGrp="1"/>
          </p:cNvSpPr>
          <p:nvPr>
            <p:ph type="body" sz="quarter" idx="15"/>
          </p:nvPr>
        </p:nvSpPr>
        <p:spPr>
          <a:xfrm>
            <a:off x="457925" y="1922462"/>
            <a:ext cx="10728325" cy="4046538"/>
          </a:xfrm>
        </p:spPr>
        <p:txBody>
          <a:bodyPr>
            <a:normAutofit/>
          </a:bodyPr>
          <a:lstStyle/>
          <a:p>
            <a:pPr>
              <a:lnSpc>
                <a:spcPct val="150000"/>
              </a:lnSpc>
            </a:pPr>
            <a:r>
              <a:rPr lang="en-US" dirty="0"/>
              <a:t>Registered nurses</a:t>
            </a:r>
          </a:p>
          <a:p>
            <a:pPr>
              <a:lnSpc>
                <a:spcPct val="150000"/>
              </a:lnSpc>
            </a:pPr>
            <a:r>
              <a:rPr lang="en-US" dirty="0"/>
              <a:t>Nutritionists</a:t>
            </a:r>
          </a:p>
          <a:p>
            <a:pPr>
              <a:lnSpc>
                <a:spcPct val="150000"/>
              </a:lnSpc>
            </a:pPr>
            <a:r>
              <a:rPr lang="en-US" dirty="0"/>
              <a:t>Sanitarians</a:t>
            </a:r>
          </a:p>
          <a:p>
            <a:pPr>
              <a:lnSpc>
                <a:spcPct val="150000"/>
              </a:lnSpc>
            </a:pPr>
            <a:r>
              <a:rPr lang="en-US" dirty="0"/>
              <a:t>Environmental specialists</a:t>
            </a:r>
          </a:p>
          <a:p>
            <a:pPr>
              <a:lnSpc>
                <a:spcPct val="150000"/>
              </a:lnSpc>
            </a:pPr>
            <a:r>
              <a:rPr lang="en-US" dirty="0"/>
              <a:t>Other professionals</a:t>
            </a:r>
          </a:p>
        </p:txBody>
      </p:sp>
      <p:pic>
        <p:nvPicPr>
          <p:cNvPr id="7" name="Picture 6">
            <a:extLst>
              <a:ext uri="{FF2B5EF4-FFF2-40B4-BE49-F238E27FC236}">
                <a16:creationId xmlns:a16="http://schemas.microsoft.com/office/drawing/2014/main" id="{C4C287C1-47F5-4EA5-8B0E-F07CD7F8B1D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68875" y="889000"/>
            <a:ext cx="6705599" cy="4876800"/>
          </a:xfrm>
          <a:prstGeom prst="rect">
            <a:avLst/>
          </a:prstGeom>
        </p:spPr>
      </p:pic>
      <p:sp>
        <p:nvSpPr>
          <p:cNvPr id="8" name="TextBox 7">
            <a:extLst>
              <a:ext uri="{FF2B5EF4-FFF2-40B4-BE49-F238E27FC236}">
                <a16:creationId xmlns:a16="http://schemas.microsoft.com/office/drawing/2014/main" id="{5E9CEC09-58C1-4C5D-9E8D-31D9390F0D7F}"/>
              </a:ext>
            </a:extLst>
          </p:cNvPr>
          <p:cNvSpPr txBox="1"/>
          <p:nvPr/>
        </p:nvSpPr>
        <p:spPr>
          <a:xfrm>
            <a:off x="8547100" y="70078"/>
            <a:ext cx="4511674" cy="215444"/>
          </a:xfrm>
          <a:prstGeom prst="rect">
            <a:avLst/>
          </a:prstGeom>
          <a:noFill/>
        </p:spPr>
        <p:txBody>
          <a:bodyPr wrap="square" rtlCol="0">
            <a:spAutoFit/>
          </a:bodyPr>
          <a:lstStyle/>
          <a:p>
            <a:r>
              <a:rPr lang="en-US" sz="800" dirty="0">
                <a:hlinkClick r:id="rId4" tooltip="http://2019.igem.org/Team:Nottingham/Collaborations"/>
              </a:rPr>
              <a:t>This Photo</a:t>
            </a:r>
            <a:r>
              <a:rPr lang="en-US" sz="800" dirty="0"/>
              <a:t> by Unknown Author is licensed under </a:t>
            </a:r>
            <a:r>
              <a:rPr lang="en-US" sz="800" dirty="0">
                <a:hlinkClick r:id="rId5" tooltip="https://creativecommons.org/licenses/by/3.0/"/>
              </a:rPr>
              <a:t>CC BY</a:t>
            </a:r>
            <a:endParaRPr lang="en-US" sz="800" dirty="0"/>
          </a:p>
        </p:txBody>
      </p:sp>
    </p:spTree>
    <p:extLst>
      <p:ext uri="{BB962C8B-B14F-4D97-AF65-F5344CB8AC3E}">
        <p14:creationId xmlns:p14="http://schemas.microsoft.com/office/powerpoint/2010/main" val="627067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FBCB0-7B7B-0C5E-31A2-0050320A560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844F9EC-10D9-4D4A-BCE6-93DFA16055C7}"/>
              </a:ext>
            </a:extLst>
          </p:cNvPr>
          <p:cNvSpPr>
            <a:spLocks noGrp="1"/>
          </p:cNvSpPr>
          <p:nvPr>
            <p:ph type="body" sz="quarter" idx="14"/>
          </p:nvPr>
        </p:nvSpPr>
        <p:spPr/>
        <p:txBody>
          <a:bodyPr>
            <a:normAutofit fontScale="77500" lnSpcReduction="20000"/>
          </a:bodyPr>
          <a:lstStyle/>
          <a:p>
            <a:pPr>
              <a:lnSpc>
                <a:spcPct val="150000"/>
              </a:lnSpc>
            </a:pPr>
            <a:endParaRPr lang="en-US" dirty="0"/>
          </a:p>
        </p:txBody>
      </p:sp>
      <p:sp>
        <p:nvSpPr>
          <p:cNvPr id="4" name="Text Placeholder 3">
            <a:extLst>
              <a:ext uri="{FF2B5EF4-FFF2-40B4-BE49-F238E27FC236}">
                <a16:creationId xmlns:a16="http://schemas.microsoft.com/office/drawing/2014/main" id="{CEC23A1A-FDCA-9C0A-694C-B76412846452}"/>
              </a:ext>
            </a:extLst>
          </p:cNvPr>
          <p:cNvSpPr>
            <a:spLocks noGrp="1"/>
          </p:cNvSpPr>
          <p:nvPr>
            <p:ph type="body" sz="quarter" idx="15"/>
          </p:nvPr>
        </p:nvSpPr>
        <p:spPr/>
        <p:txBody>
          <a:bodyPr/>
          <a:lstStyle/>
          <a:p>
            <a:pPr>
              <a:lnSpc>
                <a:spcPct val="150000"/>
              </a:lnSpc>
            </a:pPr>
            <a:r>
              <a:rPr lang="en-US" dirty="0"/>
              <a:t>Unannounced</a:t>
            </a:r>
          </a:p>
          <a:p>
            <a:pPr>
              <a:lnSpc>
                <a:spcPct val="150000"/>
              </a:lnSpc>
            </a:pPr>
            <a:r>
              <a:rPr lang="en-US" dirty="0"/>
              <a:t>Hold a brief entrance conference</a:t>
            </a:r>
          </a:p>
          <a:p>
            <a:pPr>
              <a:lnSpc>
                <a:spcPct val="150000"/>
              </a:lnSpc>
            </a:pPr>
            <a:r>
              <a:rPr lang="en-US" dirty="0"/>
              <a:t>Surveyors go to assigned areas</a:t>
            </a:r>
          </a:p>
          <a:p>
            <a:pPr>
              <a:lnSpc>
                <a:spcPct val="150000"/>
              </a:lnSpc>
            </a:pPr>
            <a:r>
              <a:rPr lang="en-US" dirty="0"/>
              <a:t>Call the LTCOP</a:t>
            </a:r>
          </a:p>
        </p:txBody>
      </p:sp>
      <p:pic>
        <p:nvPicPr>
          <p:cNvPr id="5" name="Picture 4">
            <a:extLst>
              <a:ext uri="{FF2B5EF4-FFF2-40B4-BE49-F238E27FC236}">
                <a16:creationId xmlns:a16="http://schemas.microsoft.com/office/drawing/2014/main" id="{96A86687-2B91-4DB1-8553-35047740C70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987666" y="1622552"/>
            <a:ext cx="5137534" cy="3635248"/>
          </a:xfrm>
          <a:prstGeom prst="rect">
            <a:avLst/>
          </a:prstGeom>
        </p:spPr>
      </p:pic>
    </p:spTree>
    <p:extLst>
      <p:ext uri="{BB962C8B-B14F-4D97-AF65-F5344CB8AC3E}">
        <p14:creationId xmlns:p14="http://schemas.microsoft.com/office/powerpoint/2010/main" val="24581252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2A115-DF48-4578-955F-CFCCE060C7F7}"/>
              </a:ext>
            </a:extLst>
          </p:cNvPr>
          <p:cNvSpPr>
            <a:spLocks noGrp="1"/>
          </p:cNvSpPr>
          <p:nvPr>
            <p:ph type="title"/>
          </p:nvPr>
        </p:nvSpPr>
        <p:spPr/>
        <p:txBody>
          <a:bodyPr/>
          <a:lstStyle/>
          <a:p>
            <a:r>
              <a:rPr lang="en-US" b="1" dirty="0"/>
              <a:t>During the Survey</a:t>
            </a:r>
          </a:p>
        </p:txBody>
      </p:sp>
      <p:sp>
        <p:nvSpPr>
          <p:cNvPr id="3" name="Content Placeholder 2">
            <a:extLst>
              <a:ext uri="{FF2B5EF4-FFF2-40B4-BE49-F238E27FC236}">
                <a16:creationId xmlns:a16="http://schemas.microsoft.com/office/drawing/2014/main" id="{C6CFE56A-A0DE-4628-8E8B-4EB4FBDEDA5E}"/>
              </a:ext>
            </a:extLst>
          </p:cNvPr>
          <p:cNvSpPr>
            <a:spLocks noGrp="1"/>
          </p:cNvSpPr>
          <p:nvPr>
            <p:ph type="body" sz="quarter" idx="14"/>
          </p:nvPr>
        </p:nvSpPr>
        <p:spPr/>
        <p:txBody>
          <a:bodyPr>
            <a:normAutofit lnSpcReduction="10000"/>
          </a:bodyPr>
          <a:lstStyle/>
          <a:p>
            <a:pPr>
              <a:buFont typeface="Wingdings" panose="05000000000000000000" pitchFamily="2" charset="2"/>
              <a:buChar char="ü"/>
            </a:pPr>
            <a:endParaRPr lang="en-US" dirty="0"/>
          </a:p>
        </p:txBody>
      </p:sp>
      <p:sp>
        <p:nvSpPr>
          <p:cNvPr id="4" name="Text Placeholder 3">
            <a:extLst>
              <a:ext uri="{FF2B5EF4-FFF2-40B4-BE49-F238E27FC236}">
                <a16:creationId xmlns:a16="http://schemas.microsoft.com/office/drawing/2014/main" id="{50056D66-A8E6-D7AB-86EF-9A74D4805B6B}"/>
              </a:ext>
            </a:extLst>
          </p:cNvPr>
          <p:cNvSpPr>
            <a:spLocks noGrp="1"/>
          </p:cNvSpPr>
          <p:nvPr>
            <p:ph type="body" sz="quarter" idx="15"/>
          </p:nvPr>
        </p:nvSpPr>
        <p:spPr>
          <a:xfrm>
            <a:off x="457925" y="1623616"/>
            <a:ext cx="10728325" cy="4842494"/>
          </a:xfrm>
        </p:spPr>
        <p:txBody>
          <a:bodyPr>
            <a:normAutofit fontScale="85000" lnSpcReduction="10000"/>
          </a:bodyPr>
          <a:lstStyle/>
          <a:p>
            <a:pPr>
              <a:lnSpc>
                <a:spcPct val="150000"/>
              </a:lnSpc>
              <a:buFont typeface="Wingdings" panose="05000000000000000000" pitchFamily="2" charset="2"/>
              <a:buChar char="ü"/>
            </a:pPr>
            <a:r>
              <a:rPr lang="en-US" sz="1800" b="1" dirty="0"/>
              <a:t>ALL</a:t>
            </a:r>
            <a:r>
              <a:rPr lang="en-US" sz="1800" dirty="0"/>
              <a:t> </a:t>
            </a:r>
            <a:r>
              <a:rPr lang="en-US" sz="1800" b="1" dirty="0"/>
              <a:t>residents</a:t>
            </a:r>
            <a:r>
              <a:rPr lang="en-US" sz="1800" dirty="0"/>
              <a:t> are screened and observed</a:t>
            </a:r>
          </a:p>
          <a:p>
            <a:pPr>
              <a:lnSpc>
                <a:spcPct val="150000"/>
              </a:lnSpc>
              <a:buFont typeface="Wingdings" panose="05000000000000000000" pitchFamily="2" charset="2"/>
              <a:buChar char="ü"/>
            </a:pPr>
            <a:r>
              <a:rPr lang="en-US" sz="1800" dirty="0"/>
              <a:t>Resident Representative interviews conducted</a:t>
            </a:r>
          </a:p>
          <a:p>
            <a:pPr>
              <a:lnSpc>
                <a:spcPct val="150000"/>
              </a:lnSpc>
              <a:buFont typeface="Wingdings" panose="05000000000000000000" pitchFamily="2" charset="2"/>
              <a:buChar char="ü"/>
            </a:pPr>
            <a:r>
              <a:rPr lang="en-US" sz="1800" dirty="0"/>
              <a:t>Records are reviewed</a:t>
            </a:r>
          </a:p>
          <a:p>
            <a:pPr>
              <a:lnSpc>
                <a:spcPct val="150000"/>
              </a:lnSpc>
              <a:buFont typeface="Wingdings" panose="05000000000000000000" pitchFamily="2" charset="2"/>
              <a:buChar char="ü"/>
            </a:pPr>
            <a:r>
              <a:rPr lang="en-US" sz="1800" dirty="0"/>
              <a:t>Mealtime observation</a:t>
            </a:r>
          </a:p>
          <a:p>
            <a:pPr>
              <a:lnSpc>
                <a:spcPct val="150000"/>
              </a:lnSpc>
              <a:buFont typeface="Wingdings" panose="05000000000000000000" pitchFamily="2" charset="2"/>
              <a:buChar char="ü"/>
            </a:pPr>
            <a:r>
              <a:rPr lang="en-US" sz="1800" dirty="0"/>
              <a:t>Infection control checked</a:t>
            </a:r>
          </a:p>
          <a:p>
            <a:pPr>
              <a:lnSpc>
                <a:spcPct val="150000"/>
              </a:lnSpc>
              <a:buFont typeface="Wingdings" panose="05000000000000000000" pitchFamily="2" charset="2"/>
              <a:buChar char="ü"/>
            </a:pPr>
            <a:r>
              <a:rPr lang="en-US" sz="1800" dirty="0"/>
              <a:t>Medication passes observed</a:t>
            </a:r>
          </a:p>
          <a:p>
            <a:pPr>
              <a:lnSpc>
                <a:spcPct val="150000"/>
              </a:lnSpc>
              <a:buFont typeface="Wingdings" panose="05000000000000000000" pitchFamily="2" charset="2"/>
              <a:buChar char="ü"/>
            </a:pPr>
            <a:r>
              <a:rPr lang="en-US" sz="1800" dirty="0"/>
              <a:t>Staffing – sufficient? competent?</a:t>
            </a:r>
          </a:p>
          <a:p>
            <a:pPr marL="182563" marR="0" lvl="0" indent="-182563" algn="l" defTabSz="914400" rtl="0" eaLnBrk="1" fontAlgn="base" latinLnBrk="0" hangingPunct="1">
              <a:lnSpc>
                <a:spcPct val="150000"/>
              </a:lnSpc>
              <a:spcBef>
                <a:spcPct val="20000"/>
              </a:spcBef>
              <a:spcAft>
                <a:spcPct val="0"/>
              </a:spcAft>
              <a:buClr>
                <a:srgbClr val="8AB833"/>
              </a:buClr>
              <a:buSzPct val="85000"/>
              <a:buFont typeface="Wingdings" panose="05000000000000000000" pitchFamily="2" charset="2"/>
              <a:buChar char="ü"/>
              <a:tabLst/>
              <a:defRPr/>
            </a:pPr>
            <a:r>
              <a:rPr kumimoji="0" lang="en-US" sz="1800" b="0" i="0" u="none" strike="noStrike" kern="1200" cap="none" spc="0" normalizeH="0" baseline="0" noProof="0" dirty="0">
                <a:ln>
                  <a:noFill/>
                </a:ln>
                <a:effectLst/>
                <a:uLnTx/>
                <a:uFillTx/>
                <a:ea typeface="ＭＳ Ｐゴシック" pitchFamily="127" charset="-128"/>
              </a:rPr>
              <a:t>Concerns are identified and investigated</a:t>
            </a:r>
          </a:p>
        </p:txBody>
      </p:sp>
      <p:pic>
        <p:nvPicPr>
          <p:cNvPr id="5" name="Picture 4">
            <a:extLst>
              <a:ext uri="{FF2B5EF4-FFF2-40B4-BE49-F238E27FC236}">
                <a16:creationId xmlns:a16="http://schemas.microsoft.com/office/drawing/2014/main" id="{26CF52F2-D3FC-4599-832B-9D496E0AD4C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76108" y="2020824"/>
            <a:ext cx="3254934" cy="3884676"/>
          </a:xfrm>
          <a:prstGeom prst="rect">
            <a:avLst/>
          </a:prstGeom>
        </p:spPr>
      </p:pic>
    </p:spTree>
    <p:extLst>
      <p:ext uri="{BB962C8B-B14F-4D97-AF65-F5344CB8AC3E}">
        <p14:creationId xmlns:p14="http://schemas.microsoft.com/office/powerpoint/2010/main" val="41714914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0FFFA-2F2D-4D16-82D0-BEDD3F4EA53F}"/>
              </a:ext>
            </a:extLst>
          </p:cNvPr>
          <p:cNvSpPr>
            <a:spLocks noGrp="1"/>
          </p:cNvSpPr>
          <p:nvPr>
            <p:ph type="title"/>
          </p:nvPr>
        </p:nvSpPr>
        <p:spPr/>
        <p:txBody>
          <a:bodyPr/>
          <a:lstStyle/>
          <a:p>
            <a:r>
              <a:rPr lang="en-US" b="1" dirty="0"/>
              <a:t>Resident Meeting</a:t>
            </a:r>
          </a:p>
        </p:txBody>
      </p:sp>
      <p:sp>
        <p:nvSpPr>
          <p:cNvPr id="3" name="Content Placeholder 2">
            <a:extLst>
              <a:ext uri="{FF2B5EF4-FFF2-40B4-BE49-F238E27FC236}">
                <a16:creationId xmlns:a16="http://schemas.microsoft.com/office/drawing/2014/main" id="{BB59AE04-1BF3-4E9E-A0AB-972CAE7068C0}"/>
              </a:ext>
            </a:extLst>
          </p:cNvPr>
          <p:cNvSpPr>
            <a:spLocks noGrp="1"/>
          </p:cNvSpPr>
          <p:nvPr>
            <p:ph type="body" sz="quarter" idx="14"/>
          </p:nvPr>
        </p:nvSpPr>
        <p:spPr/>
        <p:txBody>
          <a:bodyPr>
            <a:normAutofit fontScale="77500" lnSpcReduction="20000"/>
          </a:bodyPr>
          <a:lstStyle/>
          <a:p>
            <a:pPr>
              <a:lnSpc>
                <a:spcPct val="150000"/>
              </a:lnSpc>
            </a:pPr>
            <a:endParaRPr lang="en-US" dirty="0"/>
          </a:p>
        </p:txBody>
      </p:sp>
      <p:sp>
        <p:nvSpPr>
          <p:cNvPr id="4" name="Text Placeholder 3">
            <a:extLst>
              <a:ext uri="{FF2B5EF4-FFF2-40B4-BE49-F238E27FC236}">
                <a16:creationId xmlns:a16="http://schemas.microsoft.com/office/drawing/2014/main" id="{DC11D4F6-A035-554B-405A-D18B65385817}"/>
              </a:ext>
            </a:extLst>
          </p:cNvPr>
          <p:cNvSpPr>
            <a:spLocks noGrp="1"/>
          </p:cNvSpPr>
          <p:nvPr>
            <p:ph type="body" sz="quarter" idx="15"/>
          </p:nvPr>
        </p:nvSpPr>
        <p:spPr/>
        <p:txBody>
          <a:bodyPr/>
          <a:lstStyle/>
          <a:p>
            <a:pPr>
              <a:lnSpc>
                <a:spcPct val="150000"/>
              </a:lnSpc>
            </a:pPr>
            <a:r>
              <a:rPr lang="en-US" dirty="0"/>
              <a:t>Permission from the Resident Council President</a:t>
            </a:r>
          </a:p>
          <a:p>
            <a:pPr>
              <a:lnSpc>
                <a:spcPct val="150000"/>
              </a:lnSpc>
            </a:pPr>
            <a:r>
              <a:rPr lang="en-US" dirty="0"/>
              <a:t>Observe the meeting</a:t>
            </a:r>
          </a:p>
          <a:p>
            <a:pPr>
              <a:lnSpc>
                <a:spcPct val="150000"/>
              </a:lnSpc>
            </a:pPr>
            <a:r>
              <a:rPr lang="en-US" dirty="0"/>
              <a:t>Support residents</a:t>
            </a:r>
          </a:p>
        </p:txBody>
      </p:sp>
      <p:pic>
        <p:nvPicPr>
          <p:cNvPr id="5" name="Picture 4">
            <a:extLst>
              <a:ext uri="{FF2B5EF4-FFF2-40B4-BE49-F238E27FC236}">
                <a16:creationId xmlns:a16="http://schemas.microsoft.com/office/drawing/2014/main" id="{AB2EC9B6-17DD-40BD-A4AC-3CCF9D8C7F1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287512" y="2575560"/>
            <a:ext cx="3904488" cy="3901440"/>
          </a:xfrm>
          <a:prstGeom prst="rect">
            <a:avLst/>
          </a:prstGeom>
        </p:spPr>
      </p:pic>
    </p:spTree>
    <p:extLst>
      <p:ext uri="{BB962C8B-B14F-4D97-AF65-F5344CB8AC3E}">
        <p14:creationId xmlns:p14="http://schemas.microsoft.com/office/powerpoint/2010/main" val="24885115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3CEC7-DEE6-4216-BE8E-FF5EB428A700}"/>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here</a:t>
            </a:r>
          </a:p>
        </p:txBody>
      </p:sp>
      <p:sp>
        <p:nvSpPr>
          <p:cNvPr id="3" name="Content Placeholder 2">
            <a:extLst>
              <a:ext uri="{FF2B5EF4-FFF2-40B4-BE49-F238E27FC236}">
                <a16:creationId xmlns:a16="http://schemas.microsoft.com/office/drawing/2014/main" id="{75B81A83-136B-488A-A2DE-E454CB66A5C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362684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4C88B2D4-CF2E-49EA-9289-4849E9523001}"/>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296955" y="2194560"/>
            <a:ext cx="9598089" cy="3523349"/>
          </a:xfrm>
        </p:spPr>
      </p:pic>
      <p:sp>
        <p:nvSpPr>
          <p:cNvPr id="15" name="TextBox 14">
            <a:extLst>
              <a:ext uri="{FF2B5EF4-FFF2-40B4-BE49-F238E27FC236}">
                <a16:creationId xmlns:a16="http://schemas.microsoft.com/office/drawing/2014/main" id="{8701C686-6D94-40CA-81AC-571815368F2B}"/>
              </a:ext>
            </a:extLst>
          </p:cNvPr>
          <p:cNvSpPr txBox="1"/>
          <p:nvPr/>
        </p:nvSpPr>
        <p:spPr>
          <a:xfrm>
            <a:off x="1521330" y="5717909"/>
            <a:ext cx="9149339" cy="215444"/>
          </a:xfrm>
          <a:prstGeom prst="rect">
            <a:avLst/>
          </a:prstGeom>
          <a:noFill/>
        </p:spPr>
        <p:txBody>
          <a:bodyPr wrap="square" rtlCol="0">
            <a:spAutoFit/>
          </a:bodyPr>
          <a:lstStyle/>
          <a:p>
            <a:r>
              <a:rPr lang="en-US" sz="800" dirty="0">
                <a:hlinkClick r:id="rId4" tooltip="http://www.pngall.com/exit-png"/>
              </a:rPr>
              <a:t>This Photo</a:t>
            </a:r>
            <a:r>
              <a:rPr lang="en-US" sz="800" dirty="0"/>
              <a:t> by Unknown Author is licensed under </a:t>
            </a:r>
            <a:r>
              <a:rPr lang="en-US" sz="800" dirty="0">
                <a:hlinkClick r:id="rId5" tooltip="https://creativecommons.org/licenses/by-nc/3.0/"/>
              </a:rPr>
              <a:t>CC BY-NC</a:t>
            </a:r>
            <a:endParaRPr lang="en-US" sz="800" dirty="0"/>
          </a:p>
        </p:txBody>
      </p:sp>
    </p:spTree>
    <p:extLst>
      <p:ext uri="{BB962C8B-B14F-4D97-AF65-F5344CB8AC3E}">
        <p14:creationId xmlns:p14="http://schemas.microsoft.com/office/powerpoint/2010/main" val="11415911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F343D-471B-48D4-900E-5AD9636039AB}"/>
              </a:ext>
            </a:extLst>
          </p:cNvPr>
          <p:cNvSpPr>
            <a:spLocks noGrp="1"/>
          </p:cNvSpPr>
          <p:nvPr>
            <p:ph type="title"/>
          </p:nvPr>
        </p:nvSpPr>
        <p:spPr/>
        <p:txBody>
          <a:bodyPr/>
          <a:lstStyle/>
          <a:p>
            <a:r>
              <a:rPr lang="en-US" b="1" dirty="0"/>
              <a:t>Life Safety Code</a:t>
            </a:r>
          </a:p>
        </p:txBody>
      </p:sp>
      <p:sp>
        <p:nvSpPr>
          <p:cNvPr id="3" name="Content Placeholder 2">
            <a:extLst>
              <a:ext uri="{FF2B5EF4-FFF2-40B4-BE49-F238E27FC236}">
                <a16:creationId xmlns:a16="http://schemas.microsoft.com/office/drawing/2014/main" id="{C4643EDF-AB6F-45B4-B194-169E8308C443}"/>
              </a:ext>
            </a:extLst>
          </p:cNvPr>
          <p:cNvSpPr>
            <a:spLocks noGrp="1"/>
          </p:cNvSpPr>
          <p:nvPr>
            <p:ph type="body" sz="quarter" idx="14"/>
          </p:nvPr>
        </p:nvSpPr>
        <p:spPr/>
        <p:txBody>
          <a:bodyPr>
            <a:normAutofit fontScale="77500" lnSpcReduction="20000"/>
          </a:bodyPr>
          <a:lstStyle/>
          <a:p>
            <a:pPr>
              <a:lnSpc>
                <a:spcPct val="150000"/>
              </a:lnSpc>
            </a:pPr>
            <a:endParaRPr lang="en-US" dirty="0">
              <a:solidFill>
                <a:srgbClr val="002060"/>
              </a:solidFill>
            </a:endParaRPr>
          </a:p>
        </p:txBody>
      </p:sp>
      <p:sp>
        <p:nvSpPr>
          <p:cNvPr id="4" name="Text Placeholder 3">
            <a:extLst>
              <a:ext uri="{FF2B5EF4-FFF2-40B4-BE49-F238E27FC236}">
                <a16:creationId xmlns:a16="http://schemas.microsoft.com/office/drawing/2014/main" id="{AB55434B-F6CF-AC0F-508D-ECC719C12BD8}"/>
              </a:ext>
            </a:extLst>
          </p:cNvPr>
          <p:cNvSpPr>
            <a:spLocks noGrp="1"/>
          </p:cNvSpPr>
          <p:nvPr>
            <p:ph type="body" sz="quarter" idx="15"/>
          </p:nvPr>
        </p:nvSpPr>
        <p:spPr/>
        <p:txBody>
          <a:bodyPr/>
          <a:lstStyle/>
          <a:p>
            <a:pPr>
              <a:lnSpc>
                <a:spcPct val="150000"/>
              </a:lnSpc>
            </a:pPr>
            <a:r>
              <a:rPr lang="en-US" dirty="0"/>
              <a:t>Physical Structure</a:t>
            </a:r>
          </a:p>
          <a:p>
            <a:pPr>
              <a:lnSpc>
                <a:spcPct val="150000"/>
              </a:lnSpc>
            </a:pPr>
            <a:r>
              <a:rPr lang="en-US" dirty="0"/>
              <a:t>Electrical systems</a:t>
            </a:r>
          </a:p>
          <a:p>
            <a:pPr>
              <a:lnSpc>
                <a:spcPct val="150000"/>
              </a:lnSpc>
            </a:pPr>
            <a:r>
              <a:rPr lang="en-US" dirty="0"/>
              <a:t>Fire code compliance</a:t>
            </a:r>
          </a:p>
        </p:txBody>
      </p:sp>
      <p:pic>
        <p:nvPicPr>
          <p:cNvPr id="9" name="Picture 8">
            <a:extLst>
              <a:ext uri="{FF2B5EF4-FFF2-40B4-BE49-F238E27FC236}">
                <a16:creationId xmlns:a16="http://schemas.microsoft.com/office/drawing/2014/main" id="{78949E29-147C-4078-A896-2C59DB5718B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59236" y="1028700"/>
            <a:ext cx="4914900" cy="5080000"/>
          </a:xfrm>
          <a:prstGeom prst="rect">
            <a:avLst/>
          </a:prstGeom>
        </p:spPr>
      </p:pic>
    </p:spTree>
    <p:extLst>
      <p:ext uri="{BB962C8B-B14F-4D97-AF65-F5344CB8AC3E}">
        <p14:creationId xmlns:p14="http://schemas.microsoft.com/office/powerpoint/2010/main" val="811033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C1AD-9A1E-4823-8BCF-B7087A3E052C}"/>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Add State-Specific info on Abbreviated Standard Survey	</a:t>
            </a:r>
            <a:r>
              <a:rPr lang="en-US" sz="2400" dirty="0"/>
              <a:t>	</a:t>
            </a:r>
          </a:p>
        </p:txBody>
      </p:sp>
      <p:sp>
        <p:nvSpPr>
          <p:cNvPr id="3" name="Content Placeholder 2">
            <a:extLst>
              <a:ext uri="{FF2B5EF4-FFF2-40B4-BE49-F238E27FC236}">
                <a16:creationId xmlns:a16="http://schemas.microsoft.com/office/drawing/2014/main" id="{E7F12396-94C1-4129-871B-37379A7FC3D8}"/>
              </a:ext>
            </a:extLst>
          </p:cNvPr>
          <p:cNvSpPr>
            <a:spLocks noGrp="1"/>
          </p:cNvSpPr>
          <p:nvPr>
            <p:ph idx="1"/>
          </p:nvPr>
        </p:nvSpPr>
        <p:spPr>
          <a:xfrm>
            <a:off x="609600" y="1887583"/>
            <a:ext cx="10972800" cy="4876800"/>
          </a:xfrm>
        </p:spPr>
        <p:txBody>
          <a:bodyPr/>
          <a:lstStyle/>
          <a:p>
            <a:pPr>
              <a:lnSpc>
                <a:spcPct val="150000"/>
              </a:lnSpc>
            </a:pPr>
            <a:r>
              <a:rPr lang="en-US" dirty="0"/>
              <a:t>Com</a:t>
            </a:r>
            <a:r>
              <a:rPr lang="en-US" dirty="0">
                <a:solidFill>
                  <a:srgbClr val="002060"/>
                </a:solidFill>
              </a:rPr>
              <a:t>plaint</a:t>
            </a:r>
            <a:r>
              <a:rPr lang="en-US" dirty="0"/>
              <a:t> investigation</a:t>
            </a:r>
          </a:p>
          <a:p>
            <a:pPr>
              <a:lnSpc>
                <a:spcPct val="150000"/>
              </a:lnSpc>
            </a:pPr>
            <a:r>
              <a:rPr lang="en-US" dirty="0"/>
              <a:t>Unannounced</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145443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4B0EA-5F4B-6ED7-D04C-3419D50CD2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EF8D0B6-8E72-462F-8D7F-DDD4C1D97D00}"/>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122EC56E-D790-2EB3-9FDF-4A3F4D05EE2F}"/>
              </a:ext>
            </a:extLst>
          </p:cNvPr>
          <p:cNvSpPr>
            <a:spLocks noGrp="1"/>
          </p:cNvSpPr>
          <p:nvPr>
            <p:ph type="body" sz="quarter" idx="15"/>
          </p:nvPr>
        </p:nvSpPr>
        <p:spPr>
          <a:xfrm>
            <a:off x="457925" y="1922462"/>
            <a:ext cx="5638075" cy="3013075"/>
          </a:xfrm>
        </p:spPr>
        <p:txBody>
          <a:bodyPr/>
          <a:lstStyle/>
          <a:p>
            <a:pPr fontAlgn="base">
              <a:lnSpc>
                <a:spcPct val="150000"/>
              </a:lnSpc>
              <a:spcBef>
                <a:spcPct val="20000"/>
              </a:spcBef>
              <a:spcAft>
                <a:spcPct val="0"/>
              </a:spcAft>
              <a:buClr>
                <a:srgbClr val="8AB833"/>
              </a:buClr>
              <a:buSzPct val="85000"/>
              <a:defRPr/>
            </a:pPr>
            <a:r>
              <a:rPr kumimoji="0" lang="en-US" sz="1800" b="0" i="0" u="none" strike="noStrike" kern="1200" cap="none" spc="0" normalizeH="0" baseline="0" noProof="0" dirty="0">
                <a:ln>
                  <a:noFill/>
                </a:ln>
                <a:effectLst/>
                <a:uLnTx/>
                <a:uFillTx/>
                <a:ea typeface="ＭＳ Ｐゴシック" pitchFamily="127" charset="-128"/>
              </a:rPr>
              <a:t>Substantiated or unsubstantiated</a:t>
            </a:r>
          </a:p>
          <a:p>
            <a:pPr fontAlgn="base">
              <a:lnSpc>
                <a:spcPct val="150000"/>
              </a:lnSpc>
              <a:spcBef>
                <a:spcPct val="20000"/>
              </a:spcBef>
              <a:spcAft>
                <a:spcPct val="0"/>
              </a:spcAft>
              <a:buClr>
                <a:srgbClr val="8AB833"/>
              </a:buClr>
              <a:buSzPct val="85000"/>
              <a:defRPr/>
            </a:pPr>
            <a:r>
              <a:rPr kumimoji="0" lang="en-US" sz="1800" b="0" i="0" u="none" strike="noStrike" kern="1200" cap="none" spc="0" normalizeH="0" baseline="0" noProof="0" dirty="0">
                <a:ln>
                  <a:noFill/>
                </a:ln>
                <a:effectLst/>
                <a:uLnTx/>
                <a:uFillTx/>
                <a:ea typeface="ＭＳ Ｐゴシック" pitchFamily="127" charset="-128"/>
              </a:rPr>
              <a:t>Failed to meet any of the regulatory requirements</a:t>
            </a:r>
          </a:p>
          <a:p>
            <a:pPr fontAlgn="base">
              <a:lnSpc>
                <a:spcPct val="150000"/>
              </a:lnSpc>
              <a:spcBef>
                <a:spcPct val="20000"/>
              </a:spcBef>
              <a:spcAft>
                <a:spcPct val="0"/>
              </a:spcAft>
              <a:buClr>
                <a:srgbClr val="8AB833"/>
              </a:buClr>
              <a:buSzPct val="85000"/>
              <a:defRPr/>
            </a:pPr>
            <a:r>
              <a:rPr kumimoji="0" lang="en-US" sz="1800" b="0" i="0" u="none" strike="noStrike" kern="1200" cap="none" spc="0" normalizeH="0" baseline="0" noProof="0" dirty="0">
                <a:ln>
                  <a:noFill/>
                </a:ln>
                <a:effectLst/>
                <a:uLnTx/>
                <a:uFillTx/>
                <a:ea typeface="ＭＳ Ｐゴシック" pitchFamily="127" charset="-128"/>
              </a:rPr>
              <a:t>Practice or procedure that led to the complaint has been changed to achieve compliance</a:t>
            </a:r>
          </a:p>
        </p:txBody>
      </p:sp>
      <p:pic>
        <p:nvPicPr>
          <p:cNvPr id="5" name="Picture 4">
            <a:extLst>
              <a:ext uri="{FF2B5EF4-FFF2-40B4-BE49-F238E27FC236}">
                <a16:creationId xmlns:a16="http://schemas.microsoft.com/office/drawing/2014/main" id="{C546AB25-3E23-4922-9D72-91A1A58E839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61610" y="3286757"/>
            <a:ext cx="4864907" cy="3571243"/>
          </a:xfrm>
          <a:prstGeom prst="rect">
            <a:avLst/>
          </a:prstGeom>
        </p:spPr>
      </p:pic>
    </p:spTree>
    <p:extLst>
      <p:ext uri="{BB962C8B-B14F-4D97-AF65-F5344CB8AC3E}">
        <p14:creationId xmlns:p14="http://schemas.microsoft.com/office/powerpoint/2010/main" val="316851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98A6B3-0F62-4E22-91A5-95BDEAF46F12}"/>
              </a:ext>
            </a:extLst>
          </p:cNvPr>
          <p:cNvSpPr>
            <a:spLocks noGrp="1"/>
          </p:cNvSpPr>
          <p:nvPr>
            <p:ph type="title"/>
          </p:nvPr>
        </p:nvSpPr>
        <p:spPr/>
        <p:txBody>
          <a:bodyPr/>
          <a:lstStyle/>
          <a:p>
            <a:r>
              <a:rPr lang="en-US" b="1" dirty="0"/>
              <a:t>Long-Term Care</a:t>
            </a:r>
          </a:p>
        </p:txBody>
      </p:sp>
      <p:sp>
        <p:nvSpPr>
          <p:cNvPr id="2" name="Text Placeholder 1">
            <a:extLst>
              <a:ext uri="{FF2B5EF4-FFF2-40B4-BE49-F238E27FC236}">
                <a16:creationId xmlns:a16="http://schemas.microsoft.com/office/drawing/2014/main" id="{E7DFC205-E65B-EE7E-584E-03F2121D8169}"/>
              </a:ext>
            </a:extLst>
          </p:cNvPr>
          <p:cNvSpPr>
            <a:spLocks noGrp="1"/>
          </p:cNvSpPr>
          <p:nvPr>
            <p:ph type="body" sz="quarter" idx="14"/>
          </p:nvPr>
        </p:nvSpPr>
        <p:spPr/>
        <p:txBody>
          <a:bodyPr/>
          <a:lstStyle/>
          <a:p>
            <a:r>
              <a:rPr lang="en-US" dirty="0">
                <a:solidFill>
                  <a:srgbClr val="191998"/>
                </a:solidFill>
              </a:rPr>
              <a:t>Section 2</a:t>
            </a:r>
          </a:p>
          <a:p>
            <a:endParaRPr lang="en-US" dirty="0">
              <a:solidFill>
                <a:srgbClr val="191998"/>
              </a:solidFill>
            </a:endParaRPr>
          </a:p>
        </p:txBody>
      </p:sp>
      <p:sp>
        <p:nvSpPr>
          <p:cNvPr id="5" name="Text Placeholder 4">
            <a:extLst>
              <a:ext uri="{FF2B5EF4-FFF2-40B4-BE49-F238E27FC236}">
                <a16:creationId xmlns:a16="http://schemas.microsoft.com/office/drawing/2014/main" id="{BA96E7B1-0563-410E-873F-EBB1E91CAF05}"/>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521737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167C8A-87C5-4062-A1B7-8468B5CDF3F7}"/>
              </a:ext>
            </a:extLst>
          </p:cNvPr>
          <p:cNvSpPr>
            <a:spLocks noGrp="1"/>
          </p:cNvSpPr>
          <p:nvPr>
            <p:ph type="title"/>
          </p:nvPr>
        </p:nvSpPr>
        <p:spPr/>
        <p:txBody>
          <a:bodyPr>
            <a:normAutofit fontScale="90000"/>
          </a:bodyPr>
          <a:lstStyle/>
          <a:p>
            <a:r>
              <a:rPr lang="en-US" b="1" dirty="0"/>
              <a:t>Residents’ Rights in Residential Care Communities and the Regulatory Process</a:t>
            </a:r>
          </a:p>
        </p:txBody>
      </p:sp>
      <p:sp>
        <p:nvSpPr>
          <p:cNvPr id="2" name="Text Placeholder 1">
            <a:extLst>
              <a:ext uri="{FF2B5EF4-FFF2-40B4-BE49-F238E27FC236}">
                <a16:creationId xmlns:a16="http://schemas.microsoft.com/office/drawing/2014/main" id="{C17945FD-8790-AAD5-C1FC-3C892E859503}"/>
              </a:ext>
            </a:extLst>
          </p:cNvPr>
          <p:cNvSpPr>
            <a:spLocks noGrp="1"/>
          </p:cNvSpPr>
          <p:nvPr>
            <p:ph type="body" sz="quarter" idx="14"/>
          </p:nvPr>
        </p:nvSpPr>
        <p:spPr/>
        <p:txBody>
          <a:bodyPr/>
          <a:lstStyle/>
          <a:p>
            <a:r>
              <a:rPr lang="en-US" dirty="0">
                <a:solidFill>
                  <a:srgbClr val="191998"/>
                </a:solidFill>
              </a:rPr>
              <a:t>Section 6</a:t>
            </a:r>
          </a:p>
          <a:p>
            <a:endParaRPr lang="en-US" dirty="0">
              <a:solidFill>
                <a:srgbClr val="191998"/>
              </a:solidFill>
            </a:endParaRPr>
          </a:p>
        </p:txBody>
      </p:sp>
      <p:sp>
        <p:nvSpPr>
          <p:cNvPr id="5" name="Text Placeholder 4">
            <a:extLst>
              <a:ext uri="{FF2B5EF4-FFF2-40B4-BE49-F238E27FC236}">
                <a16:creationId xmlns:a16="http://schemas.microsoft.com/office/drawing/2014/main" id="{C76C9039-5963-4038-AE36-45A65ABFF58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4117481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32A65D6B-591B-4693-BA3A-188A92B51D96}"/>
              </a:ext>
            </a:extLst>
          </p:cNvPr>
          <p:cNvGraphicFramePr>
            <a:graphicFrameLocks noGrp="1"/>
          </p:cNvGraphicFramePr>
          <p:nvPr>
            <p:ph idx="1"/>
            <p:extLst>
              <p:ext uri="{D42A27DB-BD31-4B8C-83A1-F6EECF244321}">
                <p14:modId xmlns:p14="http://schemas.microsoft.com/office/powerpoint/2010/main" val="2332647328"/>
              </p:ext>
            </p:extLst>
          </p:nvPr>
        </p:nvGraphicFramePr>
        <p:xfrm>
          <a:off x="609600" y="495300"/>
          <a:ext cx="10972800" cy="622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28857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67A00-7177-46D6-92CD-B6E3DE658FDA}"/>
              </a:ext>
            </a:extLst>
          </p:cNvPr>
          <p:cNvSpPr>
            <a:spLocks noGrp="1"/>
          </p:cNvSpPr>
          <p:nvPr>
            <p:ph type="title"/>
          </p:nvPr>
        </p:nvSpPr>
        <p:spPr/>
        <p:txBody>
          <a:bodyPr/>
          <a:lstStyle/>
          <a:p>
            <a:r>
              <a:rPr lang="en-US" b="1" dirty="0"/>
              <a:t>Residential Care Communities </a:t>
            </a:r>
          </a:p>
        </p:txBody>
      </p:sp>
      <p:sp>
        <p:nvSpPr>
          <p:cNvPr id="3" name="Content Placeholder 2">
            <a:extLst>
              <a:ext uri="{FF2B5EF4-FFF2-40B4-BE49-F238E27FC236}">
                <a16:creationId xmlns:a16="http://schemas.microsoft.com/office/drawing/2014/main" id="{C9E520D9-9668-44C5-B05B-F42A0C5DCAEE}"/>
              </a:ext>
            </a:extLst>
          </p:cNvPr>
          <p:cNvSpPr>
            <a:spLocks noGrp="1"/>
          </p:cNvSpPr>
          <p:nvPr>
            <p:ph type="body" sz="quarter" idx="14"/>
          </p:nvPr>
        </p:nvSpPr>
        <p:spPr/>
        <p:txBody>
          <a:bodyPr>
            <a:normAutofit fontScale="77500" lnSpcReduction="20000"/>
          </a:bodyPr>
          <a:lstStyle/>
          <a:p>
            <a:pPr marL="0" indent="0">
              <a:lnSpc>
                <a:spcPct val="150000"/>
              </a:lnSpc>
              <a:buNone/>
            </a:pPr>
            <a:endParaRPr lang="en-US" dirty="0"/>
          </a:p>
        </p:txBody>
      </p:sp>
      <p:sp>
        <p:nvSpPr>
          <p:cNvPr id="4" name="Text Placeholder 3">
            <a:extLst>
              <a:ext uri="{FF2B5EF4-FFF2-40B4-BE49-F238E27FC236}">
                <a16:creationId xmlns:a16="http://schemas.microsoft.com/office/drawing/2014/main" id="{C6E0308B-2285-0551-37D7-3F8CD5FC89E4}"/>
              </a:ext>
            </a:extLst>
          </p:cNvPr>
          <p:cNvSpPr>
            <a:spLocks noGrp="1"/>
          </p:cNvSpPr>
          <p:nvPr>
            <p:ph type="body" sz="quarter" idx="15"/>
          </p:nvPr>
        </p:nvSpPr>
        <p:spPr/>
        <p:txBody>
          <a:bodyPr/>
          <a:lstStyle/>
          <a:p>
            <a:pPr marL="0" indent="0">
              <a:lnSpc>
                <a:spcPct val="150000"/>
              </a:lnSpc>
              <a:buNone/>
            </a:pPr>
            <a:r>
              <a:rPr lang="en-US" dirty="0"/>
              <a:t>LTCOP approaches</a:t>
            </a:r>
          </a:p>
          <a:p>
            <a:pPr>
              <a:lnSpc>
                <a:spcPct val="150000"/>
              </a:lnSpc>
            </a:pPr>
            <a:r>
              <a:rPr lang="en-US" dirty="0"/>
              <a:t>Resident agreement or contract</a:t>
            </a:r>
          </a:p>
          <a:p>
            <a:pPr>
              <a:lnSpc>
                <a:spcPct val="150000"/>
              </a:lnSpc>
            </a:pPr>
            <a:r>
              <a:rPr lang="en-US" dirty="0"/>
              <a:t>Connection with provider</a:t>
            </a:r>
          </a:p>
          <a:p>
            <a:pPr>
              <a:lnSpc>
                <a:spcPct val="150000"/>
              </a:lnSpc>
            </a:pPr>
            <a:r>
              <a:rPr lang="en-US" dirty="0"/>
              <a:t>Communication skills</a:t>
            </a:r>
          </a:p>
          <a:p>
            <a:endParaRPr lang="en-US" dirty="0"/>
          </a:p>
        </p:txBody>
      </p:sp>
      <p:pic>
        <p:nvPicPr>
          <p:cNvPr id="5" name="Picture 4">
            <a:extLst>
              <a:ext uri="{FF2B5EF4-FFF2-40B4-BE49-F238E27FC236}">
                <a16:creationId xmlns:a16="http://schemas.microsoft.com/office/drawing/2014/main" id="{50610F5A-250A-4066-9949-8FC1F7F30A3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622679" y="2222452"/>
            <a:ext cx="6150221" cy="4102148"/>
          </a:xfrm>
          <a:prstGeom prst="rect">
            <a:avLst/>
          </a:prstGeom>
        </p:spPr>
      </p:pic>
    </p:spTree>
    <p:extLst>
      <p:ext uri="{BB962C8B-B14F-4D97-AF65-F5344CB8AC3E}">
        <p14:creationId xmlns:p14="http://schemas.microsoft.com/office/powerpoint/2010/main" val="12056905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B885-E785-4593-A9E3-79B78EF2F784}"/>
              </a:ext>
            </a:extLst>
          </p:cNvPr>
          <p:cNvSpPr>
            <a:spLocks noGrp="1"/>
          </p:cNvSpPr>
          <p:nvPr>
            <p:ph type="title"/>
          </p:nvPr>
        </p:nvSpPr>
        <p:spPr/>
        <p:txBody>
          <a:bodyPr/>
          <a:lstStyle/>
          <a:p>
            <a:r>
              <a:rPr lang="en-US" b="1" dirty="0">
                <a:sym typeface="Symbol" panose="05050102010706020507" pitchFamily="18" charset="2"/>
              </a:rPr>
              <a:t> </a:t>
            </a:r>
            <a:r>
              <a:rPr lang="en-US" b="1" dirty="0"/>
              <a:t>State-Specific RCC Information</a:t>
            </a:r>
          </a:p>
        </p:txBody>
      </p:sp>
      <p:sp>
        <p:nvSpPr>
          <p:cNvPr id="3" name="Content Placeholder 2">
            <a:extLst>
              <a:ext uri="{FF2B5EF4-FFF2-40B4-BE49-F238E27FC236}">
                <a16:creationId xmlns:a16="http://schemas.microsoft.com/office/drawing/2014/main" id="{BB3D7D68-5AF3-495E-A174-C22F6F8D920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42094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3E39A-3655-4654-B4E4-F2F6CAE285E9}"/>
              </a:ext>
            </a:extLst>
          </p:cNvPr>
          <p:cNvSpPr>
            <a:spLocks noGrp="1"/>
          </p:cNvSpPr>
          <p:nvPr>
            <p:ph type="title"/>
          </p:nvPr>
        </p:nvSpPr>
        <p:spPr/>
        <p:txBody>
          <a:bodyPr/>
          <a:lstStyle/>
          <a:p>
            <a:r>
              <a:rPr lang="en-US" b="1" dirty="0">
                <a:sym typeface="Symbol" panose="05050102010706020507" pitchFamily="18" charset="2"/>
              </a:rPr>
              <a:t> </a:t>
            </a:r>
            <a:r>
              <a:rPr lang="en-US" b="1" dirty="0"/>
              <a:t>State-Specific HCBS</a:t>
            </a:r>
          </a:p>
        </p:txBody>
      </p:sp>
      <p:sp>
        <p:nvSpPr>
          <p:cNvPr id="3" name="Content Placeholder 2">
            <a:extLst>
              <a:ext uri="{FF2B5EF4-FFF2-40B4-BE49-F238E27FC236}">
                <a16:creationId xmlns:a16="http://schemas.microsoft.com/office/drawing/2014/main" id="{D5B84433-F3B5-43FF-A5CF-C04B48862B8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117393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77491-121B-4979-B9D7-7703BEA7DF1F}"/>
              </a:ext>
            </a:extLst>
          </p:cNvPr>
          <p:cNvSpPr>
            <a:spLocks noGrp="1"/>
          </p:cNvSpPr>
          <p:nvPr>
            <p:ph type="title"/>
          </p:nvPr>
        </p:nvSpPr>
        <p:spPr/>
        <p:txBody>
          <a:bodyPr/>
          <a:lstStyle/>
          <a:p>
            <a:r>
              <a:rPr lang="en-US" b="1" dirty="0"/>
              <a:t>Home and Community-Based Services</a:t>
            </a:r>
          </a:p>
        </p:txBody>
      </p:sp>
      <p:sp>
        <p:nvSpPr>
          <p:cNvPr id="4" name="Text Placeholder 3">
            <a:extLst>
              <a:ext uri="{FF2B5EF4-FFF2-40B4-BE49-F238E27FC236}">
                <a16:creationId xmlns:a16="http://schemas.microsoft.com/office/drawing/2014/main" id="{0C53A404-55EC-315E-E39E-DA696E7BDE62}"/>
              </a:ext>
            </a:extLst>
          </p:cNvPr>
          <p:cNvSpPr>
            <a:spLocks noGrp="1"/>
          </p:cNvSpPr>
          <p:nvPr>
            <p:ph type="body" sz="quarter" idx="15"/>
          </p:nvPr>
        </p:nvSpPr>
        <p:spPr/>
        <p:txBody>
          <a:bodyPr/>
          <a:lstStyle/>
          <a:p>
            <a:r>
              <a:rPr lang="en-US" dirty="0"/>
              <a:t>The HCBS Settings Rule requires that all home and community-based settings meet certain qualifications. </a:t>
            </a:r>
          </a:p>
          <a:p>
            <a:r>
              <a:rPr lang="en-US" dirty="0"/>
              <a:t>The HCBS Settings Rule includes additional requirements for provider-owned or controlled home and community-based residential settings. </a:t>
            </a:r>
          </a:p>
        </p:txBody>
      </p:sp>
    </p:spTree>
    <p:extLst>
      <p:ext uri="{BB962C8B-B14F-4D97-AF65-F5344CB8AC3E}">
        <p14:creationId xmlns:p14="http://schemas.microsoft.com/office/powerpoint/2010/main" val="1155575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D7476-5F6C-4634-A685-FA42ACA6F974}"/>
              </a:ext>
            </a:extLst>
          </p:cNvPr>
          <p:cNvSpPr>
            <a:spLocks noGrp="1"/>
          </p:cNvSpPr>
          <p:nvPr>
            <p:ph type="title"/>
          </p:nvPr>
        </p:nvSpPr>
        <p:spPr/>
        <p:txBody>
          <a:bodyPr/>
          <a:lstStyle/>
          <a:p>
            <a:pPr algn="ctr"/>
            <a:r>
              <a:rPr lang="en-US" sz="40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The Thin Edge of Dignity</a:t>
            </a:r>
            <a:endParaRPr lang="en-US" dirty="0"/>
          </a:p>
        </p:txBody>
      </p:sp>
      <p:pic>
        <p:nvPicPr>
          <p:cNvPr id="5" name="Content Placeholder 4">
            <a:extLst>
              <a:ext uri="{FF2B5EF4-FFF2-40B4-BE49-F238E27FC236}">
                <a16:creationId xmlns:a16="http://schemas.microsoft.com/office/drawing/2014/main" id="{3927E387-FAE5-4A9E-A9E3-5760809D87BA}"/>
              </a:ext>
            </a:extLst>
          </p:cNvPr>
          <p:cNvPicPr>
            <a:picLocks noGrp="1" noChangeAspect="1"/>
          </p:cNvPicPr>
          <p:nvPr>
            <p:ph idx="4294967295"/>
          </p:nvPr>
        </p:nvPicPr>
        <p:blipFill rotWithShape="1">
          <a:blip r:embed="rId4"/>
          <a:srcRect l="52894" t="15020" r="14583" b="22840"/>
          <a:stretch/>
        </p:blipFill>
        <p:spPr>
          <a:xfrm>
            <a:off x="1778923" y="1922462"/>
            <a:ext cx="7493000" cy="4025900"/>
          </a:xfrm>
        </p:spPr>
      </p:pic>
      <p:sp>
        <p:nvSpPr>
          <p:cNvPr id="3" name="Text Placeholder 2">
            <a:extLst>
              <a:ext uri="{FF2B5EF4-FFF2-40B4-BE49-F238E27FC236}">
                <a16:creationId xmlns:a16="http://schemas.microsoft.com/office/drawing/2014/main" id="{B27FCA61-01E5-F4D7-B938-9B381B5CB9B9}"/>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A2737E81-35DB-2979-2C11-7106BFC2F4F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8732308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167C8A-87C5-4062-A1B7-8468B5CDF3F7}"/>
              </a:ext>
            </a:extLst>
          </p:cNvPr>
          <p:cNvSpPr>
            <a:spLocks noGrp="1"/>
          </p:cNvSpPr>
          <p:nvPr>
            <p:ph type="title"/>
          </p:nvPr>
        </p:nvSpPr>
        <p:spPr/>
        <p:txBody>
          <a:bodyPr/>
          <a:lstStyle/>
          <a:p>
            <a:r>
              <a:rPr lang="en-US" dirty="0"/>
              <a:t>Conclusion</a:t>
            </a:r>
          </a:p>
        </p:txBody>
      </p:sp>
      <p:sp>
        <p:nvSpPr>
          <p:cNvPr id="2" name="Text Placeholder 1">
            <a:extLst>
              <a:ext uri="{FF2B5EF4-FFF2-40B4-BE49-F238E27FC236}">
                <a16:creationId xmlns:a16="http://schemas.microsoft.com/office/drawing/2014/main" id="{565B39FE-B930-5B12-6E50-0CF134E82748}"/>
              </a:ext>
            </a:extLst>
          </p:cNvPr>
          <p:cNvSpPr>
            <a:spLocks noGrp="1"/>
          </p:cNvSpPr>
          <p:nvPr>
            <p:ph type="body" sz="quarter" idx="14"/>
          </p:nvPr>
        </p:nvSpPr>
        <p:spPr/>
        <p:txBody>
          <a:bodyPr/>
          <a:lstStyle/>
          <a:p>
            <a:r>
              <a:rPr lang="en-US" dirty="0">
                <a:solidFill>
                  <a:srgbClr val="191998"/>
                </a:solidFill>
              </a:rPr>
              <a:t>Section 7</a:t>
            </a:r>
          </a:p>
          <a:p>
            <a:endParaRPr lang="en-US" dirty="0">
              <a:solidFill>
                <a:srgbClr val="191998"/>
              </a:solidFill>
            </a:endParaRPr>
          </a:p>
        </p:txBody>
      </p:sp>
      <p:sp>
        <p:nvSpPr>
          <p:cNvPr id="5" name="Text Placeholder 4">
            <a:extLst>
              <a:ext uri="{FF2B5EF4-FFF2-40B4-BE49-F238E27FC236}">
                <a16:creationId xmlns:a16="http://schemas.microsoft.com/office/drawing/2014/main" id="{C76C9039-5963-4038-AE36-45A65ABFF58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2263647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5B28A-9D3A-4273-A204-D49456ECE795}"/>
              </a:ext>
            </a:extLst>
          </p:cNvPr>
          <p:cNvSpPr>
            <a:spLocks noGrp="1"/>
          </p:cNvSpPr>
          <p:nvPr>
            <p:ph type="title"/>
          </p:nvPr>
        </p:nvSpPr>
        <p:spPr/>
        <p:txBody>
          <a:bodyPr/>
          <a:lstStyle/>
          <a:p>
            <a:r>
              <a:rPr lang="en-US" b="1" dirty="0"/>
              <a:t>Module 4 Questions</a:t>
            </a:r>
          </a:p>
        </p:txBody>
      </p:sp>
      <p:sp>
        <p:nvSpPr>
          <p:cNvPr id="2" name="Text Placeholder 1">
            <a:extLst>
              <a:ext uri="{FF2B5EF4-FFF2-40B4-BE49-F238E27FC236}">
                <a16:creationId xmlns:a16="http://schemas.microsoft.com/office/drawing/2014/main" id="{1A9ED24E-3EE8-07CD-14FF-1B0C1EE3407F}"/>
              </a:ext>
            </a:extLst>
          </p:cNvPr>
          <p:cNvSpPr>
            <a:spLocks noGrp="1"/>
          </p:cNvSpPr>
          <p:nvPr>
            <p:ph type="body" sz="quarter" idx="15"/>
          </p:nvPr>
        </p:nvSpPr>
        <p:spPr>
          <a:xfrm>
            <a:off x="457925" y="1922462"/>
            <a:ext cx="10728325" cy="3665934"/>
          </a:xfrm>
        </p:spPr>
        <p:txBody>
          <a:bodyPr>
            <a:noAutofit/>
          </a:bodyPr>
          <a:lstStyle/>
          <a:p>
            <a:pPr marL="0" indent="0">
              <a:buNone/>
            </a:pPr>
            <a:r>
              <a:rPr lang="en-US" sz="1700" dirty="0"/>
              <a:t>1. The LTCOP advocates for quality of _________ and quality of ____________ for people who live in nursing facilities and __________________________.</a:t>
            </a:r>
          </a:p>
          <a:p>
            <a:pPr marL="0" indent="0">
              <a:buNone/>
            </a:pPr>
            <a:endParaRPr lang="en-US" sz="1700" dirty="0"/>
          </a:p>
          <a:p>
            <a:pPr marL="0" indent="0">
              <a:buNone/>
            </a:pPr>
            <a:r>
              <a:rPr lang="en-US" sz="1700" dirty="0"/>
              <a:t>2. Name three rights all residents have and explain how you might advocate when they are violated.</a:t>
            </a:r>
          </a:p>
          <a:p>
            <a:pPr marL="0" indent="0">
              <a:buNone/>
            </a:pPr>
            <a:endParaRPr lang="en-US" sz="1700" dirty="0"/>
          </a:p>
          <a:p>
            <a:pPr marL="0" indent="0">
              <a:buNone/>
            </a:pPr>
            <a:r>
              <a:rPr lang="en-US" sz="1700" dirty="0"/>
              <a:t>3. A nursing home changed breakfast time from 8:00 to 7:00 a.m., but a group of residents don’t want to get up that early. Do residents have a say in the time change?</a:t>
            </a:r>
          </a:p>
        </p:txBody>
      </p:sp>
    </p:spTree>
    <p:extLst>
      <p:ext uri="{BB962C8B-B14F-4D97-AF65-F5344CB8AC3E}">
        <p14:creationId xmlns:p14="http://schemas.microsoft.com/office/powerpoint/2010/main" val="4392499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FFD0946-4E85-1E0D-FC2E-E2F55435839D}"/>
              </a:ext>
            </a:extLst>
          </p:cNvPr>
          <p:cNvSpPr>
            <a:spLocks noGrp="1"/>
          </p:cNvSpPr>
          <p:nvPr>
            <p:ph type="body" sz="quarter" idx="15"/>
          </p:nvPr>
        </p:nvSpPr>
        <p:spPr>
          <a:xfrm>
            <a:off x="457925" y="1097280"/>
            <a:ext cx="10728325" cy="4505498"/>
          </a:xfrm>
        </p:spPr>
        <p:txBody>
          <a:bodyPr>
            <a:normAutofit/>
          </a:bodyPr>
          <a:lstStyle/>
          <a:p>
            <a:pPr marL="0" indent="0">
              <a:buNone/>
            </a:pPr>
            <a:r>
              <a:rPr lang="en-US" sz="1800" dirty="0"/>
              <a:t>4. A resident tells you they want to watch television in the living room of their assisted living in the late hours of the evening. The manager said no because the TV must be off at 8:00 p.m. because it keeps other residents awake.</a:t>
            </a:r>
          </a:p>
          <a:p>
            <a:pPr marL="0" indent="0">
              <a:buNone/>
            </a:pPr>
            <a:r>
              <a:rPr lang="en-US" sz="1800" dirty="0"/>
              <a:t>Who does the LTCOP represent, the complainant or those who go to bed at 8:00 p.m.?</a:t>
            </a:r>
          </a:p>
          <a:p>
            <a:pPr marL="0" indent="0">
              <a:buNone/>
            </a:pPr>
            <a:endParaRPr lang="en-US" sz="1800" dirty="0"/>
          </a:p>
          <a:p>
            <a:pPr marL="0" indent="0">
              <a:buNone/>
            </a:pPr>
            <a:r>
              <a:rPr lang="en-US" sz="1800" dirty="0"/>
              <a:t>5.Name one thing a state surveyor looks at when they enter the facility for a standard survey.</a:t>
            </a:r>
          </a:p>
          <a:p>
            <a:pPr marL="0" indent="0">
              <a:buNone/>
            </a:pPr>
            <a:endParaRPr lang="en-US" sz="1800" dirty="0"/>
          </a:p>
          <a:p>
            <a:pPr marL="0" indent="0">
              <a:buNone/>
            </a:pPr>
            <a:r>
              <a:rPr lang="en-US" sz="1800" dirty="0"/>
              <a:t>6.True or False? Surveyors are required to notify the LTCOP after entering an RCC.</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9108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3B4C0E-0678-4687-9C35-03CB57A81ADE}"/>
              </a:ext>
            </a:extLst>
          </p:cNvPr>
          <p:cNvSpPr>
            <a:spLocks noGrp="1"/>
          </p:cNvSpPr>
          <p:nvPr>
            <p:ph type="title"/>
          </p:nvPr>
        </p:nvSpPr>
        <p:spPr>
          <a:xfrm>
            <a:off x="457199" y="391890"/>
            <a:ext cx="11097492" cy="933090"/>
          </a:xfrm>
        </p:spPr>
        <p:txBody>
          <a:bodyPr/>
          <a:lstStyle/>
          <a:p>
            <a:r>
              <a:rPr lang="en-US" b="1" dirty="0"/>
              <a:t>Long-Term Services and Supports</a:t>
            </a:r>
          </a:p>
        </p:txBody>
      </p:sp>
      <p:graphicFrame>
        <p:nvGraphicFramePr>
          <p:cNvPr id="6" name="Content Placeholder 5">
            <a:extLst>
              <a:ext uri="{FF2B5EF4-FFF2-40B4-BE49-F238E27FC236}">
                <a16:creationId xmlns:a16="http://schemas.microsoft.com/office/drawing/2014/main" id="{036E0978-8D58-4F22-BB92-1D3ED4B1C6C9}"/>
              </a:ext>
            </a:extLst>
          </p:cNvPr>
          <p:cNvGraphicFramePr>
            <a:graphicFrameLocks noGrp="1"/>
          </p:cNvGraphicFramePr>
          <p:nvPr>
            <p:ph idx="4294967295"/>
            <p:extLst>
              <p:ext uri="{D42A27DB-BD31-4B8C-83A1-F6EECF244321}">
                <p14:modId xmlns:p14="http://schemas.microsoft.com/office/powerpoint/2010/main" val="597956370"/>
              </p:ext>
            </p:extLst>
          </p:nvPr>
        </p:nvGraphicFramePr>
        <p:xfrm>
          <a:off x="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42457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549A0BE3-4BC3-1107-1507-33A536A8AB85}"/>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600EB880-B347-4A64-51F4-E9FE559763B8}"/>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5921866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E960E49D-5033-FD72-761F-DCD2773E40A4}"/>
              </a:ext>
            </a:extLst>
          </p:cNvPr>
          <p:cNvSpPr>
            <a:spLocks noGrp="1"/>
          </p:cNvSpPr>
          <p:nvPr>
            <p:ph type="body" sz="quarter" idx="14"/>
          </p:nvPr>
        </p:nvSpPr>
        <p:spPr/>
        <p:txBody>
          <a:bodyPr/>
          <a:lstStyle/>
          <a:p>
            <a:r>
              <a:rPr lang="en-US" dirty="0">
                <a:solidFill>
                  <a:srgbClr val="191998"/>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A533E3B3-CD8C-7E89-0997-B28795CF6A25}"/>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Contact Information</a:t>
            </a:r>
          </a:p>
        </p:txBody>
      </p:sp>
      <p:sp>
        <p:nvSpPr>
          <p:cNvPr id="3" name="Content Placeholder 2"/>
          <p:cNvSpPr>
            <a:spLocks noGrp="1"/>
          </p:cNvSpPr>
          <p:nvPr>
            <p:ph type="body" sz="quarter" idx="14"/>
          </p:nvPr>
        </p:nvSpPr>
        <p:spPr/>
        <p:txBody>
          <a:bodyPr>
            <a:normAutofit lnSpcReduction="10000"/>
          </a:bodyPr>
          <a:lstStyle/>
          <a:p>
            <a:r>
              <a:rPr lang="en-US" dirty="0"/>
              <a:t>INSERT PRESENTER CONTACT INFORMATION</a:t>
            </a:r>
          </a:p>
        </p:txBody>
      </p:sp>
      <p:sp>
        <p:nvSpPr>
          <p:cNvPr id="4" name="Text Placeholder 3">
            <a:extLst>
              <a:ext uri="{FF2B5EF4-FFF2-40B4-BE49-F238E27FC236}">
                <a16:creationId xmlns:a16="http://schemas.microsoft.com/office/drawing/2014/main" id="{BA82AB65-C5BC-3253-E185-1E29771DBB9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209973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191998"/>
                </a:solidFill>
                <a:effectLst/>
                <a:uLnTx/>
                <a:uFillTx/>
                <a:latin typeface="Open Sans"/>
                <a:ea typeface="ＭＳ Ｐゴシック" pitchFamily="127" charset="-128"/>
                <a:cs typeface="+mn-cs"/>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568AA-4379-4D64-8829-1BB299C0A3FA}"/>
              </a:ext>
            </a:extLst>
          </p:cNvPr>
          <p:cNvSpPr>
            <a:spLocks noGrp="1"/>
          </p:cNvSpPr>
          <p:nvPr>
            <p:ph type="title"/>
          </p:nvPr>
        </p:nvSpPr>
        <p:spPr/>
        <p:txBody>
          <a:bodyPr/>
          <a:lstStyle/>
          <a:p>
            <a:r>
              <a:rPr lang="en-US" b="1" dirty="0"/>
              <a:t>Paying for Long-Term Services and Supports</a:t>
            </a:r>
          </a:p>
        </p:txBody>
      </p:sp>
      <p:graphicFrame>
        <p:nvGraphicFramePr>
          <p:cNvPr id="4" name="Content Placeholder 3">
            <a:extLst>
              <a:ext uri="{FF2B5EF4-FFF2-40B4-BE49-F238E27FC236}">
                <a16:creationId xmlns:a16="http://schemas.microsoft.com/office/drawing/2014/main" id="{A4C8D481-AD1A-4944-BDC8-54A395D0279F}"/>
              </a:ext>
            </a:extLst>
          </p:cNvPr>
          <p:cNvGraphicFramePr>
            <a:graphicFrameLocks noGrp="1"/>
          </p:cNvGraphicFramePr>
          <p:nvPr>
            <p:ph idx="4294967295"/>
            <p:extLst>
              <p:ext uri="{D42A27DB-BD31-4B8C-83A1-F6EECF244321}">
                <p14:modId xmlns:p14="http://schemas.microsoft.com/office/powerpoint/2010/main" val="522616491"/>
              </p:ext>
            </p:extLst>
          </p:nvPr>
        </p:nvGraphicFramePr>
        <p:xfrm>
          <a:off x="615142"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596747"/>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1_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65EDD6A9-CA02-48C2-9B03-C6AD8C8A8E06}" vid="{2E02C465-3D3B-48EF-91AD-613145189A0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47CC5B-7428-4635-84CB-452C3F62BCFB}">
  <ds:schemaRefs>
    <ds:schemaRef ds:uri="http://schemas.microsoft.com/sharepoint/v3/contenttype/forms"/>
  </ds:schemaRefs>
</ds:datastoreItem>
</file>

<file path=customXml/itemProps2.xml><?xml version="1.0" encoding="utf-8"?>
<ds:datastoreItem xmlns:ds="http://schemas.openxmlformats.org/officeDocument/2006/customXml" ds:itemID="{DD4CDFF5-2D10-4B9F-A19C-1F26A96F80AB}">
  <ds:schemaRefs>
    <ds:schemaRef ds:uri="http://schemas.microsoft.com/office/2006/documentManagement/types"/>
    <ds:schemaRef ds:uri="5c35a713-1803-478c-8f83-023c5882b006"/>
    <ds:schemaRef ds:uri="http://schemas.microsoft.com/office/infopath/2007/PartnerControls"/>
    <ds:schemaRef ds:uri="http://schemas.openxmlformats.org/package/2006/metadata/core-properties"/>
    <ds:schemaRef ds:uri="3188d611-75c6-427f-a9e3-a7e8bc53749e"/>
    <ds:schemaRef ds:uri="http://purl.org/dc/dcmitype/"/>
    <ds:schemaRef ds:uri="http://www.w3.org/XML/1998/namespace"/>
    <ds:schemaRef ds:uri="http://schemas.microsoft.com/office/2006/metadata/properties"/>
    <ds:schemaRef ds:uri="http://purl.org/dc/terms/"/>
    <ds:schemaRef ds:uri="http://purl.org/dc/elements/1.1/"/>
  </ds:schemaRefs>
</ds:datastoreItem>
</file>

<file path=customXml/itemProps3.xml><?xml version="1.0" encoding="utf-8"?>
<ds:datastoreItem xmlns:ds="http://schemas.openxmlformats.org/officeDocument/2006/customXml" ds:itemID="{747920B6-1111-4962-B076-8FA9488E13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NORC PowerPoint Template 2022</Template>
  <TotalTime>10420</TotalTime>
  <Words>13728</Words>
  <Application>Microsoft Office PowerPoint</Application>
  <PresentationFormat>Widescreen</PresentationFormat>
  <Paragraphs>1006</Paragraphs>
  <Slides>83</Slides>
  <Notes>80</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83</vt:i4>
      </vt:variant>
    </vt:vector>
  </HeadingPairs>
  <TitlesOfParts>
    <vt:vector size="100" baseType="lpstr">
      <vt:lpstr>ＭＳ Ｐゴシック</vt:lpstr>
      <vt:lpstr>Aptos</vt:lpstr>
      <vt:lpstr>Arial</vt:lpstr>
      <vt:lpstr>Barlow Light</vt:lpstr>
      <vt:lpstr>Bree Serif</vt:lpstr>
      <vt:lpstr>Calibri</vt:lpstr>
      <vt:lpstr>Helvetica</vt:lpstr>
      <vt:lpstr>Lato</vt:lpstr>
      <vt:lpstr>Open Sans</vt:lpstr>
      <vt:lpstr>Poppins</vt:lpstr>
      <vt:lpstr>Raleway</vt:lpstr>
      <vt:lpstr>Raleway Thin</vt:lpstr>
      <vt:lpstr>Symbol</vt:lpstr>
      <vt:lpstr>Wingdings</vt:lpstr>
      <vt:lpstr>Wingdings 3</vt:lpstr>
      <vt:lpstr>NORC PowerPoint Template 2022</vt:lpstr>
      <vt:lpstr>1_NORC PowerPoint Template 2022</vt:lpstr>
      <vt:lpstr>INITIAL CERTIFICATION TRAINING CURRICULUM FOR LONG-TERM CARE OMBUDSMAN PROGRAMS</vt:lpstr>
      <vt:lpstr>Welcome and Introduction</vt:lpstr>
      <vt:lpstr>Welcome</vt:lpstr>
      <vt:lpstr>PowerPoint Presentation</vt:lpstr>
      <vt:lpstr>Today’s Agenda</vt:lpstr>
      <vt:lpstr>Module 4 Learning Objectives</vt:lpstr>
      <vt:lpstr>Long-Term Care</vt:lpstr>
      <vt:lpstr>Long-Term Services and Supports</vt:lpstr>
      <vt:lpstr>Paying for Long-Term Services and Supports</vt:lpstr>
      <vt:lpstr>Veterans’ Assistance</vt:lpstr>
      <vt:lpstr>PowerPoint Presentation</vt:lpstr>
      <vt:lpstr>Medicaid Home and Community-Based Services (HCBS) Waiver Programs</vt:lpstr>
      <vt:lpstr>Skilled Nursing Facility or Nursing Facility </vt:lpstr>
      <vt:lpstr>PowerPoint Presentation</vt:lpstr>
      <vt:lpstr>PowerPoint Presentation</vt:lpstr>
      <vt:lpstr> Residential Care Communities</vt:lpstr>
      <vt:lpstr>PowerPoint Presentation</vt:lpstr>
      <vt:lpstr>PowerPoint Presentation</vt:lpstr>
      <vt:lpstr>Home and Community Based Services (HCBS)</vt:lpstr>
      <vt:lpstr>Who’s Who in Long-term Care Facilities</vt:lpstr>
      <vt:lpstr> Key Staff in Nursing Facilities</vt:lpstr>
      <vt:lpstr>PowerPoint Presentation</vt:lpstr>
      <vt:lpstr>PowerPoint Presentation</vt:lpstr>
      <vt:lpstr>PowerPoint Presentation</vt:lpstr>
      <vt:lpstr>PowerPoint Presentation</vt:lpstr>
      <vt:lpstr> State Requirements for Staffing in Nursing Facilities</vt:lpstr>
      <vt:lpstr>Federal Nursing Facility Staffing Requirements</vt:lpstr>
      <vt:lpstr>Residents’ Rights in Nursing Facilities</vt:lpstr>
      <vt:lpstr>Ombudsman Program Role and Residents’ Rights</vt:lpstr>
      <vt:lpstr>PowerPoint Presentation</vt:lpstr>
      <vt:lpstr>Federal Nursing Home Requirements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Reasons for transfer or discharge</vt:lpstr>
      <vt:lpstr>Questions?</vt:lpstr>
      <vt:lpstr>Regulatory Process for Nursing Facilities</vt:lpstr>
      <vt:lpstr>PowerPoint Presentation</vt:lpstr>
      <vt:lpstr>Standard Survey</vt:lpstr>
      <vt:lpstr> Add State-Specific Information here</vt:lpstr>
      <vt:lpstr>Survey Team</vt:lpstr>
      <vt:lpstr>PowerPoint Presentation</vt:lpstr>
      <vt:lpstr>During the Survey</vt:lpstr>
      <vt:lpstr>Resident Meeting</vt:lpstr>
      <vt:lpstr> Add State-Specific Information here</vt:lpstr>
      <vt:lpstr>PowerPoint Presentation</vt:lpstr>
      <vt:lpstr>Life Safety Code</vt:lpstr>
      <vt:lpstr> Add State-Specific info on Abbreviated Standard Survey  </vt:lpstr>
      <vt:lpstr>PowerPoint Presentation</vt:lpstr>
      <vt:lpstr>Residents’ Rights in Residential Care Communities and the Regulatory Process</vt:lpstr>
      <vt:lpstr>PowerPoint Presentation</vt:lpstr>
      <vt:lpstr>Residential Care Communities </vt:lpstr>
      <vt:lpstr> State-Specific RCC Information</vt:lpstr>
      <vt:lpstr> State-Specific HCBS</vt:lpstr>
      <vt:lpstr>Home and Community-Based Services</vt:lpstr>
      <vt:lpstr>The Thin Edge of Dignity</vt:lpstr>
      <vt:lpstr>Conclusion</vt:lpstr>
      <vt:lpstr>Module 4 Questions</vt:lpstr>
      <vt:lpstr>PowerPoint Presentation</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Amity Overall-Laib</dc:creator>
  <cp:lastModifiedBy>Katie O'Hearn</cp:lastModifiedBy>
  <cp:revision>303</cp:revision>
  <dcterms:created xsi:type="dcterms:W3CDTF">2017-08-16T20:53:38Z</dcterms:created>
  <dcterms:modified xsi:type="dcterms:W3CDTF">2025-01-27T22:32:44Z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ies>
</file>