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0" r:id="rId4"/>
  </p:sldMasterIdLst>
  <p:notesMasterIdLst>
    <p:notesMasterId r:id="rId74"/>
  </p:notesMasterIdLst>
  <p:sldIdLst>
    <p:sldId id="256" r:id="rId5"/>
    <p:sldId id="257" r:id="rId6"/>
    <p:sldId id="258" r:id="rId7"/>
    <p:sldId id="338" r:id="rId8"/>
    <p:sldId id="260" r:id="rId9"/>
    <p:sldId id="349" r:id="rId10"/>
    <p:sldId id="264" r:id="rId11"/>
    <p:sldId id="265" r:id="rId12"/>
    <p:sldId id="408" r:id="rId13"/>
    <p:sldId id="410" r:id="rId14"/>
    <p:sldId id="266" r:id="rId15"/>
    <p:sldId id="271" r:id="rId16"/>
    <p:sldId id="267" r:id="rId17"/>
    <p:sldId id="411" r:id="rId18"/>
    <p:sldId id="412" r:id="rId19"/>
    <p:sldId id="268" r:id="rId20"/>
    <p:sldId id="269" r:id="rId21"/>
    <p:sldId id="270" r:id="rId22"/>
    <p:sldId id="272" r:id="rId23"/>
    <p:sldId id="273" r:id="rId24"/>
    <p:sldId id="274" r:id="rId25"/>
    <p:sldId id="275" r:id="rId26"/>
    <p:sldId id="415" r:id="rId27"/>
    <p:sldId id="276" r:id="rId28"/>
    <p:sldId id="277" r:id="rId29"/>
    <p:sldId id="278" r:id="rId30"/>
    <p:sldId id="404" r:id="rId31"/>
    <p:sldId id="279" r:id="rId32"/>
    <p:sldId id="280" r:id="rId33"/>
    <p:sldId id="281" r:id="rId34"/>
    <p:sldId id="282" r:id="rId35"/>
    <p:sldId id="283" r:id="rId36"/>
    <p:sldId id="284" r:id="rId37"/>
    <p:sldId id="285" r:id="rId38"/>
    <p:sldId id="413" r:id="rId39"/>
    <p:sldId id="286" r:id="rId40"/>
    <p:sldId id="287" r:id="rId41"/>
    <p:sldId id="288" r:id="rId42"/>
    <p:sldId id="289" r:id="rId43"/>
    <p:sldId id="405" r:id="rId44"/>
    <p:sldId id="294" r:id="rId45"/>
    <p:sldId id="290" r:id="rId46"/>
    <p:sldId id="291" r:id="rId47"/>
    <p:sldId id="295" r:id="rId48"/>
    <p:sldId id="296" r:id="rId49"/>
    <p:sldId id="292" r:id="rId50"/>
    <p:sldId id="293" r:id="rId51"/>
    <p:sldId id="297" r:id="rId52"/>
    <p:sldId id="298" r:id="rId53"/>
    <p:sldId id="414" r:id="rId54"/>
    <p:sldId id="304" r:id="rId55"/>
    <p:sldId id="305" r:id="rId56"/>
    <p:sldId id="306" r:id="rId57"/>
    <p:sldId id="307" r:id="rId58"/>
    <p:sldId id="308" r:id="rId59"/>
    <p:sldId id="309" r:id="rId60"/>
    <p:sldId id="310" r:id="rId61"/>
    <p:sldId id="311" r:id="rId62"/>
    <p:sldId id="406" r:id="rId63"/>
    <p:sldId id="409" r:id="rId64"/>
    <p:sldId id="407" r:id="rId65"/>
    <p:sldId id="313" r:id="rId66"/>
    <p:sldId id="314" r:id="rId67"/>
    <p:sldId id="315" r:id="rId68"/>
    <p:sldId id="316" r:id="rId69"/>
    <p:sldId id="317" r:id="rId70"/>
    <p:sldId id="352" r:id="rId71"/>
    <p:sldId id="320" r:id="rId72"/>
    <p:sldId id="416"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helle Gralnick" initials="MG" lastIdx="7" clrIdx="0"/>
  <p:cmAuthor id="1" name="Amity Overall-Laib" initials="AO" lastIdx="6" clrIdx="1">
    <p:extLst>
      <p:ext uri="{19B8F6BF-5375-455C-9EA6-DF929625EA0E}">
        <p15:presenceInfo xmlns:p15="http://schemas.microsoft.com/office/powerpoint/2012/main" userId="bc07e668652b26ae" providerId="Windows Live"/>
      </p:ext>
    </p:extLst>
  </p:cmAuthor>
  <p:cmAuthor id="2" name="Katie Kohler" initials="KK" lastIdx="1" clrIdx="2">
    <p:extLst>
      <p:ext uri="{19B8F6BF-5375-455C-9EA6-DF929625EA0E}">
        <p15:presenceInfo xmlns:p15="http://schemas.microsoft.com/office/powerpoint/2012/main" userId="Katie Kohl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1998"/>
    <a:srgbClr val="000000"/>
    <a:srgbClr val="001F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rial"/>
          <a:ea typeface="Arial"/>
          <a:cs typeface="Arial"/>
        </a:font>
        <a:srgbClr val="00206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9E6CC"/>
          </a:solidFill>
        </a:fill>
      </a:tcStyle>
    </a:wholeTbl>
    <a:band2H>
      <a:tcTxStyle/>
      <a:tcStyle>
        <a:tcBdr/>
        <a:fill>
          <a:solidFill>
            <a:srgbClr val="EDF3E7"/>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00206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8EDCD"/>
          </a:solidFill>
        </a:fill>
      </a:tcStyle>
    </a:wholeTbl>
    <a:band2H>
      <a:tcTxStyle/>
      <a:tcStyle>
        <a:tcBdr/>
        <a:fill>
          <a:solidFill>
            <a:srgbClr val="F4F6E7"/>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rial"/>
          <a:ea typeface="Arial"/>
          <a:cs typeface="Arial"/>
        </a:font>
        <a:srgbClr val="00206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9E4"/>
          </a:solidFill>
        </a:fill>
      </a:tcStyle>
    </a:wholeTbl>
    <a:band2H>
      <a:tcTxStyle/>
      <a:tcStyle>
        <a:tcBdr/>
        <a:fill>
          <a:solidFill>
            <a:srgbClr val="E6EDF2"/>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00206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7E9"/>
          </a:solidFill>
        </a:fill>
      </a:tcStyle>
    </a:wholeTbl>
    <a:band2H>
      <a:tcTxStyle/>
      <a:tcStyle>
        <a:tcBdr/>
        <a:fill>
          <a:solidFill>
            <a:srgbClr val="FFFFFF"/>
          </a:solidFill>
        </a:fill>
      </a:tcStyle>
    </a:band2H>
    <a:firstCol>
      <a:tcTxStyle b="on" i="off">
        <a:font>
          <a:latin typeface="Arial"/>
          <a:ea typeface="Arial"/>
          <a:cs typeface="Aria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002060"/>
      </a:tcTxStyle>
      <a:tcStyle>
        <a:tcBdr>
          <a:left>
            <a:ln w="12700" cap="flat">
              <a:noFill/>
              <a:miter lim="400000"/>
            </a:ln>
          </a:left>
          <a:right>
            <a:ln w="12700" cap="flat">
              <a:noFill/>
              <a:miter lim="400000"/>
            </a:ln>
          </a:right>
          <a:top>
            <a:ln w="50800" cap="flat">
              <a:solidFill>
                <a:srgbClr val="002060"/>
              </a:solidFill>
              <a:prstDash val="solid"/>
              <a:round/>
            </a:ln>
          </a:top>
          <a:bottom>
            <a:ln w="25400" cap="flat">
              <a:solidFill>
                <a:srgbClr val="00206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12700" cap="flat">
              <a:noFill/>
              <a:miter lim="400000"/>
            </a:ln>
          </a:left>
          <a:right>
            <a:ln w="12700" cap="flat">
              <a:noFill/>
              <a:miter lim="400000"/>
            </a:ln>
          </a:right>
          <a:top>
            <a:ln w="25400" cap="flat">
              <a:solidFill>
                <a:srgbClr val="002060"/>
              </a:solidFill>
              <a:prstDash val="solid"/>
              <a:round/>
            </a:ln>
          </a:top>
          <a:bottom>
            <a:ln w="25400" cap="flat">
              <a:solidFill>
                <a:srgbClr val="00206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00206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BD1"/>
          </a:solidFill>
        </a:fill>
      </a:tcStyle>
    </a:wholeTbl>
    <a:band2H>
      <a:tcTxStyle/>
      <a:tcStyle>
        <a:tcBdr/>
        <a:fill>
          <a:solidFill>
            <a:srgbClr val="E6E7E9"/>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2060"/>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2060"/>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2060"/>
          </a:solidFill>
        </a:fill>
      </a:tcStyle>
    </a:firstRow>
  </a:tblStyle>
  <a:tblStyle styleId="{2708684C-4D16-4618-839F-0558EEFCDFE6}" styleName="">
    <a:tblBg/>
    <a:wholeTbl>
      <a:tcTxStyle b="off" i="off">
        <a:font>
          <a:latin typeface="Arial"/>
          <a:ea typeface="Arial"/>
          <a:cs typeface="Arial"/>
        </a:font>
        <a:srgbClr val="002060"/>
      </a:tcTxStyle>
      <a:tcStyle>
        <a:tcBdr>
          <a:left>
            <a:ln w="12700" cap="flat">
              <a:solidFill>
                <a:srgbClr val="002060"/>
              </a:solidFill>
              <a:prstDash val="solid"/>
              <a:round/>
            </a:ln>
          </a:left>
          <a:right>
            <a:ln w="12700" cap="flat">
              <a:solidFill>
                <a:srgbClr val="002060"/>
              </a:solidFill>
              <a:prstDash val="solid"/>
              <a:round/>
            </a:ln>
          </a:right>
          <a:top>
            <a:ln w="12700" cap="flat">
              <a:solidFill>
                <a:srgbClr val="002060"/>
              </a:solidFill>
              <a:prstDash val="solid"/>
              <a:round/>
            </a:ln>
          </a:top>
          <a:bottom>
            <a:ln w="12700" cap="flat">
              <a:solidFill>
                <a:srgbClr val="002060"/>
              </a:solidFill>
              <a:prstDash val="solid"/>
              <a:round/>
            </a:ln>
          </a:bottom>
          <a:insideH>
            <a:ln w="12700" cap="flat">
              <a:solidFill>
                <a:srgbClr val="002060"/>
              </a:solidFill>
              <a:prstDash val="solid"/>
              <a:round/>
            </a:ln>
          </a:insideH>
          <a:insideV>
            <a:ln w="12700" cap="flat">
              <a:solidFill>
                <a:srgbClr val="002060"/>
              </a:solidFill>
              <a:prstDash val="solid"/>
              <a:round/>
            </a:ln>
          </a:insideV>
        </a:tcBdr>
        <a:fill>
          <a:solidFill>
            <a:srgbClr val="002060">
              <a:alpha val="20000"/>
            </a:srgbClr>
          </a:solidFill>
        </a:fill>
      </a:tcStyle>
    </a:wholeTbl>
    <a:band2H>
      <a:tcTxStyle/>
      <a:tcStyle>
        <a:tcBdr/>
        <a:fill>
          <a:solidFill>
            <a:srgbClr val="FFFFFF"/>
          </a:solidFill>
        </a:fill>
      </a:tcStyle>
    </a:band2H>
    <a:firstCol>
      <a:tcTxStyle b="on" i="off">
        <a:font>
          <a:latin typeface="Arial"/>
          <a:ea typeface="Arial"/>
          <a:cs typeface="Arial"/>
        </a:font>
        <a:srgbClr val="002060"/>
      </a:tcTxStyle>
      <a:tcStyle>
        <a:tcBdr>
          <a:left>
            <a:ln w="12700" cap="flat">
              <a:solidFill>
                <a:srgbClr val="002060"/>
              </a:solidFill>
              <a:prstDash val="solid"/>
              <a:round/>
            </a:ln>
          </a:left>
          <a:right>
            <a:ln w="12700" cap="flat">
              <a:solidFill>
                <a:srgbClr val="002060"/>
              </a:solidFill>
              <a:prstDash val="solid"/>
              <a:round/>
            </a:ln>
          </a:right>
          <a:top>
            <a:ln w="12700" cap="flat">
              <a:solidFill>
                <a:srgbClr val="002060"/>
              </a:solidFill>
              <a:prstDash val="solid"/>
              <a:round/>
            </a:ln>
          </a:top>
          <a:bottom>
            <a:ln w="12700" cap="flat">
              <a:solidFill>
                <a:srgbClr val="002060"/>
              </a:solidFill>
              <a:prstDash val="solid"/>
              <a:round/>
            </a:ln>
          </a:bottom>
          <a:insideH>
            <a:ln w="12700" cap="flat">
              <a:solidFill>
                <a:srgbClr val="002060"/>
              </a:solidFill>
              <a:prstDash val="solid"/>
              <a:round/>
            </a:ln>
          </a:insideH>
          <a:insideV>
            <a:ln w="12700" cap="flat">
              <a:solidFill>
                <a:srgbClr val="002060"/>
              </a:solidFill>
              <a:prstDash val="solid"/>
              <a:round/>
            </a:ln>
          </a:insideV>
        </a:tcBdr>
        <a:fill>
          <a:solidFill>
            <a:srgbClr val="002060">
              <a:alpha val="20000"/>
            </a:srgbClr>
          </a:solidFill>
        </a:fill>
      </a:tcStyle>
    </a:firstCol>
    <a:lastRow>
      <a:tcTxStyle b="on" i="off">
        <a:font>
          <a:latin typeface="Arial"/>
          <a:ea typeface="Arial"/>
          <a:cs typeface="Arial"/>
        </a:font>
        <a:srgbClr val="002060"/>
      </a:tcTxStyle>
      <a:tcStyle>
        <a:tcBdr>
          <a:left>
            <a:ln w="12700" cap="flat">
              <a:solidFill>
                <a:srgbClr val="002060"/>
              </a:solidFill>
              <a:prstDash val="solid"/>
              <a:round/>
            </a:ln>
          </a:left>
          <a:right>
            <a:ln w="12700" cap="flat">
              <a:solidFill>
                <a:srgbClr val="002060"/>
              </a:solidFill>
              <a:prstDash val="solid"/>
              <a:round/>
            </a:ln>
          </a:right>
          <a:top>
            <a:ln w="50800" cap="flat">
              <a:solidFill>
                <a:srgbClr val="002060"/>
              </a:solidFill>
              <a:prstDash val="solid"/>
              <a:round/>
            </a:ln>
          </a:top>
          <a:bottom>
            <a:ln w="12700" cap="flat">
              <a:solidFill>
                <a:srgbClr val="002060"/>
              </a:solidFill>
              <a:prstDash val="solid"/>
              <a:round/>
            </a:ln>
          </a:bottom>
          <a:insideH>
            <a:ln w="12700" cap="flat">
              <a:solidFill>
                <a:srgbClr val="002060"/>
              </a:solidFill>
              <a:prstDash val="solid"/>
              <a:round/>
            </a:ln>
          </a:insideH>
          <a:insideV>
            <a:ln w="12700" cap="flat">
              <a:solidFill>
                <a:srgbClr val="002060"/>
              </a:solidFill>
              <a:prstDash val="solid"/>
              <a:round/>
            </a:ln>
          </a:insideV>
        </a:tcBdr>
        <a:fill>
          <a:noFill/>
        </a:fill>
      </a:tcStyle>
    </a:lastRow>
    <a:firstRow>
      <a:tcTxStyle b="on" i="off">
        <a:font>
          <a:latin typeface="Arial"/>
          <a:ea typeface="Arial"/>
          <a:cs typeface="Arial"/>
        </a:font>
        <a:srgbClr val="002060"/>
      </a:tcTxStyle>
      <a:tcStyle>
        <a:tcBdr>
          <a:left>
            <a:ln w="12700" cap="flat">
              <a:solidFill>
                <a:srgbClr val="002060"/>
              </a:solidFill>
              <a:prstDash val="solid"/>
              <a:round/>
            </a:ln>
          </a:left>
          <a:right>
            <a:ln w="12700" cap="flat">
              <a:solidFill>
                <a:srgbClr val="002060"/>
              </a:solidFill>
              <a:prstDash val="solid"/>
              <a:round/>
            </a:ln>
          </a:right>
          <a:top>
            <a:ln w="12700" cap="flat">
              <a:solidFill>
                <a:srgbClr val="002060"/>
              </a:solidFill>
              <a:prstDash val="solid"/>
              <a:round/>
            </a:ln>
          </a:top>
          <a:bottom>
            <a:ln w="25400" cap="flat">
              <a:solidFill>
                <a:srgbClr val="002060"/>
              </a:solidFill>
              <a:prstDash val="solid"/>
              <a:round/>
            </a:ln>
          </a:bottom>
          <a:insideH>
            <a:ln w="12700" cap="flat">
              <a:solidFill>
                <a:srgbClr val="002060"/>
              </a:solidFill>
              <a:prstDash val="solid"/>
              <a:round/>
            </a:ln>
          </a:insideH>
          <a:insideV>
            <a:ln w="12700" cap="flat">
              <a:solidFill>
                <a:srgbClr val="00206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9649" autoAdjust="0"/>
  </p:normalViewPr>
  <p:slideViewPr>
    <p:cSldViewPr snapToGrid="0">
      <p:cViewPr varScale="1">
        <p:scale>
          <a:sx n="55" d="100"/>
          <a:sy n="55" d="100"/>
        </p:scale>
        <p:origin x="176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3B2CF2-D68A-4B0B-A035-673D7F531A7F}" type="doc">
      <dgm:prSet loTypeId="urn:microsoft.com/office/officeart/2008/layout/PictureStrips" loCatId="list" qsTypeId="urn:microsoft.com/office/officeart/2005/8/quickstyle/simple1" qsCatId="simple" csTypeId="urn:microsoft.com/office/officeart/2005/8/colors/accent0_1" csCatId="mainScheme" phldr="1"/>
      <dgm:spPr/>
      <dgm:t>
        <a:bodyPr/>
        <a:lstStyle/>
        <a:p>
          <a:endParaRPr lang="en-US"/>
        </a:p>
      </dgm:t>
    </dgm:pt>
    <dgm:pt modelId="{0D430A73-87F2-45C5-BE1B-49658067730B}">
      <dgm:prSet phldrT="[Text]" custT="1"/>
      <dgm:spPr>
        <a:noFill/>
        <a:ln>
          <a:noFill/>
        </a:ln>
      </dgm:spPr>
      <dgm:t>
        <a:bodyPr/>
        <a:lstStyle/>
        <a:p>
          <a:r>
            <a:rPr lang="en-US" sz="2800" dirty="0"/>
            <a:t>Provide immediate access</a:t>
          </a:r>
        </a:p>
      </dgm:t>
    </dgm:pt>
    <dgm:pt modelId="{0CE9260A-DE7F-49E1-B53B-2B344DDA6A11}" type="parTrans" cxnId="{F8459972-C0A7-4568-B569-E99D8CC620EC}">
      <dgm:prSet/>
      <dgm:spPr/>
      <dgm:t>
        <a:bodyPr/>
        <a:lstStyle/>
        <a:p>
          <a:endParaRPr lang="en-US"/>
        </a:p>
      </dgm:t>
    </dgm:pt>
    <dgm:pt modelId="{E2F989A3-12D7-4785-B801-F9296133C788}" type="sibTrans" cxnId="{F8459972-C0A7-4568-B569-E99D8CC620EC}">
      <dgm:prSet/>
      <dgm:spPr/>
      <dgm:t>
        <a:bodyPr/>
        <a:lstStyle/>
        <a:p>
          <a:endParaRPr lang="en-US"/>
        </a:p>
      </dgm:t>
    </dgm:pt>
    <dgm:pt modelId="{421378CF-7B16-4003-89DA-F835C6E7AC02}">
      <dgm:prSet phldrT="[Text]" custT="1"/>
      <dgm:spPr>
        <a:noFill/>
        <a:ln>
          <a:noFill/>
        </a:ln>
      </dgm:spPr>
      <dgm:t>
        <a:bodyPr/>
        <a:lstStyle/>
        <a:p>
          <a:r>
            <a:rPr lang="en-US" sz="2800" dirty="0"/>
            <a:t>Allow the LTCOP to examine resident records</a:t>
          </a:r>
        </a:p>
      </dgm:t>
    </dgm:pt>
    <dgm:pt modelId="{C7D9D8E6-91E9-4B70-94F2-578024FBA92F}" type="parTrans" cxnId="{D8BE23DF-026B-4065-BBDD-0DC441F6B0C4}">
      <dgm:prSet/>
      <dgm:spPr/>
      <dgm:t>
        <a:bodyPr/>
        <a:lstStyle/>
        <a:p>
          <a:endParaRPr lang="en-US"/>
        </a:p>
      </dgm:t>
    </dgm:pt>
    <dgm:pt modelId="{E9892CCC-5252-4820-BB01-80691E1F8FD6}" type="sibTrans" cxnId="{D8BE23DF-026B-4065-BBDD-0DC441F6B0C4}">
      <dgm:prSet/>
      <dgm:spPr/>
      <dgm:t>
        <a:bodyPr/>
        <a:lstStyle/>
        <a:p>
          <a:endParaRPr lang="en-US"/>
        </a:p>
      </dgm:t>
    </dgm:pt>
    <dgm:pt modelId="{822C592F-ADE0-430D-94B3-80B7C8DAFE0E}">
      <dgm:prSet phldrT="[Text]" custT="1"/>
      <dgm:spPr>
        <a:noFill/>
        <a:ln>
          <a:noFill/>
        </a:ln>
      </dgm:spPr>
      <dgm:t>
        <a:bodyPr/>
        <a:lstStyle/>
        <a:p>
          <a:r>
            <a:rPr lang="en-US" sz="2800" dirty="0"/>
            <a:t>Not prohibit or discourage residents from communicating with the LTCOP</a:t>
          </a:r>
        </a:p>
      </dgm:t>
    </dgm:pt>
    <dgm:pt modelId="{D8D8108D-2CFA-4B3C-AF53-324993FEB369}" type="parTrans" cxnId="{BDAC7E57-0A1A-45C4-933C-6DAA0AF0C6EF}">
      <dgm:prSet/>
      <dgm:spPr/>
      <dgm:t>
        <a:bodyPr/>
        <a:lstStyle/>
        <a:p>
          <a:endParaRPr lang="en-US"/>
        </a:p>
      </dgm:t>
    </dgm:pt>
    <dgm:pt modelId="{A4CD3324-E453-4792-A64C-292FDE529E95}" type="sibTrans" cxnId="{BDAC7E57-0A1A-45C4-933C-6DAA0AF0C6EF}">
      <dgm:prSet/>
      <dgm:spPr/>
      <dgm:t>
        <a:bodyPr/>
        <a:lstStyle/>
        <a:p>
          <a:endParaRPr lang="en-US"/>
        </a:p>
      </dgm:t>
    </dgm:pt>
    <dgm:pt modelId="{B9C23907-6D85-4955-BC3C-DE9283C69D22}" type="pres">
      <dgm:prSet presAssocID="{523B2CF2-D68A-4B0B-A035-673D7F531A7F}" presName="Name0" presStyleCnt="0">
        <dgm:presLayoutVars>
          <dgm:dir/>
          <dgm:resizeHandles val="exact"/>
        </dgm:presLayoutVars>
      </dgm:prSet>
      <dgm:spPr/>
    </dgm:pt>
    <dgm:pt modelId="{45949CB3-EA5B-42BC-A1F0-760E5A5F30F7}" type="pres">
      <dgm:prSet presAssocID="{0D430A73-87F2-45C5-BE1B-49658067730B}" presName="composite" presStyleCnt="0"/>
      <dgm:spPr/>
    </dgm:pt>
    <dgm:pt modelId="{08FE385D-0618-4003-A749-6FC8F4DF38E4}" type="pres">
      <dgm:prSet presAssocID="{0D430A73-87F2-45C5-BE1B-49658067730B}" presName="rect1" presStyleLbl="trAlignAcc1" presStyleIdx="0" presStyleCnt="3">
        <dgm:presLayoutVars>
          <dgm:bulletEnabled val="1"/>
        </dgm:presLayoutVars>
      </dgm:prSet>
      <dgm:spPr/>
    </dgm:pt>
    <dgm:pt modelId="{265BA7F1-E089-4592-9ED8-BDE5ABADBA99}" type="pres">
      <dgm:prSet presAssocID="{0D430A73-87F2-45C5-BE1B-49658067730B}" presName="rect2"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For Sale with solid fill"/>
        </a:ext>
      </dgm:extLst>
    </dgm:pt>
    <dgm:pt modelId="{CAE17F8D-0F4E-4618-89F8-0B1C6070351A}" type="pres">
      <dgm:prSet presAssocID="{E2F989A3-12D7-4785-B801-F9296133C788}" presName="sibTrans" presStyleCnt="0"/>
      <dgm:spPr/>
    </dgm:pt>
    <dgm:pt modelId="{F0D94D14-C404-4E2F-BB89-9213A0874273}" type="pres">
      <dgm:prSet presAssocID="{421378CF-7B16-4003-89DA-F835C6E7AC02}" presName="composite" presStyleCnt="0"/>
      <dgm:spPr/>
    </dgm:pt>
    <dgm:pt modelId="{E3E2ED83-7AEB-4A75-8071-52D5E923D1AA}" type="pres">
      <dgm:prSet presAssocID="{421378CF-7B16-4003-89DA-F835C6E7AC02}" presName="rect1" presStyleLbl="trAlignAcc1" presStyleIdx="1" presStyleCnt="3">
        <dgm:presLayoutVars>
          <dgm:bulletEnabled val="1"/>
        </dgm:presLayoutVars>
      </dgm:prSet>
      <dgm:spPr/>
    </dgm:pt>
    <dgm:pt modelId="{75516A94-EE70-4E2D-ADEF-70FBC161ACAF}" type="pres">
      <dgm:prSet presAssocID="{421378CF-7B16-4003-89DA-F835C6E7AC02}" presName="rect2"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Contract with solid fill"/>
        </a:ext>
      </dgm:extLst>
    </dgm:pt>
    <dgm:pt modelId="{6C711090-AABA-4EF4-84A7-350AB6D1B415}" type="pres">
      <dgm:prSet presAssocID="{E9892CCC-5252-4820-BB01-80691E1F8FD6}" presName="sibTrans" presStyleCnt="0"/>
      <dgm:spPr/>
    </dgm:pt>
    <dgm:pt modelId="{D0934137-5121-42A5-AC46-741C69FA19D1}" type="pres">
      <dgm:prSet presAssocID="{822C592F-ADE0-430D-94B3-80B7C8DAFE0E}" presName="composite" presStyleCnt="0"/>
      <dgm:spPr/>
    </dgm:pt>
    <dgm:pt modelId="{4C581FAC-E95C-427C-98D4-4A86F78B50FF}" type="pres">
      <dgm:prSet presAssocID="{822C592F-ADE0-430D-94B3-80B7C8DAFE0E}" presName="rect1" presStyleLbl="trAlignAcc1" presStyleIdx="2" presStyleCnt="3">
        <dgm:presLayoutVars>
          <dgm:bulletEnabled val="1"/>
        </dgm:presLayoutVars>
      </dgm:prSet>
      <dgm:spPr/>
    </dgm:pt>
    <dgm:pt modelId="{4E4C2BD5-AAFD-47F6-8A5B-3447B0398CB2}" type="pres">
      <dgm:prSet presAssocID="{822C592F-ADE0-430D-94B3-80B7C8DAFE0E}" presName="rect2"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dgm:spPr>
      <dgm:extLst>
        <a:ext uri="{E40237B7-FDA0-4F09-8148-C483321AD2D9}">
          <dgm14:cNvPr xmlns:dgm14="http://schemas.microsoft.com/office/drawing/2010/diagram" id="0" name="" descr="Phone Vibration outline"/>
        </a:ext>
      </dgm:extLst>
    </dgm:pt>
  </dgm:ptLst>
  <dgm:cxnLst>
    <dgm:cxn modelId="{92001130-5ED9-4DFC-A9FD-550287E57991}" type="presOf" srcId="{0D430A73-87F2-45C5-BE1B-49658067730B}" destId="{08FE385D-0618-4003-A749-6FC8F4DF38E4}" srcOrd="0" destOrd="0" presId="urn:microsoft.com/office/officeart/2008/layout/PictureStrips"/>
    <dgm:cxn modelId="{4B826438-BB5A-48CB-AACC-41DBBAD964E3}" type="presOf" srcId="{523B2CF2-D68A-4B0B-A035-673D7F531A7F}" destId="{B9C23907-6D85-4955-BC3C-DE9283C69D22}" srcOrd="0" destOrd="0" presId="urn:microsoft.com/office/officeart/2008/layout/PictureStrips"/>
    <dgm:cxn modelId="{F8459972-C0A7-4568-B569-E99D8CC620EC}" srcId="{523B2CF2-D68A-4B0B-A035-673D7F531A7F}" destId="{0D430A73-87F2-45C5-BE1B-49658067730B}" srcOrd="0" destOrd="0" parTransId="{0CE9260A-DE7F-49E1-B53B-2B344DDA6A11}" sibTransId="{E2F989A3-12D7-4785-B801-F9296133C788}"/>
    <dgm:cxn modelId="{BDAC7E57-0A1A-45C4-933C-6DAA0AF0C6EF}" srcId="{523B2CF2-D68A-4B0B-A035-673D7F531A7F}" destId="{822C592F-ADE0-430D-94B3-80B7C8DAFE0E}" srcOrd="2" destOrd="0" parTransId="{D8D8108D-2CFA-4B3C-AF53-324993FEB369}" sibTransId="{A4CD3324-E453-4792-A64C-292FDE529E95}"/>
    <dgm:cxn modelId="{ACDC118D-FBB7-482C-9F28-9CC66B6E88F8}" type="presOf" srcId="{421378CF-7B16-4003-89DA-F835C6E7AC02}" destId="{E3E2ED83-7AEB-4A75-8071-52D5E923D1AA}" srcOrd="0" destOrd="0" presId="urn:microsoft.com/office/officeart/2008/layout/PictureStrips"/>
    <dgm:cxn modelId="{1B469AD5-A793-4ACB-8F70-70C431D0E6A7}" type="presOf" srcId="{822C592F-ADE0-430D-94B3-80B7C8DAFE0E}" destId="{4C581FAC-E95C-427C-98D4-4A86F78B50FF}" srcOrd="0" destOrd="0" presId="urn:microsoft.com/office/officeart/2008/layout/PictureStrips"/>
    <dgm:cxn modelId="{D8BE23DF-026B-4065-BBDD-0DC441F6B0C4}" srcId="{523B2CF2-D68A-4B0B-A035-673D7F531A7F}" destId="{421378CF-7B16-4003-89DA-F835C6E7AC02}" srcOrd="1" destOrd="0" parTransId="{C7D9D8E6-91E9-4B70-94F2-578024FBA92F}" sibTransId="{E9892CCC-5252-4820-BB01-80691E1F8FD6}"/>
    <dgm:cxn modelId="{B537B850-8D85-4F56-871E-050534FE1E4B}" type="presParOf" srcId="{B9C23907-6D85-4955-BC3C-DE9283C69D22}" destId="{45949CB3-EA5B-42BC-A1F0-760E5A5F30F7}" srcOrd="0" destOrd="0" presId="urn:microsoft.com/office/officeart/2008/layout/PictureStrips"/>
    <dgm:cxn modelId="{5DA3E321-D8C1-4842-9CEA-62493CE758C9}" type="presParOf" srcId="{45949CB3-EA5B-42BC-A1F0-760E5A5F30F7}" destId="{08FE385D-0618-4003-A749-6FC8F4DF38E4}" srcOrd="0" destOrd="0" presId="urn:microsoft.com/office/officeart/2008/layout/PictureStrips"/>
    <dgm:cxn modelId="{D6535BF7-ED8B-4E6F-881B-1562AC545E2D}" type="presParOf" srcId="{45949CB3-EA5B-42BC-A1F0-760E5A5F30F7}" destId="{265BA7F1-E089-4592-9ED8-BDE5ABADBA99}" srcOrd="1" destOrd="0" presId="urn:microsoft.com/office/officeart/2008/layout/PictureStrips"/>
    <dgm:cxn modelId="{B53E3399-CBA2-44A8-9F7F-9D2C17C3091D}" type="presParOf" srcId="{B9C23907-6D85-4955-BC3C-DE9283C69D22}" destId="{CAE17F8D-0F4E-4618-89F8-0B1C6070351A}" srcOrd="1" destOrd="0" presId="urn:microsoft.com/office/officeart/2008/layout/PictureStrips"/>
    <dgm:cxn modelId="{F64F3D60-3168-41A9-B3FE-26040E9B8DBD}" type="presParOf" srcId="{B9C23907-6D85-4955-BC3C-DE9283C69D22}" destId="{F0D94D14-C404-4E2F-BB89-9213A0874273}" srcOrd="2" destOrd="0" presId="urn:microsoft.com/office/officeart/2008/layout/PictureStrips"/>
    <dgm:cxn modelId="{DC49F475-78BE-4B08-AB30-94362560382A}" type="presParOf" srcId="{F0D94D14-C404-4E2F-BB89-9213A0874273}" destId="{E3E2ED83-7AEB-4A75-8071-52D5E923D1AA}" srcOrd="0" destOrd="0" presId="urn:microsoft.com/office/officeart/2008/layout/PictureStrips"/>
    <dgm:cxn modelId="{F9EABB92-EB46-497C-A18F-BE1AF9E80834}" type="presParOf" srcId="{F0D94D14-C404-4E2F-BB89-9213A0874273}" destId="{75516A94-EE70-4E2D-ADEF-70FBC161ACAF}" srcOrd="1" destOrd="0" presId="urn:microsoft.com/office/officeart/2008/layout/PictureStrips"/>
    <dgm:cxn modelId="{9C4CB46C-DF19-4C1F-BE22-D9BFB2E1DFA3}" type="presParOf" srcId="{B9C23907-6D85-4955-BC3C-DE9283C69D22}" destId="{6C711090-AABA-4EF4-84A7-350AB6D1B415}" srcOrd="3" destOrd="0" presId="urn:microsoft.com/office/officeart/2008/layout/PictureStrips"/>
    <dgm:cxn modelId="{862ED5AB-25E7-4343-98CB-FE464C2EF960}" type="presParOf" srcId="{B9C23907-6D85-4955-BC3C-DE9283C69D22}" destId="{D0934137-5121-42A5-AC46-741C69FA19D1}" srcOrd="4" destOrd="0" presId="urn:microsoft.com/office/officeart/2008/layout/PictureStrips"/>
    <dgm:cxn modelId="{97D78F5E-7BB4-4220-A9B9-5DDD10EBD8FA}" type="presParOf" srcId="{D0934137-5121-42A5-AC46-741C69FA19D1}" destId="{4C581FAC-E95C-427C-98D4-4A86F78B50FF}" srcOrd="0" destOrd="0" presId="urn:microsoft.com/office/officeart/2008/layout/PictureStrips"/>
    <dgm:cxn modelId="{89E32E9E-6FD7-4923-B7D8-CA006B695061}" type="presParOf" srcId="{D0934137-5121-42A5-AC46-741C69FA19D1}" destId="{4E4C2BD5-AAFD-47F6-8A5B-3447B0398CB2}"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4193F4-B457-44A4-86F0-497B67D6F2E1}" type="doc">
      <dgm:prSet loTypeId="urn:microsoft.com/office/officeart/2005/8/layout/vList5" loCatId="list" qsTypeId="urn:microsoft.com/office/officeart/2005/8/quickstyle/simple1" qsCatId="simple" csTypeId="urn:microsoft.com/office/officeart/2005/8/colors/accent5_5" csCatId="accent5" phldr="1"/>
      <dgm:spPr/>
      <dgm:t>
        <a:bodyPr/>
        <a:lstStyle/>
        <a:p>
          <a:endParaRPr lang="en-US"/>
        </a:p>
      </dgm:t>
    </dgm:pt>
    <dgm:pt modelId="{C175B75B-2DCA-473A-83B0-F06FC706716C}">
      <dgm:prSet phldrT="[Text]" custT="1"/>
      <dgm:spPr>
        <a:xfrm>
          <a:off x="0" y="2020"/>
          <a:ext cx="2105406" cy="972029"/>
        </a:xfrm>
        <a:prstGeom prst="roundRect">
          <a:avLst/>
        </a:prstGeom>
        <a:solidFill>
          <a:srgbClr val="4BACC6">
            <a:alpha val="90000"/>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pPr>
            <a:buNone/>
          </a:pPr>
          <a:r>
            <a:rPr lang="en-US" sz="2000" dirty="0">
              <a:solidFill>
                <a:sysClr val="windowText" lastClr="000000"/>
              </a:solidFill>
              <a:latin typeface="Calibri"/>
              <a:ea typeface="+mn-ea"/>
              <a:cs typeface="Calibri"/>
            </a:rPr>
            <a:t>Informed consent must…</a:t>
          </a:r>
        </a:p>
      </dgm:t>
    </dgm:pt>
    <dgm:pt modelId="{D7854254-AE39-4ACD-84FC-0BFBCFCDA058}" type="parTrans" cxnId="{4470F1BE-FEDE-44CD-9FAF-5322F1DB01D9}">
      <dgm:prSet/>
      <dgm:spPr/>
      <dgm:t>
        <a:bodyPr/>
        <a:lstStyle/>
        <a:p>
          <a:endParaRPr lang="en-US"/>
        </a:p>
      </dgm:t>
    </dgm:pt>
    <dgm:pt modelId="{EADB0CEB-29F3-4CB3-8BCC-1642259E1704}" type="sibTrans" cxnId="{4470F1BE-FEDE-44CD-9FAF-5322F1DB01D9}">
      <dgm:prSet/>
      <dgm:spPr/>
      <dgm:t>
        <a:bodyPr/>
        <a:lstStyle/>
        <a:p>
          <a:endParaRPr lang="en-US"/>
        </a:p>
      </dgm:t>
    </dgm:pt>
    <dgm:pt modelId="{7F945BA6-6B33-4DF3-AAE8-C116E6904827}">
      <dgm:prSet phldrT="[Text]" custT="1"/>
      <dgm:spPr>
        <a:xfrm rot="5400000">
          <a:off x="3588066" y="-1383436"/>
          <a:ext cx="777623" cy="3742944"/>
        </a:xfrm>
        <a:prstGeom prst="round2SameRect">
          <a:avLst/>
        </a:prstGeom>
        <a:solidFill>
          <a:srgbClr val="4BACC6">
            <a:alpha val="90000"/>
            <a:tint val="40000"/>
            <a:hueOff val="0"/>
            <a:satOff val="0"/>
            <a:lumOff val="0"/>
            <a:alphaOff val="0"/>
          </a:srgbClr>
        </a:solidFill>
        <a:ln w="25400" cap="flat" cmpd="sng" algn="ctr">
          <a:solidFill>
            <a:srgbClr val="4BACC6">
              <a:alpha val="90000"/>
              <a:tint val="40000"/>
              <a:hueOff val="0"/>
              <a:satOff val="0"/>
              <a:lumOff val="0"/>
              <a:alphaOff val="0"/>
            </a:srgbClr>
          </a:solidFill>
          <a:prstDash val="solid"/>
        </a:ln>
        <a:effectLst/>
      </dgm:spPr>
      <dgm:t>
        <a:bodyPr/>
        <a:lstStyle/>
        <a:p>
          <a:pPr>
            <a:buChar char="•"/>
          </a:pPr>
          <a:r>
            <a:rPr lang="en-US" sz="2000" dirty="0">
              <a:solidFill>
                <a:srgbClr val="000000">
                  <a:hueOff val="0"/>
                  <a:satOff val="0"/>
                  <a:lumOff val="0"/>
                  <a:alphaOff val="0"/>
                </a:srgbClr>
              </a:solidFill>
              <a:latin typeface="Calibri"/>
              <a:ea typeface="+mn-ea"/>
              <a:cs typeface="Calibri"/>
            </a:rPr>
            <a:t>Come from a resident or resident representative </a:t>
          </a:r>
          <a:r>
            <a:rPr lang="en-US" sz="2000" b="1" dirty="0">
              <a:solidFill>
                <a:srgbClr val="000000">
                  <a:hueOff val="0"/>
                  <a:satOff val="0"/>
                  <a:lumOff val="0"/>
                  <a:alphaOff val="0"/>
                </a:srgbClr>
              </a:solidFill>
              <a:latin typeface="Calibri"/>
              <a:ea typeface="+mn-ea"/>
              <a:cs typeface="Calibri"/>
            </a:rPr>
            <a:t>AND</a:t>
          </a:r>
        </a:p>
      </dgm:t>
    </dgm:pt>
    <dgm:pt modelId="{7D7EE310-896A-4687-8380-592582D38ADD}" type="parTrans" cxnId="{DB442AC6-8FB1-448A-9E62-9CC37BC66D5F}">
      <dgm:prSet/>
      <dgm:spPr/>
      <dgm:t>
        <a:bodyPr/>
        <a:lstStyle/>
        <a:p>
          <a:endParaRPr lang="en-US"/>
        </a:p>
      </dgm:t>
    </dgm:pt>
    <dgm:pt modelId="{1EFEA34F-3859-41AA-B772-B5C60E37A7EF}" type="sibTrans" cxnId="{DB442AC6-8FB1-448A-9E62-9CC37BC66D5F}">
      <dgm:prSet/>
      <dgm:spPr/>
      <dgm:t>
        <a:bodyPr/>
        <a:lstStyle/>
        <a:p>
          <a:endParaRPr lang="en-US"/>
        </a:p>
      </dgm:t>
    </dgm:pt>
    <dgm:pt modelId="{20CE68DF-EAA5-447B-BD15-3F9F0E97C8ED}">
      <dgm:prSet phldrT="[Text]" custT="1"/>
      <dgm:spPr>
        <a:xfrm>
          <a:off x="0" y="1022652"/>
          <a:ext cx="2105406" cy="972029"/>
        </a:xfrm>
        <a:prstGeom prst="roundRect">
          <a:avLst/>
        </a:prstGeom>
        <a:solidFill>
          <a:srgbClr val="4BACC6">
            <a:alpha val="90000"/>
            <a:hueOff val="0"/>
            <a:satOff val="0"/>
            <a:lumOff val="0"/>
            <a:alphaOff val="-13333"/>
          </a:srgbClr>
        </a:solidFill>
        <a:ln w="25400" cap="flat" cmpd="sng" algn="ctr">
          <a:solidFill>
            <a:srgbClr val="FFFFFF">
              <a:hueOff val="0"/>
              <a:satOff val="0"/>
              <a:lumOff val="0"/>
              <a:alphaOff val="0"/>
            </a:srgbClr>
          </a:solidFill>
          <a:prstDash val="solid"/>
        </a:ln>
        <a:effectLst/>
      </dgm:spPr>
      <dgm:t>
        <a:bodyPr/>
        <a:lstStyle/>
        <a:p>
          <a:pPr>
            <a:buNone/>
          </a:pPr>
          <a:r>
            <a:rPr lang="en-US" sz="2000" dirty="0">
              <a:solidFill>
                <a:sysClr val="windowText" lastClr="000000"/>
              </a:solidFill>
              <a:latin typeface="Calibri"/>
              <a:ea typeface="+mn-ea"/>
              <a:cs typeface="Calibri"/>
            </a:rPr>
            <a:t>Consent is documented…</a:t>
          </a:r>
        </a:p>
      </dgm:t>
    </dgm:pt>
    <dgm:pt modelId="{A26796EC-A5D6-4EBB-B659-7C077E437707}" type="parTrans" cxnId="{C06653DB-9063-4787-8417-6DA1A3BF95D7}">
      <dgm:prSet/>
      <dgm:spPr/>
      <dgm:t>
        <a:bodyPr/>
        <a:lstStyle/>
        <a:p>
          <a:endParaRPr lang="en-US"/>
        </a:p>
      </dgm:t>
    </dgm:pt>
    <dgm:pt modelId="{0DF505F1-156C-4EE1-9B70-FF795583DF80}" type="sibTrans" cxnId="{C06653DB-9063-4787-8417-6DA1A3BF95D7}">
      <dgm:prSet/>
      <dgm:spPr/>
      <dgm:t>
        <a:bodyPr/>
        <a:lstStyle/>
        <a:p>
          <a:endParaRPr lang="en-US"/>
        </a:p>
      </dgm:t>
    </dgm:pt>
    <dgm:pt modelId="{976EF3B2-4AC1-4D9C-9F27-E02890C76326}">
      <dgm:prSet phldrT="[Text]" custT="1"/>
      <dgm:spPr>
        <a:xfrm rot="5400000">
          <a:off x="3588066" y="-362805"/>
          <a:ext cx="777623" cy="3742944"/>
        </a:xfrm>
        <a:prstGeom prst="round2SameRect">
          <a:avLst/>
        </a:prstGeom>
        <a:solidFill>
          <a:srgbClr val="4BACC6">
            <a:alpha val="90000"/>
            <a:tint val="40000"/>
            <a:hueOff val="0"/>
            <a:satOff val="0"/>
            <a:lumOff val="0"/>
            <a:alphaOff val="0"/>
          </a:srgbClr>
        </a:solidFill>
        <a:ln w="25400" cap="flat" cmpd="sng" algn="ctr">
          <a:solidFill>
            <a:srgbClr val="4BACC6">
              <a:alpha val="90000"/>
              <a:tint val="40000"/>
              <a:hueOff val="0"/>
              <a:satOff val="0"/>
              <a:lumOff val="0"/>
              <a:alphaOff val="0"/>
            </a:srgbClr>
          </a:solidFill>
          <a:prstDash val="solid"/>
        </a:ln>
        <a:effectLst/>
      </dgm:spPr>
      <dgm:t>
        <a:bodyPr/>
        <a:lstStyle/>
        <a:p>
          <a:pPr>
            <a:buChar char="•"/>
          </a:pPr>
          <a:r>
            <a:rPr lang="en-US" sz="2000" dirty="0">
              <a:solidFill>
                <a:srgbClr val="000000">
                  <a:hueOff val="0"/>
                  <a:satOff val="0"/>
                  <a:lumOff val="0"/>
                  <a:alphaOff val="0"/>
                </a:srgbClr>
              </a:solidFill>
              <a:latin typeface="Calibri"/>
              <a:ea typeface="+mn-ea"/>
              <a:cs typeface="Calibri"/>
            </a:rPr>
            <a:t>At the time the consent is given </a:t>
          </a:r>
          <a:r>
            <a:rPr lang="en-US" sz="2000" b="1" dirty="0">
              <a:solidFill>
                <a:srgbClr val="000000">
                  <a:hueOff val="0"/>
                  <a:satOff val="0"/>
                  <a:lumOff val="0"/>
                  <a:alphaOff val="0"/>
                </a:srgbClr>
              </a:solidFill>
              <a:latin typeface="Calibri"/>
              <a:ea typeface="+mn-ea"/>
              <a:cs typeface="Calibri"/>
            </a:rPr>
            <a:t>AND</a:t>
          </a:r>
        </a:p>
      </dgm:t>
    </dgm:pt>
    <dgm:pt modelId="{CA6A8228-C039-4CC0-A31D-747005ACF456}" type="parTrans" cxnId="{68A5395E-0207-40F7-9D40-93E6B96488D4}">
      <dgm:prSet/>
      <dgm:spPr/>
      <dgm:t>
        <a:bodyPr/>
        <a:lstStyle/>
        <a:p>
          <a:endParaRPr lang="en-US"/>
        </a:p>
      </dgm:t>
    </dgm:pt>
    <dgm:pt modelId="{78501E38-D219-4D20-8363-B8E29BC570BC}" type="sibTrans" cxnId="{68A5395E-0207-40F7-9D40-93E6B96488D4}">
      <dgm:prSet/>
      <dgm:spPr/>
      <dgm:t>
        <a:bodyPr/>
        <a:lstStyle/>
        <a:p>
          <a:endParaRPr lang="en-US"/>
        </a:p>
      </dgm:t>
    </dgm:pt>
    <dgm:pt modelId="{449C5025-AB39-48F6-9199-5E5C19650EEF}">
      <dgm:prSet phldrT="[Text]" custT="1"/>
      <dgm:spPr>
        <a:xfrm>
          <a:off x="0" y="2043283"/>
          <a:ext cx="2105406" cy="972029"/>
        </a:xfrm>
        <a:prstGeom prst="roundRect">
          <a:avLst/>
        </a:prstGeom>
        <a:solidFill>
          <a:srgbClr val="4BACC6">
            <a:alpha val="90000"/>
            <a:hueOff val="0"/>
            <a:satOff val="0"/>
            <a:lumOff val="0"/>
            <a:alphaOff val="-26667"/>
          </a:srgbClr>
        </a:solidFill>
        <a:ln w="25400" cap="flat" cmpd="sng" algn="ctr">
          <a:solidFill>
            <a:srgbClr val="FFFFFF">
              <a:hueOff val="0"/>
              <a:satOff val="0"/>
              <a:lumOff val="0"/>
              <a:alphaOff val="0"/>
            </a:srgbClr>
          </a:solidFill>
          <a:prstDash val="solid"/>
        </a:ln>
        <a:effectLst/>
      </dgm:spPr>
      <dgm:t>
        <a:bodyPr/>
        <a:lstStyle/>
        <a:p>
          <a:pPr>
            <a:buNone/>
          </a:pPr>
          <a:r>
            <a:rPr lang="en-US" sz="2000" dirty="0">
              <a:solidFill>
                <a:sysClr val="windowText" lastClr="000000"/>
              </a:solidFill>
              <a:latin typeface="Calibri"/>
              <a:ea typeface="+mn-ea"/>
              <a:cs typeface="Calibri"/>
            </a:rPr>
            <a:t>Access to records is necessary to investigate the complaint </a:t>
          </a:r>
          <a:r>
            <a:rPr lang="en-US" sz="2000" b="1" dirty="0">
              <a:solidFill>
                <a:sysClr val="windowText" lastClr="000000"/>
              </a:solidFill>
              <a:latin typeface="Calibri"/>
              <a:ea typeface="+mn-ea"/>
              <a:cs typeface="Calibri"/>
            </a:rPr>
            <a:t>and</a:t>
          </a:r>
          <a:r>
            <a:rPr lang="en-US" sz="2000" dirty="0">
              <a:solidFill>
                <a:sysClr val="windowText" lastClr="000000"/>
              </a:solidFill>
              <a:latin typeface="Calibri"/>
              <a:ea typeface="+mn-ea"/>
              <a:cs typeface="Calibri"/>
            </a:rPr>
            <a:t> the resident is unable to communicate informed consent </a:t>
          </a:r>
          <a:r>
            <a:rPr lang="en-US" sz="2000" b="1" dirty="0">
              <a:solidFill>
                <a:sysClr val="windowText" lastClr="000000"/>
              </a:solidFill>
              <a:latin typeface="Calibri"/>
              <a:ea typeface="+mn-ea"/>
              <a:cs typeface="Calibri"/>
            </a:rPr>
            <a:t>and…</a:t>
          </a:r>
        </a:p>
      </dgm:t>
    </dgm:pt>
    <dgm:pt modelId="{CC31AE4A-2C9F-454E-9454-D045B25B1C09}" type="parTrans" cxnId="{42FC9338-CE7F-4655-8870-8BA8E4C5F4A0}">
      <dgm:prSet/>
      <dgm:spPr/>
      <dgm:t>
        <a:bodyPr/>
        <a:lstStyle/>
        <a:p>
          <a:endParaRPr lang="en-US"/>
        </a:p>
      </dgm:t>
    </dgm:pt>
    <dgm:pt modelId="{C79DC162-B91B-4175-B975-ADED084D6B4D}" type="sibTrans" cxnId="{42FC9338-CE7F-4655-8870-8BA8E4C5F4A0}">
      <dgm:prSet/>
      <dgm:spPr/>
      <dgm:t>
        <a:bodyPr/>
        <a:lstStyle/>
        <a:p>
          <a:endParaRPr lang="en-US"/>
        </a:p>
      </dgm:t>
    </dgm:pt>
    <dgm:pt modelId="{EBA773F9-988C-47A1-BA98-B9F678C2EC5B}">
      <dgm:prSet phldrT="[Text]" custT="1"/>
      <dgm:spPr>
        <a:xfrm rot="5400000">
          <a:off x="3503153" y="657826"/>
          <a:ext cx="947448" cy="3742944"/>
        </a:xfrm>
        <a:prstGeom prst="round2SameRect">
          <a:avLst/>
        </a:prstGeom>
        <a:solidFill>
          <a:srgbClr val="4BACC6">
            <a:alpha val="90000"/>
            <a:tint val="40000"/>
            <a:hueOff val="0"/>
            <a:satOff val="0"/>
            <a:lumOff val="0"/>
            <a:alphaOff val="0"/>
          </a:srgbClr>
        </a:solidFill>
        <a:ln w="25400" cap="flat" cmpd="sng" algn="ctr">
          <a:solidFill>
            <a:srgbClr val="4BACC6">
              <a:alpha val="90000"/>
              <a:tint val="40000"/>
              <a:hueOff val="0"/>
              <a:satOff val="0"/>
              <a:lumOff val="0"/>
              <a:alphaOff val="0"/>
            </a:srgbClr>
          </a:solidFill>
          <a:prstDash val="solid"/>
        </a:ln>
        <a:effectLst/>
      </dgm:spPr>
      <dgm:t>
        <a:bodyPr/>
        <a:lstStyle/>
        <a:p>
          <a:pPr>
            <a:buChar char="•"/>
          </a:pPr>
          <a:r>
            <a:rPr lang="en-US" sz="2000" dirty="0">
              <a:solidFill>
                <a:srgbClr val="000000">
                  <a:hueOff val="0"/>
                  <a:satOff val="0"/>
                  <a:lumOff val="0"/>
                  <a:alphaOff val="0"/>
                </a:srgbClr>
              </a:solidFill>
              <a:latin typeface="Calibri"/>
              <a:ea typeface="+mn-ea"/>
              <a:cs typeface="Calibri"/>
            </a:rPr>
            <a:t>The resident representative refuses to consent </a:t>
          </a:r>
          <a:r>
            <a:rPr lang="en-US" sz="2000" b="1" dirty="0">
              <a:solidFill>
                <a:srgbClr val="000000">
                  <a:hueOff val="0"/>
                  <a:satOff val="0"/>
                  <a:lumOff val="0"/>
                  <a:alphaOff val="0"/>
                </a:srgbClr>
              </a:solidFill>
              <a:latin typeface="Calibri"/>
              <a:ea typeface="+mn-ea"/>
              <a:cs typeface="Calibri"/>
            </a:rPr>
            <a:t>AND</a:t>
          </a:r>
        </a:p>
      </dgm:t>
    </dgm:pt>
    <dgm:pt modelId="{D080960F-D79C-4642-86E9-00782E4553D2}" type="parTrans" cxnId="{C86585D7-82E2-41C7-B3FA-C414FEE469C7}">
      <dgm:prSet/>
      <dgm:spPr/>
      <dgm:t>
        <a:bodyPr/>
        <a:lstStyle/>
        <a:p>
          <a:endParaRPr lang="en-US"/>
        </a:p>
      </dgm:t>
    </dgm:pt>
    <dgm:pt modelId="{FFBB9F13-CC45-4DFB-AA52-0D391635F95A}" type="sibTrans" cxnId="{C86585D7-82E2-41C7-B3FA-C414FEE469C7}">
      <dgm:prSet/>
      <dgm:spPr/>
      <dgm:t>
        <a:bodyPr/>
        <a:lstStyle/>
        <a:p>
          <a:endParaRPr lang="en-US"/>
        </a:p>
      </dgm:t>
    </dgm:pt>
    <dgm:pt modelId="{9233B95A-A18D-4C28-BD9C-F81DDCAB0DC7}">
      <dgm:prSet phldrT="[Text]" custT="1"/>
      <dgm:spPr>
        <a:xfrm rot="5400000">
          <a:off x="3503153" y="657826"/>
          <a:ext cx="947448" cy="3742944"/>
        </a:xfrm>
        <a:prstGeom prst="round2SameRect">
          <a:avLst/>
        </a:prstGeom>
        <a:solidFill>
          <a:srgbClr val="4BACC6">
            <a:alpha val="90000"/>
            <a:tint val="40000"/>
            <a:hueOff val="0"/>
            <a:satOff val="0"/>
            <a:lumOff val="0"/>
            <a:alphaOff val="0"/>
          </a:srgbClr>
        </a:solidFill>
        <a:ln w="25400" cap="flat" cmpd="sng" algn="ctr">
          <a:solidFill>
            <a:srgbClr val="4BACC6">
              <a:alpha val="90000"/>
              <a:tint val="40000"/>
              <a:hueOff val="0"/>
              <a:satOff val="0"/>
              <a:lumOff val="0"/>
              <a:alphaOff val="0"/>
            </a:srgbClr>
          </a:solidFill>
          <a:prstDash val="solid"/>
        </a:ln>
        <a:effectLst/>
      </dgm:spPr>
      <dgm:t>
        <a:bodyPr/>
        <a:lstStyle/>
        <a:p>
          <a:pPr>
            <a:buChar char="•"/>
          </a:pPr>
          <a:r>
            <a:rPr lang="en-US" sz="2000" dirty="0">
              <a:solidFill>
                <a:srgbClr val="000000">
                  <a:hueOff val="0"/>
                  <a:satOff val="0"/>
                  <a:lumOff val="0"/>
                  <a:alphaOff val="0"/>
                </a:srgbClr>
              </a:solidFill>
              <a:latin typeface="Calibri"/>
              <a:ea typeface="+mn-ea"/>
              <a:cs typeface="Calibri"/>
            </a:rPr>
            <a:t>The resident representative is not acting in the best interest of the resident </a:t>
          </a:r>
          <a:r>
            <a:rPr lang="en-US" sz="2000" b="1" dirty="0">
              <a:solidFill>
                <a:srgbClr val="000000">
                  <a:hueOff val="0"/>
                  <a:satOff val="0"/>
                  <a:lumOff val="0"/>
                  <a:alphaOff val="0"/>
                </a:srgbClr>
              </a:solidFill>
              <a:latin typeface="Calibri"/>
              <a:ea typeface="+mn-ea"/>
              <a:cs typeface="Calibri"/>
            </a:rPr>
            <a:t>AND</a:t>
          </a:r>
        </a:p>
      </dgm:t>
    </dgm:pt>
    <dgm:pt modelId="{BC7D3706-63F6-4F7C-8AF5-5BB38BD7E810}" type="parTrans" cxnId="{2ABA6304-2336-4420-83E3-72C98F43C2A8}">
      <dgm:prSet/>
      <dgm:spPr/>
      <dgm:t>
        <a:bodyPr/>
        <a:lstStyle/>
        <a:p>
          <a:endParaRPr lang="en-US"/>
        </a:p>
      </dgm:t>
    </dgm:pt>
    <dgm:pt modelId="{939E90F0-53BD-4EB8-ABF9-A1B749E939F4}" type="sibTrans" cxnId="{2ABA6304-2336-4420-83E3-72C98F43C2A8}">
      <dgm:prSet/>
      <dgm:spPr/>
      <dgm:t>
        <a:bodyPr/>
        <a:lstStyle/>
        <a:p>
          <a:endParaRPr lang="en-US"/>
        </a:p>
      </dgm:t>
    </dgm:pt>
    <dgm:pt modelId="{17A48E8E-615D-4EF8-B8EF-E6A0038C4CD3}">
      <dgm:prSet phldrT="[Text]" custT="1"/>
      <dgm:spPr>
        <a:xfrm rot="5400000">
          <a:off x="3503153" y="657826"/>
          <a:ext cx="947448" cy="3742944"/>
        </a:xfrm>
        <a:prstGeom prst="round2SameRect">
          <a:avLst/>
        </a:prstGeom>
        <a:solidFill>
          <a:srgbClr val="4BACC6">
            <a:alpha val="90000"/>
            <a:tint val="40000"/>
            <a:hueOff val="0"/>
            <a:satOff val="0"/>
            <a:lumOff val="0"/>
            <a:alphaOff val="0"/>
          </a:srgbClr>
        </a:solidFill>
        <a:ln w="25400" cap="flat" cmpd="sng" algn="ctr">
          <a:solidFill>
            <a:srgbClr val="4BACC6">
              <a:alpha val="90000"/>
              <a:tint val="40000"/>
              <a:hueOff val="0"/>
              <a:satOff val="0"/>
              <a:lumOff val="0"/>
              <a:alphaOff val="0"/>
            </a:srgbClr>
          </a:solidFill>
          <a:prstDash val="solid"/>
        </a:ln>
        <a:effectLst/>
      </dgm:spPr>
      <dgm:t>
        <a:bodyPr/>
        <a:lstStyle/>
        <a:p>
          <a:pPr>
            <a:buChar char="•"/>
          </a:pPr>
          <a:r>
            <a:rPr lang="en-US" sz="2000" b="1" dirty="0">
              <a:solidFill>
                <a:srgbClr val="000000">
                  <a:hueOff val="0"/>
                  <a:satOff val="0"/>
                  <a:lumOff val="0"/>
                  <a:alphaOff val="0"/>
                </a:srgbClr>
              </a:solidFill>
              <a:latin typeface="Calibri"/>
              <a:ea typeface="+mn-ea"/>
              <a:cs typeface="Calibri"/>
            </a:rPr>
            <a:t>Approval is obtained from the State Ombudsman</a:t>
          </a:r>
        </a:p>
      </dgm:t>
    </dgm:pt>
    <dgm:pt modelId="{ADBBC3AD-1649-4C15-AFF9-7FFBB90ED855}" type="parTrans" cxnId="{4FD028ED-8123-4B7A-8765-2E73ABE122CD}">
      <dgm:prSet/>
      <dgm:spPr/>
      <dgm:t>
        <a:bodyPr/>
        <a:lstStyle/>
        <a:p>
          <a:endParaRPr lang="en-US"/>
        </a:p>
      </dgm:t>
    </dgm:pt>
    <dgm:pt modelId="{EC2489EE-1E95-4C44-A422-77C995C6907C}" type="sibTrans" cxnId="{4FD028ED-8123-4B7A-8765-2E73ABE122CD}">
      <dgm:prSet/>
      <dgm:spPr/>
      <dgm:t>
        <a:bodyPr/>
        <a:lstStyle/>
        <a:p>
          <a:endParaRPr lang="en-US"/>
        </a:p>
      </dgm:t>
    </dgm:pt>
    <dgm:pt modelId="{8B706100-1551-47E4-94DA-99DCDD16B3B4}">
      <dgm:prSet custT="1"/>
      <dgm:spPr>
        <a:xfrm>
          <a:off x="0" y="3063914"/>
          <a:ext cx="2105406" cy="972029"/>
        </a:xfrm>
        <a:prstGeom prst="roundRect">
          <a:avLst/>
        </a:prstGeom>
        <a:solidFill>
          <a:srgbClr val="4BACC6">
            <a:alpha val="90000"/>
            <a:hueOff val="0"/>
            <a:satOff val="0"/>
            <a:lumOff val="0"/>
            <a:alphaOff val="-40000"/>
          </a:srgbClr>
        </a:solidFill>
        <a:ln w="25400" cap="flat" cmpd="sng" algn="ctr">
          <a:solidFill>
            <a:srgbClr val="FFFFFF">
              <a:hueOff val="0"/>
              <a:satOff val="0"/>
              <a:lumOff val="0"/>
              <a:alphaOff val="0"/>
            </a:srgbClr>
          </a:solidFill>
          <a:prstDash val="solid"/>
        </a:ln>
        <a:effectLst/>
      </dgm:spPr>
      <dgm:t>
        <a:bodyPr/>
        <a:lstStyle/>
        <a:p>
          <a:pPr>
            <a:buNone/>
          </a:pPr>
          <a:r>
            <a:rPr lang="en-US" sz="2000" dirty="0">
              <a:solidFill>
                <a:sysClr val="windowText" lastClr="000000"/>
              </a:solidFill>
              <a:latin typeface="Calibri"/>
              <a:ea typeface="+mn-ea"/>
              <a:cs typeface="Calibri"/>
            </a:rPr>
            <a:t>Access to records is necessary to investigate the complaint </a:t>
          </a:r>
          <a:r>
            <a:rPr lang="en-US" sz="2000" b="1" dirty="0">
              <a:solidFill>
                <a:sysClr val="windowText" lastClr="000000"/>
              </a:solidFill>
              <a:latin typeface="Calibri"/>
              <a:ea typeface="+mn-ea"/>
              <a:cs typeface="Calibri"/>
            </a:rPr>
            <a:t>and</a:t>
          </a:r>
          <a:r>
            <a:rPr lang="en-US" sz="2000" dirty="0">
              <a:solidFill>
                <a:sysClr val="windowText" lastClr="000000"/>
              </a:solidFill>
              <a:latin typeface="Calibri"/>
              <a:ea typeface="+mn-ea"/>
              <a:cs typeface="Calibri"/>
            </a:rPr>
            <a:t>...</a:t>
          </a:r>
        </a:p>
      </dgm:t>
    </dgm:pt>
    <dgm:pt modelId="{D43AA7D8-3ACF-4910-97F5-0A7CA2234525}" type="parTrans" cxnId="{5568C150-AA89-4FA6-89E6-C43E6D2D8002}">
      <dgm:prSet/>
      <dgm:spPr/>
      <dgm:t>
        <a:bodyPr/>
        <a:lstStyle/>
        <a:p>
          <a:endParaRPr lang="en-US"/>
        </a:p>
      </dgm:t>
    </dgm:pt>
    <dgm:pt modelId="{6AB51931-F960-4A65-BAB4-AEC08B81536D}" type="sibTrans" cxnId="{5568C150-AA89-4FA6-89E6-C43E6D2D8002}">
      <dgm:prSet/>
      <dgm:spPr/>
      <dgm:t>
        <a:bodyPr/>
        <a:lstStyle/>
        <a:p>
          <a:endParaRPr lang="en-US"/>
        </a:p>
      </dgm:t>
    </dgm:pt>
    <dgm:pt modelId="{99615AE7-E21A-43C6-9DDC-584BA5897D91}">
      <dgm:prSet custT="1"/>
      <dgm:spPr>
        <a:xfrm rot="5400000">
          <a:off x="3588066" y="1678457"/>
          <a:ext cx="777623" cy="3742944"/>
        </a:xfrm>
        <a:prstGeom prst="round2SameRect">
          <a:avLst/>
        </a:prstGeom>
        <a:solidFill>
          <a:srgbClr val="4BACC6">
            <a:alpha val="90000"/>
            <a:tint val="40000"/>
            <a:hueOff val="0"/>
            <a:satOff val="0"/>
            <a:lumOff val="0"/>
            <a:alphaOff val="0"/>
          </a:srgbClr>
        </a:solidFill>
        <a:ln w="25400" cap="flat" cmpd="sng" algn="ctr">
          <a:solidFill>
            <a:srgbClr val="4BACC6">
              <a:alpha val="90000"/>
              <a:tint val="40000"/>
              <a:hueOff val="0"/>
              <a:satOff val="0"/>
              <a:lumOff val="0"/>
              <a:alphaOff val="0"/>
            </a:srgbClr>
          </a:solidFill>
          <a:prstDash val="solid"/>
        </a:ln>
        <a:effectLst/>
      </dgm:spPr>
      <dgm:t>
        <a:bodyPr/>
        <a:lstStyle/>
        <a:p>
          <a:pPr>
            <a:buChar char="•"/>
          </a:pPr>
          <a:r>
            <a:rPr lang="en-US" sz="2000" dirty="0">
              <a:solidFill>
                <a:srgbClr val="000000">
                  <a:hueOff val="0"/>
                  <a:satOff val="0"/>
                  <a:lumOff val="0"/>
                  <a:alphaOff val="0"/>
                </a:srgbClr>
              </a:solidFill>
              <a:latin typeface="Calibri"/>
              <a:ea typeface="+mn-ea"/>
              <a:cs typeface="Calibri"/>
            </a:rPr>
            <a:t>the resident is unable to communicate informed consent </a:t>
          </a:r>
          <a:r>
            <a:rPr lang="en-US" sz="2000" b="1" dirty="0">
              <a:solidFill>
                <a:srgbClr val="000000">
                  <a:hueOff val="0"/>
                  <a:satOff val="0"/>
                  <a:lumOff val="0"/>
                  <a:alphaOff val="0"/>
                </a:srgbClr>
              </a:solidFill>
              <a:latin typeface="Calibri"/>
              <a:ea typeface="+mn-ea"/>
              <a:cs typeface="Calibri"/>
            </a:rPr>
            <a:t>and has no resident representative </a:t>
          </a:r>
          <a:r>
            <a:rPr lang="en-US" sz="2000" dirty="0">
              <a:solidFill>
                <a:srgbClr val="000000">
                  <a:hueOff val="0"/>
                  <a:satOff val="0"/>
                  <a:lumOff val="0"/>
                  <a:alphaOff val="0"/>
                </a:srgbClr>
              </a:solidFill>
              <a:latin typeface="Calibri"/>
              <a:ea typeface="+mn-ea"/>
              <a:cs typeface="Calibri"/>
            </a:rPr>
            <a:t>then follow your program's policies and procedures.</a:t>
          </a:r>
        </a:p>
      </dgm:t>
    </dgm:pt>
    <dgm:pt modelId="{FF81D33A-ED2D-4661-B2D1-7C9E7C3DF50E}" type="parTrans" cxnId="{16D0DDF6-B343-48C1-B649-38DF783A5AE9}">
      <dgm:prSet/>
      <dgm:spPr/>
      <dgm:t>
        <a:bodyPr/>
        <a:lstStyle/>
        <a:p>
          <a:endParaRPr lang="en-US"/>
        </a:p>
      </dgm:t>
    </dgm:pt>
    <dgm:pt modelId="{70EBC70D-C84D-4E59-9687-C99FE55AFF6E}" type="sibTrans" cxnId="{16D0DDF6-B343-48C1-B649-38DF783A5AE9}">
      <dgm:prSet/>
      <dgm:spPr/>
      <dgm:t>
        <a:bodyPr/>
        <a:lstStyle/>
        <a:p>
          <a:endParaRPr lang="en-US"/>
        </a:p>
      </dgm:t>
    </dgm:pt>
    <dgm:pt modelId="{46994AF4-B6CA-4BDA-97FA-C1D3FD51F21C}">
      <dgm:prSet phldrT="[Text]" custT="1"/>
      <dgm:spPr>
        <a:xfrm rot="5400000">
          <a:off x="3588066" y="-362805"/>
          <a:ext cx="777623" cy="3742944"/>
        </a:xfrm>
        <a:prstGeom prst="round2SameRect">
          <a:avLst/>
        </a:prstGeom>
        <a:solidFill>
          <a:srgbClr val="4BACC6">
            <a:alpha val="90000"/>
            <a:tint val="40000"/>
            <a:hueOff val="0"/>
            <a:satOff val="0"/>
            <a:lumOff val="0"/>
            <a:alphaOff val="0"/>
          </a:srgbClr>
        </a:solidFill>
        <a:ln w="25400" cap="flat" cmpd="sng" algn="ctr">
          <a:solidFill>
            <a:srgbClr val="4BACC6">
              <a:alpha val="90000"/>
              <a:tint val="40000"/>
              <a:hueOff val="0"/>
              <a:satOff val="0"/>
              <a:lumOff val="0"/>
              <a:alphaOff val="0"/>
            </a:srgbClr>
          </a:solidFill>
          <a:prstDash val="solid"/>
        </a:ln>
        <a:effectLst/>
      </dgm:spPr>
      <dgm:t>
        <a:bodyPr/>
        <a:lstStyle/>
        <a:p>
          <a:pPr>
            <a:buChar char="•"/>
          </a:pPr>
          <a:r>
            <a:rPr lang="en-US" sz="2000" dirty="0">
              <a:solidFill>
                <a:srgbClr val="000000">
                  <a:hueOff val="0"/>
                  <a:satOff val="0"/>
                  <a:lumOff val="0"/>
                  <a:alphaOff val="0"/>
                </a:srgbClr>
              </a:solidFill>
              <a:latin typeface="Calibri"/>
              <a:ea typeface="+mn-ea"/>
              <a:cs typeface="Calibri"/>
            </a:rPr>
            <a:t>Per LTCOP policies (e.g., form or case notes)</a:t>
          </a:r>
        </a:p>
      </dgm:t>
    </dgm:pt>
    <dgm:pt modelId="{BE271EAB-2C8C-48AE-98D5-0CAAA3677BFF}" type="parTrans" cxnId="{5220E40C-4851-440F-8773-F72071231F3B}">
      <dgm:prSet/>
      <dgm:spPr/>
      <dgm:t>
        <a:bodyPr/>
        <a:lstStyle/>
        <a:p>
          <a:endParaRPr lang="en-US"/>
        </a:p>
      </dgm:t>
    </dgm:pt>
    <dgm:pt modelId="{86357F37-2CC2-4875-B8D9-854B299B28C4}" type="sibTrans" cxnId="{5220E40C-4851-440F-8773-F72071231F3B}">
      <dgm:prSet/>
      <dgm:spPr/>
      <dgm:t>
        <a:bodyPr/>
        <a:lstStyle/>
        <a:p>
          <a:endParaRPr lang="en-US"/>
        </a:p>
      </dgm:t>
    </dgm:pt>
    <dgm:pt modelId="{468035BE-1914-46BB-9C41-611026E7D5FE}">
      <dgm:prSet phldrT="[Text]" custT="1"/>
      <dgm:spPr>
        <a:xfrm rot="5400000">
          <a:off x="3588066" y="-1383436"/>
          <a:ext cx="777623" cy="3742944"/>
        </a:xfrm>
        <a:solidFill>
          <a:srgbClr val="4BACC6">
            <a:alpha val="90000"/>
            <a:tint val="40000"/>
            <a:hueOff val="0"/>
            <a:satOff val="0"/>
            <a:lumOff val="0"/>
            <a:alphaOff val="0"/>
          </a:srgbClr>
        </a:solidFill>
        <a:ln w="25400" cap="flat" cmpd="sng" algn="ctr">
          <a:solidFill>
            <a:srgbClr val="4BACC6">
              <a:alpha val="90000"/>
              <a:tint val="40000"/>
              <a:hueOff val="0"/>
              <a:satOff val="0"/>
              <a:lumOff val="0"/>
              <a:alphaOff val="0"/>
            </a:srgbClr>
          </a:solidFill>
          <a:prstDash val="solid"/>
        </a:ln>
        <a:effectLst/>
      </dgm:spPr>
      <dgm:t>
        <a:bodyPr/>
        <a:lstStyle/>
        <a:p>
          <a:pPr>
            <a:buChar char="•"/>
          </a:pPr>
          <a:r>
            <a:rPr lang="en-US" sz="2000" dirty="0">
              <a:solidFill>
                <a:srgbClr val="000000">
                  <a:hueOff val="0"/>
                  <a:satOff val="0"/>
                  <a:lumOff val="0"/>
                  <a:alphaOff val="0"/>
                </a:srgbClr>
              </a:solidFill>
              <a:latin typeface="Calibri"/>
              <a:ea typeface="+mn-ea"/>
              <a:cs typeface="Calibri"/>
            </a:rPr>
            <a:t>Be given in writing, orally, visually, or through auxiliary aids and services.</a:t>
          </a:r>
        </a:p>
      </dgm:t>
    </dgm:pt>
    <dgm:pt modelId="{8D93BC72-53D2-4DEE-93EF-2631ACA7135B}" type="parTrans" cxnId="{DE9465AA-15D5-4F77-85EB-E0655406C0BE}">
      <dgm:prSet/>
      <dgm:spPr/>
    </dgm:pt>
    <dgm:pt modelId="{08F35F7D-A7A1-4960-BFCD-597D09E43F58}" type="sibTrans" cxnId="{DE9465AA-15D5-4F77-85EB-E0655406C0BE}">
      <dgm:prSet/>
      <dgm:spPr/>
    </dgm:pt>
    <dgm:pt modelId="{BBE3762D-DFB8-45D8-B7F0-3A96522D5B21}">
      <dgm:prSet phldrT="[Text]" custT="1"/>
      <dgm:spPr>
        <a:xfrm rot="5400000">
          <a:off x="3588066" y="-362805"/>
          <a:ext cx="777623" cy="3742944"/>
        </a:xfrm>
        <a:solidFill>
          <a:srgbClr val="4BACC6">
            <a:alpha val="90000"/>
            <a:tint val="40000"/>
            <a:hueOff val="0"/>
            <a:satOff val="0"/>
            <a:lumOff val="0"/>
            <a:alphaOff val="0"/>
          </a:srgbClr>
        </a:solidFill>
        <a:ln w="25400" cap="flat" cmpd="sng" algn="ctr">
          <a:solidFill>
            <a:srgbClr val="4BACC6">
              <a:alpha val="90000"/>
              <a:tint val="40000"/>
              <a:hueOff val="0"/>
              <a:satOff val="0"/>
              <a:lumOff val="0"/>
              <a:alphaOff val="0"/>
            </a:srgbClr>
          </a:solidFill>
          <a:prstDash val="solid"/>
        </a:ln>
        <a:effectLst/>
      </dgm:spPr>
      <dgm:t>
        <a:bodyPr/>
        <a:lstStyle/>
        <a:p>
          <a:pPr>
            <a:buChar char="•"/>
          </a:pPr>
          <a:r>
            <a:rPr lang="en-US" sz="2000" dirty="0">
              <a:solidFill>
                <a:srgbClr val="000000">
                  <a:hueOff val="0"/>
                  <a:satOff val="0"/>
                  <a:lumOff val="0"/>
                  <a:alphaOff val="0"/>
                </a:srgbClr>
              </a:solidFill>
              <a:latin typeface="Calibri"/>
              <a:ea typeface="+mn-ea"/>
              <a:cs typeface="Calibri"/>
            </a:rPr>
            <a:t>In the LTCOP resident's case file</a:t>
          </a:r>
        </a:p>
      </dgm:t>
    </dgm:pt>
    <dgm:pt modelId="{A608FBFA-FB0B-43C6-A80A-A3497E39F3A1}" type="parTrans" cxnId="{6B5EEC08-655A-40F5-AD33-E501B962D181}">
      <dgm:prSet/>
      <dgm:spPr/>
    </dgm:pt>
    <dgm:pt modelId="{96B91A28-8270-42F0-ACB0-DA0BCF8838E4}" type="sibTrans" cxnId="{6B5EEC08-655A-40F5-AD33-E501B962D181}">
      <dgm:prSet/>
      <dgm:spPr/>
    </dgm:pt>
    <dgm:pt modelId="{31C04F45-A9AF-40FF-8FD4-F52302B595B1}" type="pres">
      <dgm:prSet presAssocID="{744193F4-B457-44A4-86F0-497B67D6F2E1}" presName="Name0" presStyleCnt="0">
        <dgm:presLayoutVars>
          <dgm:dir/>
          <dgm:animLvl val="lvl"/>
          <dgm:resizeHandles val="exact"/>
        </dgm:presLayoutVars>
      </dgm:prSet>
      <dgm:spPr/>
    </dgm:pt>
    <dgm:pt modelId="{0C01436B-010C-45B7-8AB9-01120B8D57A4}" type="pres">
      <dgm:prSet presAssocID="{C175B75B-2DCA-473A-83B0-F06FC706716C}" presName="linNode" presStyleCnt="0"/>
      <dgm:spPr/>
    </dgm:pt>
    <dgm:pt modelId="{9AB0483C-E466-42DB-B14C-28F36EAA88C8}" type="pres">
      <dgm:prSet presAssocID="{C175B75B-2DCA-473A-83B0-F06FC706716C}" presName="parentText" presStyleLbl="node1" presStyleIdx="0" presStyleCnt="4">
        <dgm:presLayoutVars>
          <dgm:chMax val="1"/>
          <dgm:bulletEnabled val="1"/>
        </dgm:presLayoutVars>
      </dgm:prSet>
      <dgm:spPr/>
    </dgm:pt>
    <dgm:pt modelId="{9E0E6E47-F251-469A-B0E1-3B1F48C06B24}" type="pres">
      <dgm:prSet presAssocID="{C175B75B-2DCA-473A-83B0-F06FC706716C}" presName="descendantText" presStyleLbl="alignAccFollowNode1" presStyleIdx="0" presStyleCnt="4">
        <dgm:presLayoutVars>
          <dgm:bulletEnabled val="1"/>
        </dgm:presLayoutVars>
      </dgm:prSet>
      <dgm:spPr>
        <a:prstGeom prst="round2SameRect">
          <a:avLst/>
        </a:prstGeom>
      </dgm:spPr>
    </dgm:pt>
    <dgm:pt modelId="{72B5FD46-CFE4-4AFE-894E-EB4CB7966D44}" type="pres">
      <dgm:prSet presAssocID="{EADB0CEB-29F3-4CB3-8BCC-1642259E1704}" presName="sp" presStyleCnt="0"/>
      <dgm:spPr/>
    </dgm:pt>
    <dgm:pt modelId="{B1DFCE5D-9030-49E4-971F-E2D74E3A2E02}" type="pres">
      <dgm:prSet presAssocID="{20CE68DF-EAA5-447B-BD15-3F9F0E97C8ED}" presName="linNode" presStyleCnt="0"/>
      <dgm:spPr/>
    </dgm:pt>
    <dgm:pt modelId="{9F9A394F-124F-4D7B-B975-267B111BDA36}" type="pres">
      <dgm:prSet presAssocID="{20CE68DF-EAA5-447B-BD15-3F9F0E97C8ED}" presName="parentText" presStyleLbl="node1" presStyleIdx="1" presStyleCnt="4">
        <dgm:presLayoutVars>
          <dgm:chMax val="1"/>
          <dgm:bulletEnabled val="1"/>
        </dgm:presLayoutVars>
      </dgm:prSet>
      <dgm:spPr/>
    </dgm:pt>
    <dgm:pt modelId="{27BD7E52-8249-4145-A658-810A250E0808}" type="pres">
      <dgm:prSet presAssocID="{20CE68DF-EAA5-447B-BD15-3F9F0E97C8ED}" presName="descendantText" presStyleLbl="alignAccFollowNode1" presStyleIdx="1" presStyleCnt="4">
        <dgm:presLayoutVars>
          <dgm:bulletEnabled val="1"/>
        </dgm:presLayoutVars>
      </dgm:prSet>
      <dgm:spPr>
        <a:prstGeom prst="round2SameRect">
          <a:avLst/>
        </a:prstGeom>
      </dgm:spPr>
    </dgm:pt>
    <dgm:pt modelId="{31B33AE4-9474-4AA8-B371-911F5CBCAF0E}" type="pres">
      <dgm:prSet presAssocID="{0DF505F1-156C-4EE1-9B70-FF795583DF80}" presName="sp" presStyleCnt="0"/>
      <dgm:spPr/>
    </dgm:pt>
    <dgm:pt modelId="{327CADCC-CD99-44F2-87FF-897253887451}" type="pres">
      <dgm:prSet presAssocID="{449C5025-AB39-48F6-9199-5E5C19650EEF}" presName="linNode" presStyleCnt="0"/>
      <dgm:spPr/>
    </dgm:pt>
    <dgm:pt modelId="{32001D00-1989-4DC6-9954-0DFCFF3F1F0C}" type="pres">
      <dgm:prSet presAssocID="{449C5025-AB39-48F6-9199-5E5C19650EEF}" presName="parentText" presStyleLbl="node1" presStyleIdx="2" presStyleCnt="4" custLinFactNeighborX="-518" custLinFactNeighborY="804">
        <dgm:presLayoutVars>
          <dgm:chMax val="1"/>
          <dgm:bulletEnabled val="1"/>
        </dgm:presLayoutVars>
      </dgm:prSet>
      <dgm:spPr/>
    </dgm:pt>
    <dgm:pt modelId="{F6F6733A-4684-4F70-AAAF-C1918F917C89}" type="pres">
      <dgm:prSet presAssocID="{449C5025-AB39-48F6-9199-5E5C19650EEF}" presName="descendantText" presStyleLbl="alignAccFollowNode1" presStyleIdx="2" presStyleCnt="4" custScaleY="121839">
        <dgm:presLayoutVars>
          <dgm:bulletEnabled val="1"/>
        </dgm:presLayoutVars>
      </dgm:prSet>
      <dgm:spPr/>
    </dgm:pt>
    <dgm:pt modelId="{62D73039-A630-4C2C-B5A2-148E6C32A4ED}" type="pres">
      <dgm:prSet presAssocID="{C79DC162-B91B-4175-B975-ADED084D6B4D}" presName="sp" presStyleCnt="0"/>
      <dgm:spPr/>
    </dgm:pt>
    <dgm:pt modelId="{832C5A2D-33C0-4965-B765-4B034B9E55E2}" type="pres">
      <dgm:prSet presAssocID="{8B706100-1551-47E4-94DA-99DCDD16B3B4}" presName="linNode" presStyleCnt="0"/>
      <dgm:spPr/>
    </dgm:pt>
    <dgm:pt modelId="{E6F51FC1-8B3B-4367-B918-81764252C28A}" type="pres">
      <dgm:prSet presAssocID="{8B706100-1551-47E4-94DA-99DCDD16B3B4}" presName="parentText" presStyleLbl="node1" presStyleIdx="3" presStyleCnt="4">
        <dgm:presLayoutVars>
          <dgm:chMax val="1"/>
          <dgm:bulletEnabled val="1"/>
        </dgm:presLayoutVars>
      </dgm:prSet>
      <dgm:spPr/>
    </dgm:pt>
    <dgm:pt modelId="{F36EE22C-BD00-4A5F-B0AC-A811F5856CDB}" type="pres">
      <dgm:prSet presAssocID="{8B706100-1551-47E4-94DA-99DCDD16B3B4}" presName="descendantText" presStyleLbl="alignAccFollowNode1" presStyleIdx="3" presStyleCnt="4">
        <dgm:presLayoutVars>
          <dgm:bulletEnabled val="1"/>
        </dgm:presLayoutVars>
      </dgm:prSet>
      <dgm:spPr/>
    </dgm:pt>
  </dgm:ptLst>
  <dgm:cxnLst>
    <dgm:cxn modelId="{2ABA6304-2336-4420-83E3-72C98F43C2A8}" srcId="{449C5025-AB39-48F6-9199-5E5C19650EEF}" destId="{9233B95A-A18D-4C28-BD9C-F81DDCAB0DC7}" srcOrd="1" destOrd="0" parTransId="{BC7D3706-63F6-4F7C-8AF5-5BB38BD7E810}" sibTransId="{939E90F0-53BD-4EB8-ABF9-A1B749E939F4}"/>
    <dgm:cxn modelId="{6B5EEC08-655A-40F5-AD33-E501B962D181}" srcId="{20CE68DF-EAA5-447B-BD15-3F9F0E97C8ED}" destId="{BBE3762D-DFB8-45D8-B7F0-3A96522D5B21}" srcOrd="2" destOrd="0" parTransId="{A608FBFA-FB0B-43C6-A80A-A3497E39F3A1}" sibTransId="{96B91A28-8270-42F0-ACB0-DA0BCF8838E4}"/>
    <dgm:cxn modelId="{5220E40C-4851-440F-8773-F72071231F3B}" srcId="{20CE68DF-EAA5-447B-BD15-3F9F0E97C8ED}" destId="{46994AF4-B6CA-4BDA-97FA-C1D3FD51F21C}" srcOrd="0" destOrd="0" parTransId="{BE271EAB-2C8C-48AE-98D5-0CAAA3677BFF}" sibTransId="{86357F37-2CC2-4875-B8D9-854B299B28C4}"/>
    <dgm:cxn modelId="{71175911-AEDA-4949-8016-3ED7B1FE9BED}" type="presOf" srcId="{C175B75B-2DCA-473A-83B0-F06FC706716C}" destId="{9AB0483C-E466-42DB-B14C-28F36EAA88C8}" srcOrd="0" destOrd="0" presId="urn:microsoft.com/office/officeart/2005/8/layout/vList5"/>
    <dgm:cxn modelId="{9DC38725-D40A-4605-AA5A-A30C96459EDE}" type="presOf" srcId="{744193F4-B457-44A4-86F0-497B67D6F2E1}" destId="{31C04F45-A9AF-40FF-8FD4-F52302B595B1}" srcOrd="0" destOrd="0" presId="urn:microsoft.com/office/officeart/2005/8/layout/vList5"/>
    <dgm:cxn modelId="{A8412B33-A537-40DB-9627-2778D93FB7DA}" type="presOf" srcId="{449C5025-AB39-48F6-9199-5E5C19650EEF}" destId="{32001D00-1989-4DC6-9954-0DFCFF3F1F0C}" srcOrd="0" destOrd="0" presId="urn:microsoft.com/office/officeart/2005/8/layout/vList5"/>
    <dgm:cxn modelId="{42FC9338-CE7F-4655-8870-8BA8E4C5F4A0}" srcId="{744193F4-B457-44A4-86F0-497B67D6F2E1}" destId="{449C5025-AB39-48F6-9199-5E5C19650EEF}" srcOrd="2" destOrd="0" parTransId="{CC31AE4A-2C9F-454E-9454-D045B25B1C09}" sibTransId="{C79DC162-B91B-4175-B975-ADED084D6B4D}"/>
    <dgm:cxn modelId="{E9524B40-B00F-490A-8B71-AE22047BA994}" type="presOf" srcId="{9233B95A-A18D-4C28-BD9C-F81DDCAB0DC7}" destId="{F6F6733A-4684-4F70-AAAF-C1918F917C89}" srcOrd="0" destOrd="1" presId="urn:microsoft.com/office/officeart/2005/8/layout/vList5"/>
    <dgm:cxn modelId="{68A5395E-0207-40F7-9D40-93E6B96488D4}" srcId="{20CE68DF-EAA5-447B-BD15-3F9F0E97C8ED}" destId="{976EF3B2-4AC1-4D9C-9F27-E02890C76326}" srcOrd="1" destOrd="0" parTransId="{CA6A8228-C039-4CC0-A31D-747005ACF456}" sibTransId="{78501E38-D219-4D20-8363-B8E29BC570BC}"/>
    <dgm:cxn modelId="{F38B3443-422D-42F6-9783-F697025BC05D}" type="presOf" srcId="{46994AF4-B6CA-4BDA-97FA-C1D3FD51F21C}" destId="{27BD7E52-8249-4145-A658-810A250E0808}" srcOrd="0" destOrd="0" presId="urn:microsoft.com/office/officeart/2005/8/layout/vList5"/>
    <dgm:cxn modelId="{84A7C365-CCE7-46F2-BC8C-E8AD7A778539}" type="presOf" srcId="{17A48E8E-615D-4EF8-B8EF-E6A0038C4CD3}" destId="{F6F6733A-4684-4F70-AAAF-C1918F917C89}" srcOrd="0" destOrd="2" presId="urn:microsoft.com/office/officeart/2005/8/layout/vList5"/>
    <dgm:cxn modelId="{5568C150-AA89-4FA6-89E6-C43E6D2D8002}" srcId="{744193F4-B457-44A4-86F0-497B67D6F2E1}" destId="{8B706100-1551-47E4-94DA-99DCDD16B3B4}" srcOrd="3" destOrd="0" parTransId="{D43AA7D8-3ACF-4910-97F5-0A7CA2234525}" sibTransId="{6AB51931-F960-4A65-BAB4-AEC08B81536D}"/>
    <dgm:cxn modelId="{C290BF77-DB0E-4FF7-BA31-8BB489819CF2}" type="presOf" srcId="{468035BE-1914-46BB-9C41-611026E7D5FE}" destId="{9E0E6E47-F251-469A-B0E1-3B1F48C06B24}" srcOrd="0" destOrd="1" presId="urn:microsoft.com/office/officeart/2005/8/layout/vList5"/>
    <dgm:cxn modelId="{DD4CED9D-9C64-4D07-9296-32A47AE52C29}" type="presOf" srcId="{7F945BA6-6B33-4DF3-AAE8-C116E6904827}" destId="{9E0E6E47-F251-469A-B0E1-3B1F48C06B24}" srcOrd="0" destOrd="0" presId="urn:microsoft.com/office/officeart/2005/8/layout/vList5"/>
    <dgm:cxn modelId="{84795B9E-951B-4BFB-88F4-06E09F74917D}" type="presOf" srcId="{EBA773F9-988C-47A1-BA98-B9F678C2EC5B}" destId="{F6F6733A-4684-4F70-AAAF-C1918F917C89}" srcOrd="0" destOrd="0" presId="urn:microsoft.com/office/officeart/2005/8/layout/vList5"/>
    <dgm:cxn modelId="{9FAA94A5-C45B-40FF-9C94-9074F646C9B0}" type="presOf" srcId="{976EF3B2-4AC1-4D9C-9F27-E02890C76326}" destId="{27BD7E52-8249-4145-A658-810A250E0808}" srcOrd="0" destOrd="1" presId="urn:microsoft.com/office/officeart/2005/8/layout/vList5"/>
    <dgm:cxn modelId="{67E4BBA5-D38B-4624-A419-A7C4C870E3B6}" type="presOf" srcId="{99615AE7-E21A-43C6-9DDC-584BA5897D91}" destId="{F36EE22C-BD00-4A5F-B0AC-A811F5856CDB}" srcOrd="0" destOrd="0" presId="urn:microsoft.com/office/officeart/2005/8/layout/vList5"/>
    <dgm:cxn modelId="{DE9465AA-15D5-4F77-85EB-E0655406C0BE}" srcId="{C175B75B-2DCA-473A-83B0-F06FC706716C}" destId="{468035BE-1914-46BB-9C41-611026E7D5FE}" srcOrd="1" destOrd="0" parTransId="{8D93BC72-53D2-4DEE-93EF-2631ACA7135B}" sibTransId="{08F35F7D-A7A1-4960-BFCD-597D09E43F58}"/>
    <dgm:cxn modelId="{8F856EB4-FAA8-43ED-9BC1-688B605094AD}" type="presOf" srcId="{8B706100-1551-47E4-94DA-99DCDD16B3B4}" destId="{E6F51FC1-8B3B-4367-B918-81764252C28A}" srcOrd="0" destOrd="0" presId="urn:microsoft.com/office/officeart/2005/8/layout/vList5"/>
    <dgm:cxn modelId="{4470F1BE-FEDE-44CD-9FAF-5322F1DB01D9}" srcId="{744193F4-B457-44A4-86F0-497B67D6F2E1}" destId="{C175B75B-2DCA-473A-83B0-F06FC706716C}" srcOrd="0" destOrd="0" parTransId="{D7854254-AE39-4ACD-84FC-0BFBCFCDA058}" sibTransId="{EADB0CEB-29F3-4CB3-8BCC-1642259E1704}"/>
    <dgm:cxn modelId="{DB442AC6-8FB1-448A-9E62-9CC37BC66D5F}" srcId="{C175B75B-2DCA-473A-83B0-F06FC706716C}" destId="{7F945BA6-6B33-4DF3-AAE8-C116E6904827}" srcOrd="0" destOrd="0" parTransId="{7D7EE310-896A-4687-8380-592582D38ADD}" sibTransId="{1EFEA34F-3859-41AA-B772-B5C60E37A7EF}"/>
    <dgm:cxn modelId="{D537D5C6-C50D-4794-8799-4BA1F5B57046}" type="presOf" srcId="{BBE3762D-DFB8-45D8-B7F0-3A96522D5B21}" destId="{27BD7E52-8249-4145-A658-810A250E0808}" srcOrd="0" destOrd="2" presId="urn:microsoft.com/office/officeart/2005/8/layout/vList5"/>
    <dgm:cxn modelId="{C86585D7-82E2-41C7-B3FA-C414FEE469C7}" srcId="{449C5025-AB39-48F6-9199-5E5C19650EEF}" destId="{EBA773F9-988C-47A1-BA98-B9F678C2EC5B}" srcOrd="0" destOrd="0" parTransId="{D080960F-D79C-4642-86E9-00782E4553D2}" sibTransId="{FFBB9F13-CC45-4DFB-AA52-0D391635F95A}"/>
    <dgm:cxn modelId="{C06653DB-9063-4787-8417-6DA1A3BF95D7}" srcId="{744193F4-B457-44A4-86F0-497B67D6F2E1}" destId="{20CE68DF-EAA5-447B-BD15-3F9F0E97C8ED}" srcOrd="1" destOrd="0" parTransId="{A26796EC-A5D6-4EBB-B659-7C077E437707}" sibTransId="{0DF505F1-156C-4EE1-9B70-FF795583DF80}"/>
    <dgm:cxn modelId="{08A7DFE7-0ACD-4622-B503-911F5578BC3C}" type="presOf" srcId="{20CE68DF-EAA5-447B-BD15-3F9F0E97C8ED}" destId="{9F9A394F-124F-4D7B-B975-267B111BDA36}" srcOrd="0" destOrd="0" presId="urn:microsoft.com/office/officeart/2005/8/layout/vList5"/>
    <dgm:cxn modelId="{4FD028ED-8123-4B7A-8765-2E73ABE122CD}" srcId="{449C5025-AB39-48F6-9199-5E5C19650EEF}" destId="{17A48E8E-615D-4EF8-B8EF-E6A0038C4CD3}" srcOrd="2" destOrd="0" parTransId="{ADBBC3AD-1649-4C15-AFF9-7FFBB90ED855}" sibTransId="{EC2489EE-1E95-4C44-A422-77C995C6907C}"/>
    <dgm:cxn modelId="{16D0DDF6-B343-48C1-B649-38DF783A5AE9}" srcId="{8B706100-1551-47E4-94DA-99DCDD16B3B4}" destId="{99615AE7-E21A-43C6-9DDC-584BA5897D91}" srcOrd="0" destOrd="0" parTransId="{FF81D33A-ED2D-4661-B2D1-7C9E7C3DF50E}" sibTransId="{70EBC70D-C84D-4E59-9687-C99FE55AFF6E}"/>
    <dgm:cxn modelId="{FFB7772A-8982-4EA9-BB1D-5CCF28C9E28E}" type="presParOf" srcId="{31C04F45-A9AF-40FF-8FD4-F52302B595B1}" destId="{0C01436B-010C-45B7-8AB9-01120B8D57A4}" srcOrd="0" destOrd="0" presId="urn:microsoft.com/office/officeart/2005/8/layout/vList5"/>
    <dgm:cxn modelId="{D508248D-A218-4341-8901-C177CE8FA958}" type="presParOf" srcId="{0C01436B-010C-45B7-8AB9-01120B8D57A4}" destId="{9AB0483C-E466-42DB-B14C-28F36EAA88C8}" srcOrd="0" destOrd="0" presId="urn:microsoft.com/office/officeart/2005/8/layout/vList5"/>
    <dgm:cxn modelId="{132F92C8-0B97-4121-AE73-979DEE1C867A}" type="presParOf" srcId="{0C01436B-010C-45B7-8AB9-01120B8D57A4}" destId="{9E0E6E47-F251-469A-B0E1-3B1F48C06B24}" srcOrd="1" destOrd="0" presId="urn:microsoft.com/office/officeart/2005/8/layout/vList5"/>
    <dgm:cxn modelId="{1464E96B-EB5D-41DF-BFF1-5F363DE59B82}" type="presParOf" srcId="{31C04F45-A9AF-40FF-8FD4-F52302B595B1}" destId="{72B5FD46-CFE4-4AFE-894E-EB4CB7966D44}" srcOrd="1" destOrd="0" presId="urn:microsoft.com/office/officeart/2005/8/layout/vList5"/>
    <dgm:cxn modelId="{B6159854-46D6-4E48-A8D0-7E47BFB301E6}" type="presParOf" srcId="{31C04F45-A9AF-40FF-8FD4-F52302B595B1}" destId="{B1DFCE5D-9030-49E4-971F-E2D74E3A2E02}" srcOrd="2" destOrd="0" presId="urn:microsoft.com/office/officeart/2005/8/layout/vList5"/>
    <dgm:cxn modelId="{773D6A05-4CF1-40DA-B528-7CB5C2E7AEB3}" type="presParOf" srcId="{B1DFCE5D-9030-49E4-971F-E2D74E3A2E02}" destId="{9F9A394F-124F-4D7B-B975-267B111BDA36}" srcOrd="0" destOrd="0" presId="urn:microsoft.com/office/officeart/2005/8/layout/vList5"/>
    <dgm:cxn modelId="{D93FF2C6-2D04-4F0B-8FDB-E5282FCAD1E8}" type="presParOf" srcId="{B1DFCE5D-9030-49E4-971F-E2D74E3A2E02}" destId="{27BD7E52-8249-4145-A658-810A250E0808}" srcOrd="1" destOrd="0" presId="urn:microsoft.com/office/officeart/2005/8/layout/vList5"/>
    <dgm:cxn modelId="{CC7009CB-A3BF-492F-84A2-8A3E08A6F4FD}" type="presParOf" srcId="{31C04F45-A9AF-40FF-8FD4-F52302B595B1}" destId="{31B33AE4-9474-4AA8-B371-911F5CBCAF0E}" srcOrd="3" destOrd="0" presId="urn:microsoft.com/office/officeart/2005/8/layout/vList5"/>
    <dgm:cxn modelId="{4C600BA8-1A87-4985-9555-6AD9EE56C327}" type="presParOf" srcId="{31C04F45-A9AF-40FF-8FD4-F52302B595B1}" destId="{327CADCC-CD99-44F2-87FF-897253887451}" srcOrd="4" destOrd="0" presId="urn:microsoft.com/office/officeart/2005/8/layout/vList5"/>
    <dgm:cxn modelId="{87F0EB66-8418-4B54-AA6B-953C4DAE56C0}" type="presParOf" srcId="{327CADCC-CD99-44F2-87FF-897253887451}" destId="{32001D00-1989-4DC6-9954-0DFCFF3F1F0C}" srcOrd="0" destOrd="0" presId="urn:microsoft.com/office/officeart/2005/8/layout/vList5"/>
    <dgm:cxn modelId="{56751D90-1170-4124-B5B9-DC3C38C67AE6}" type="presParOf" srcId="{327CADCC-CD99-44F2-87FF-897253887451}" destId="{F6F6733A-4684-4F70-AAAF-C1918F917C89}" srcOrd="1" destOrd="0" presId="urn:microsoft.com/office/officeart/2005/8/layout/vList5"/>
    <dgm:cxn modelId="{9E3A8A59-7979-4C72-BF50-2C1AB7FCE3F3}" type="presParOf" srcId="{31C04F45-A9AF-40FF-8FD4-F52302B595B1}" destId="{62D73039-A630-4C2C-B5A2-148E6C32A4ED}" srcOrd="5" destOrd="0" presId="urn:microsoft.com/office/officeart/2005/8/layout/vList5"/>
    <dgm:cxn modelId="{E9AAA8EB-26CB-42E2-9F8F-A3EE91C7A0F3}" type="presParOf" srcId="{31C04F45-A9AF-40FF-8FD4-F52302B595B1}" destId="{832C5A2D-33C0-4965-B765-4B034B9E55E2}" srcOrd="6" destOrd="0" presId="urn:microsoft.com/office/officeart/2005/8/layout/vList5"/>
    <dgm:cxn modelId="{3F5B5CFE-4E1A-4C0D-B92D-18C1B79B1F7C}" type="presParOf" srcId="{832C5A2D-33C0-4965-B765-4B034B9E55E2}" destId="{E6F51FC1-8B3B-4367-B918-81764252C28A}" srcOrd="0" destOrd="0" presId="urn:microsoft.com/office/officeart/2005/8/layout/vList5"/>
    <dgm:cxn modelId="{8BB30934-B047-4A82-9983-3FBF98330DB4}" type="presParOf" srcId="{832C5A2D-33C0-4965-B765-4B034B9E55E2}" destId="{F36EE22C-BD00-4A5F-B0AC-A811F5856CD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C17CB7-8352-42A9-8693-774E2AAB27B5}" type="doc">
      <dgm:prSet loTypeId="urn:microsoft.com/office/officeart/2005/8/layout/vList5" loCatId="list" qsTypeId="urn:microsoft.com/office/officeart/2005/8/quickstyle/simple2" qsCatId="simple" csTypeId="urn:microsoft.com/office/officeart/2005/8/colors/accent6_1" csCatId="accent6" phldr="1"/>
      <dgm:spPr/>
      <dgm:t>
        <a:bodyPr/>
        <a:lstStyle/>
        <a:p>
          <a:endParaRPr lang="en-US"/>
        </a:p>
      </dgm:t>
    </dgm:pt>
    <dgm:pt modelId="{52DE4D15-01F3-42BF-9BEC-43A5C3E7FC41}">
      <dgm:prSet phldrT="[Text]"/>
      <dgm:spPr/>
      <dgm:t>
        <a:bodyPr/>
        <a:lstStyle/>
        <a:p>
          <a:r>
            <a:rPr lang="en-US" dirty="0">
              <a:solidFill>
                <a:srgbClr val="000000"/>
              </a:solidFill>
            </a:rPr>
            <a:t>Don’t identify residents or complainants without their consent.</a:t>
          </a:r>
        </a:p>
      </dgm:t>
    </dgm:pt>
    <dgm:pt modelId="{C9B904E2-14F0-4423-898C-478EADAFD672}" type="parTrans" cxnId="{56D42AEF-7D8D-4FC3-908C-D997C31F75B7}">
      <dgm:prSet/>
      <dgm:spPr/>
      <dgm:t>
        <a:bodyPr/>
        <a:lstStyle/>
        <a:p>
          <a:endParaRPr lang="en-US"/>
        </a:p>
      </dgm:t>
    </dgm:pt>
    <dgm:pt modelId="{E3A0718C-9E0F-431F-A9E9-3DC656A31393}" type="sibTrans" cxnId="{56D42AEF-7D8D-4FC3-908C-D997C31F75B7}">
      <dgm:prSet/>
      <dgm:spPr/>
      <dgm:t>
        <a:bodyPr/>
        <a:lstStyle/>
        <a:p>
          <a:endParaRPr lang="en-US"/>
        </a:p>
      </dgm:t>
    </dgm:pt>
    <dgm:pt modelId="{212A0E6A-3A2A-470F-9C58-8C30FB4E315F}">
      <dgm:prSet phldrT="[Text]"/>
      <dgm:spPr/>
      <dgm:t>
        <a:bodyPr/>
        <a:lstStyle/>
        <a:p>
          <a:r>
            <a:rPr lang="en-US" dirty="0">
              <a:solidFill>
                <a:srgbClr val="000000"/>
              </a:solidFill>
            </a:rPr>
            <a:t>Don’t disclose any information about a resident or a complainant.</a:t>
          </a:r>
        </a:p>
      </dgm:t>
    </dgm:pt>
    <dgm:pt modelId="{4C9FFD2E-7117-4E39-9628-2A81615C18E6}" type="parTrans" cxnId="{AC95572D-C21E-4072-92B6-DB19ABBC23F0}">
      <dgm:prSet/>
      <dgm:spPr/>
      <dgm:t>
        <a:bodyPr/>
        <a:lstStyle/>
        <a:p>
          <a:endParaRPr lang="en-US"/>
        </a:p>
      </dgm:t>
    </dgm:pt>
    <dgm:pt modelId="{4AA41E32-1AA6-415F-B6BC-EB694BBCD5D4}" type="sibTrans" cxnId="{AC95572D-C21E-4072-92B6-DB19ABBC23F0}">
      <dgm:prSet/>
      <dgm:spPr/>
      <dgm:t>
        <a:bodyPr/>
        <a:lstStyle/>
        <a:p>
          <a:endParaRPr lang="en-US"/>
        </a:p>
      </dgm:t>
    </dgm:pt>
    <dgm:pt modelId="{DBA1EF0D-5066-4241-9D16-FD27971659B0}">
      <dgm:prSet phldrT="[Text]"/>
      <dgm:spPr/>
      <dgm:t>
        <a:bodyPr/>
        <a:lstStyle/>
        <a:p>
          <a:r>
            <a:rPr lang="en-US" dirty="0">
              <a:solidFill>
                <a:srgbClr val="000000"/>
              </a:solidFill>
            </a:rPr>
            <a:t>Do explain your program’s confidentiality&amp; disclosure requirements.</a:t>
          </a:r>
        </a:p>
      </dgm:t>
    </dgm:pt>
    <dgm:pt modelId="{9C0E7F25-F5E5-4ADB-BB93-8E055A266770}" type="parTrans" cxnId="{92D1FE68-A553-4AB9-849B-5042351A149D}">
      <dgm:prSet/>
      <dgm:spPr/>
      <dgm:t>
        <a:bodyPr/>
        <a:lstStyle/>
        <a:p>
          <a:endParaRPr lang="en-US"/>
        </a:p>
      </dgm:t>
    </dgm:pt>
    <dgm:pt modelId="{20B99F8C-D4AF-4709-9AFD-E47678E2B582}" type="sibTrans" cxnId="{92D1FE68-A553-4AB9-849B-5042351A149D}">
      <dgm:prSet/>
      <dgm:spPr/>
      <dgm:t>
        <a:bodyPr/>
        <a:lstStyle/>
        <a:p>
          <a:endParaRPr lang="en-US"/>
        </a:p>
      </dgm:t>
    </dgm:pt>
    <dgm:pt modelId="{EC05C0A6-480E-4FB6-8F8B-A62769D3F28E}" type="pres">
      <dgm:prSet presAssocID="{C0C17CB7-8352-42A9-8693-774E2AAB27B5}" presName="Name0" presStyleCnt="0">
        <dgm:presLayoutVars>
          <dgm:dir/>
          <dgm:animLvl val="lvl"/>
          <dgm:resizeHandles val="exact"/>
        </dgm:presLayoutVars>
      </dgm:prSet>
      <dgm:spPr/>
    </dgm:pt>
    <dgm:pt modelId="{FF982539-4189-4A8D-834D-CB952E99F096}" type="pres">
      <dgm:prSet presAssocID="{52DE4D15-01F3-42BF-9BEC-43A5C3E7FC41}" presName="linNode" presStyleCnt="0"/>
      <dgm:spPr/>
    </dgm:pt>
    <dgm:pt modelId="{47522F4A-B351-4515-80A6-5F28B95B992B}" type="pres">
      <dgm:prSet presAssocID="{52DE4D15-01F3-42BF-9BEC-43A5C3E7FC41}" presName="parentText" presStyleLbl="node1" presStyleIdx="0" presStyleCnt="3">
        <dgm:presLayoutVars>
          <dgm:chMax val="1"/>
          <dgm:bulletEnabled val="1"/>
        </dgm:presLayoutVars>
      </dgm:prSet>
      <dgm:spPr/>
    </dgm:pt>
    <dgm:pt modelId="{2D8B70CD-3209-4ECE-BACE-CF34126C468B}" type="pres">
      <dgm:prSet presAssocID="{E3A0718C-9E0F-431F-A9E9-3DC656A31393}" presName="sp" presStyleCnt="0"/>
      <dgm:spPr/>
    </dgm:pt>
    <dgm:pt modelId="{3588EEA9-C0B0-44F2-8418-A49CD813EAFC}" type="pres">
      <dgm:prSet presAssocID="{212A0E6A-3A2A-470F-9C58-8C30FB4E315F}" presName="linNode" presStyleCnt="0"/>
      <dgm:spPr/>
    </dgm:pt>
    <dgm:pt modelId="{136CF9D0-F02A-434A-945E-1CECD47DA0DB}" type="pres">
      <dgm:prSet presAssocID="{212A0E6A-3A2A-470F-9C58-8C30FB4E315F}" presName="parentText" presStyleLbl="node1" presStyleIdx="1" presStyleCnt="3">
        <dgm:presLayoutVars>
          <dgm:chMax val="1"/>
          <dgm:bulletEnabled val="1"/>
        </dgm:presLayoutVars>
      </dgm:prSet>
      <dgm:spPr/>
    </dgm:pt>
    <dgm:pt modelId="{79502CA0-6532-4161-ACE2-CF415DA308E4}" type="pres">
      <dgm:prSet presAssocID="{4AA41E32-1AA6-415F-B6BC-EB694BBCD5D4}" presName="sp" presStyleCnt="0"/>
      <dgm:spPr/>
    </dgm:pt>
    <dgm:pt modelId="{F57B2845-03DA-4717-8ADF-F0526EF46840}" type="pres">
      <dgm:prSet presAssocID="{DBA1EF0D-5066-4241-9D16-FD27971659B0}" presName="linNode" presStyleCnt="0"/>
      <dgm:spPr/>
    </dgm:pt>
    <dgm:pt modelId="{73366354-6C78-4596-98E5-7AE7F79E0FC9}" type="pres">
      <dgm:prSet presAssocID="{DBA1EF0D-5066-4241-9D16-FD27971659B0}" presName="parentText" presStyleLbl="node1" presStyleIdx="2" presStyleCnt="3">
        <dgm:presLayoutVars>
          <dgm:chMax val="1"/>
          <dgm:bulletEnabled val="1"/>
        </dgm:presLayoutVars>
      </dgm:prSet>
      <dgm:spPr/>
    </dgm:pt>
  </dgm:ptLst>
  <dgm:cxnLst>
    <dgm:cxn modelId="{AC95572D-C21E-4072-92B6-DB19ABBC23F0}" srcId="{C0C17CB7-8352-42A9-8693-774E2AAB27B5}" destId="{212A0E6A-3A2A-470F-9C58-8C30FB4E315F}" srcOrd="1" destOrd="0" parTransId="{4C9FFD2E-7117-4E39-9628-2A81615C18E6}" sibTransId="{4AA41E32-1AA6-415F-B6BC-EB694BBCD5D4}"/>
    <dgm:cxn modelId="{EF76FF32-2AC0-42EE-9376-C7015BE61ECF}" type="presOf" srcId="{DBA1EF0D-5066-4241-9D16-FD27971659B0}" destId="{73366354-6C78-4596-98E5-7AE7F79E0FC9}" srcOrd="0" destOrd="0" presId="urn:microsoft.com/office/officeart/2005/8/layout/vList5"/>
    <dgm:cxn modelId="{92D1FE68-A553-4AB9-849B-5042351A149D}" srcId="{C0C17CB7-8352-42A9-8693-774E2AAB27B5}" destId="{DBA1EF0D-5066-4241-9D16-FD27971659B0}" srcOrd="2" destOrd="0" parTransId="{9C0E7F25-F5E5-4ADB-BB93-8E055A266770}" sibTransId="{20B99F8C-D4AF-4709-9AFD-E47678E2B582}"/>
    <dgm:cxn modelId="{D4829DB1-3670-4A0B-82BC-E15BD9BF8082}" type="presOf" srcId="{C0C17CB7-8352-42A9-8693-774E2AAB27B5}" destId="{EC05C0A6-480E-4FB6-8F8B-A62769D3F28E}" srcOrd="0" destOrd="0" presId="urn:microsoft.com/office/officeart/2005/8/layout/vList5"/>
    <dgm:cxn modelId="{623C17E2-D4BD-4512-A44C-E720069AE952}" type="presOf" srcId="{52DE4D15-01F3-42BF-9BEC-43A5C3E7FC41}" destId="{47522F4A-B351-4515-80A6-5F28B95B992B}" srcOrd="0" destOrd="0" presId="urn:microsoft.com/office/officeart/2005/8/layout/vList5"/>
    <dgm:cxn modelId="{56D42AEF-7D8D-4FC3-908C-D997C31F75B7}" srcId="{C0C17CB7-8352-42A9-8693-774E2AAB27B5}" destId="{52DE4D15-01F3-42BF-9BEC-43A5C3E7FC41}" srcOrd="0" destOrd="0" parTransId="{C9B904E2-14F0-4423-898C-478EADAFD672}" sibTransId="{E3A0718C-9E0F-431F-A9E9-3DC656A31393}"/>
    <dgm:cxn modelId="{F3836AFB-430F-4031-BCCA-68F3F4D30BF7}" type="presOf" srcId="{212A0E6A-3A2A-470F-9C58-8C30FB4E315F}" destId="{136CF9D0-F02A-434A-945E-1CECD47DA0DB}" srcOrd="0" destOrd="0" presId="urn:microsoft.com/office/officeart/2005/8/layout/vList5"/>
    <dgm:cxn modelId="{1A6377A4-9153-4DEE-824A-FE173C5B9CA8}" type="presParOf" srcId="{EC05C0A6-480E-4FB6-8F8B-A62769D3F28E}" destId="{FF982539-4189-4A8D-834D-CB952E99F096}" srcOrd="0" destOrd="0" presId="urn:microsoft.com/office/officeart/2005/8/layout/vList5"/>
    <dgm:cxn modelId="{6C1C1BFB-0ED5-4A31-8615-4B586DAE23EA}" type="presParOf" srcId="{FF982539-4189-4A8D-834D-CB952E99F096}" destId="{47522F4A-B351-4515-80A6-5F28B95B992B}" srcOrd="0" destOrd="0" presId="urn:microsoft.com/office/officeart/2005/8/layout/vList5"/>
    <dgm:cxn modelId="{A7E3D150-DD24-4D1C-BAB8-D4C5B346E349}" type="presParOf" srcId="{EC05C0A6-480E-4FB6-8F8B-A62769D3F28E}" destId="{2D8B70CD-3209-4ECE-BACE-CF34126C468B}" srcOrd="1" destOrd="0" presId="urn:microsoft.com/office/officeart/2005/8/layout/vList5"/>
    <dgm:cxn modelId="{2DF9CFDF-A471-4514-8691-2377DB2CF67E}" type="presParOf" srcId="{EC05C0A6-480E-4FB6-8F8B-A62769D3F28E}" destId="{3588EEA9-C0B0-44F2-8418-A49CD813EAFC}" srcOrd="2" destOrd="0" presId="urn:microsoft.com/office/officeart/2005/8/layout/vList5"/>
    <dgm:cxn modelId="{AB38CFE9-B779-448F-94C4-B583EC4620AB}" type="presParOf" srcId="{3588EEA9-C0B0-44F2-8418-A49CD813EAFC}" destId="{136CF9D0-F02A-434A-945E-1CECD47DA0DB}" srcOrd="0" destOrd="0" presId="urn:microsoft.com/office/officeart/2005/8/layout/vList5"/>
    <dgm:cxn modelId="{22E3CF06-4009-4B75-B311-BD3969ED398E}" type="presParOf" srcId="{EC05C0A6-480E-4FB6-8F8B-A62769D3F28E}" destId="{79502CA0-6532-4161-ACE2-CF415DA308E4}" srcOrd="3" destOrd="0" presId="urn:microsoft.com/office/officeart/2005/8/layout/vList5"/>
    <dgm:cxn modelId="{F10EB00B-76AC-47E3-95EB-AD1F10D233E4}" type="presParOf" srcId="{EC05C0A6-480E-4FB6-8F8B-A62769D3F28E}" destId="{F57B2845-03DA-4717-8ADF-F0526EF46840}" srcOrd="4" destOrd="0" presId="urn:microsoft.com/office/officeart/2005/8/layout/vList5"/>
    <dgm:cxn modelId="{0863A6FC-64B3-40D0-8D1F-FFA3F8413D7F}" type="presParOf" srcId="{F57B2845-03DA-4717-8ADF-F0526EF46840}" destId="{73366354-6C78-4596-98E5-7AE7F79E0FC9}"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C9CA01-4154-40D4-B581-937D909A07E5}" type="doc">
      <dgm:prSet loTypeId="urn:microsoft.com/office/officeart/2005/8/layout/vList3" loCatId="list" qsTypeId="urn:microsoft.com/office/officeart/2005/8/quickstyle/simple1" qsCatId="simple" csTypeId="urn:microsoft.com/office/officeart/2005/8/colors/accent6_1" csCatId="accent6" phldr="1"/>
      <dgm:spPr/>
    </dgm:pt>
    <dgm:pt modelId="{F7201576-33FD-4B07-ABAF-B91003573173}">
      <dgm:prSet/>
      <dgm:spPr/>
      <dgm:t>
        <a:bodyPr/>
        <a:lstStyle/>
        <a:p>
          <a:r>
            <a:rPr lang="en-US" dirty="0"/>
            <a:t>Cannot disclose the identity of the complainant without their permission</a:t>
          </a:r>
        </a:p>
      </dgm:t>
    </dgm:pt>
    <dgm:pt modelId="{33DA8CE5-AAAA-4C39-895E-BE3AD1D7BB51}" type="parTrans" cxnId="{854D3590-6467-4D4D-80FC-ABD05C30BE5A}">
      <dgm:prSet/>
      <dgm:spPr/>
      <dgm:t>
        <a:bodyPr/>
        <a:lstStyle/>
        <a:p>
          <a:endParaRPr lang="en-US"/>
        </a:p>
      </dgm:t>
    </dgm:pt>
    <dgm:pt modelId="{69D9CC81-7501-4A3B-98E0-61E90F88620E}" type="sibTrans" cxnId="{854D3590-6467-4D4D-80FC-ABD05C30BE5A}">
      <dgm:prSet/>
      <dgm:spPr/>
      <dgm:t>
        <a:bodyPr/>
        <a:lstStyle/>
        <a:p>
          <a:endParaRPr lang="en-US"/>
        </a:p>
      </dgm:t>
    </dgm:pt>
    <dgm:pt modelId="{881CBE89-0E8F-486C-9B9E-902F9084C276}">
      <dgm:prSet/>
      <dgm:spPr/>
      <dgm:t>
        <a:bodyPr/>
        <a:lstStyle/>
        <a:p>
          <a:r>
            <a:rPr lang="en-US" dirty="0"/>
            <a:t>Must have the resident’s permission to report back to the complainant</a:t>
          </a:r>
        </a:p>
      </dgm:t>
    </dgm:pt>
    <dgm:pt modelId="{424E3BC1-C58C-4FB8-8B78-8BF146A693FD}" type="parTrans" cxnId="{723871E7-F2F2-4E87-87C5-B92D5129FBB0}">
      <dgm:prSet/>
      <dgm:spPr/>
      <dgm:t>
        <a:bodyPr/>
        <a:lstStyle/>
        <a:p>
          <a:endParaRPr lang="en-US"/>
        </a:p>
      </dgm:t>
    </dgm:pt>
    <dgm:pt modelId="{1F10E204-C6CE-4012-8D8B-CB81C57566CD}" type="sibTrans" cxnId="{723871E7-F2F2-4E87-87C5-B92D5129FBB0}">
      <dgm:prSet/>
      <dgm:spPr/>
      <dgm:t>
        <a:bodyPr/>
        <a:lstStyle/>
        <a:p>
          <a:endParaRPr lang="en-US"/>
        </a:p>
      </dgm:t>
    </dgm:pt>
    <dgm:pt modelId="{0C5BCC67-0D71-4F26-A053-3E153417E3E9}">
      <dgm:prSet/>
      <dgm:spPr/>
      <dgm:t>
        <a:bodyPr/>
        <a:lstStyle/>
        <a:p>
          <a:r>
            <a:rPr lang="en-US" dirty="0"/>
            <a:t>Required to honor both the resident’s and the complainant’s confidentiality</a:t>
          </a:r>
        </a:p>
      </dgm:t>
    </dgm:pt>
    <dgm:pt modelId="{1566E4B4-B62B-4FCE-8292-46CF23E1047A}" type="parTrans" cxnId="{D63ABE26-4517-4F80-9883-5DCD5E472B4D}">
      <dgm:prSet/>
      <dgm:spPr/>
      <dgm:t>
        <a:bodyPr/>
        <a:lstStyle/>
        <a:p>
          <a:endParaRPr lang="en-US"/>
        </a:p>
      </dgm:t>
    </dgm:pt>
    <dgm:pt modelId="{6CCDB19E-0166-439B-9B1A-D4B7E0D73321}" type="sibTrans" cxnId="{D63ABE26-4517-4F80-9883-5DCD5E472B4D}">
      <dgm:prSet/>
      <dgm:spPr/>
      <dgm:t>
        <a:bodyPr/>
        <a:lstStyle/>
        <a:p>
          <a:endParaRPr lang="en-US"/>
        </a:p>
      </dgm:t>
    </dgm:pt>
    <dgm:pt modelId="{6283A13F-5981-4C8C-B4DB-DA54776A7CAF}" type="pres">
      <dgm:prSet presAssocID="{3EC9CA01-4154-40D4-B581-937D909A07E5}" presName="linearFlow" presStyleCnt="0">
        <dgm:presLayoutVars>
          <dgm:dir/>
          <dgm:resizeHandles val="exact"/>
        </dgm:presLayoutVars>
      </dgm:prSet>
      <dgm:spPr/>
    </dgm:pt>
    <dgm:pt modelId="{4248429A-D5B7-4B68-8D1B-38361DA4FFB9}" type="pres">
      <dgm:prSet presAssocID="{F7201576-33FD-4B07-ABAF-B91003573173}" presName="composite" presStyleCnt="0"/>
      <dgm:spPr/>
    </dgm:pt>
    <dgm:pt modelId="{73A1D163-1321-4620-97AB-882710226809}" type="pres">
      <dgm:prSet presAssocID="{F7201576-33FD-4B07-ABAF-B91003573173}" presName="imgShp" presStyleLbl="fgImgPlace1" presStyleIdx="0" presStyleCnt="3" custLinFactNeighborX="-24465" custLinFactNeighborY="-328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dge 1 with solid fill"/>
        </a:ext>
      </dgm:extLst>
    </dgm:pt>
    <dgm:pt modelId="{4C8C66CB-DB4C-437E-81D1-8A2959AB904F}" type="pres">
      <dgm:prSet presAssocID="{F7201576-33FD-4B07-ABAF-B91003573173}" presName="txShp" presStyleLbl="node1" presStyleIdx="0" presStyleCnt="3">
        <dgm:presLayoutVars>
          <dgm:bulletEnabled val="1"/>
        </dgm:presLayoutVars>
      </dgm:prSet>
      <dgm:spPr/>
    </dgm:pt>
    <dgm:pt modelId="{C3B06B44-6231-4128-A7C0-77B849EABFF7}" type="pres">
      <dgm:prSet presAssocID="{69D9CC81-7501-4A3B-98E0-61E90F88620E}" presName="spacing" presStyleCnt="0"/>
      <dgm:spPr/>
    </dgm:pt>
    <dgm:pt modelId="{C183997A-598E-4F44-ACD4-0926A88C2BBF}" type="pres">
      <dgm:prSet presAssocID="{881CBE89-0E8F-486C-9B9E-902F9084C276}" presName="composite" presStyleCnt="0"/>
      <dgm:spPr/>
    </dgm:pt>
    <dgm:pt modelId="{AD0C9F53-44C8-41A4-ACA7-451E39A27525}" type="pres">
      <dgm:prSet presAssocID="{881CBE89-0E8F-486C-9B9E-902F9084C276}" presName="imgShp" presStyleLbl="fgImgPlace1" presStyleIdx="1" presStyleCnt="3" custLinFactNeighborX="-24465" custLinFactNeighborY="-3089"/>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adge with solid fill"/>
        </a:ext>
      </dgm:extLst>
    </dgm:pt>
    <dgm:pt modelId="{B0694E85-7B0B-40C6-9F8E-15C324F40B06}" type="pres">
      <dgm:prSet presAssocID="{881CBE89-0E8F-486C-9B9E-902F9084C276}" presName="txShp" presStyleLbl="node1" presStyleIdx="1" presStyleCnt="3">
        <dgm:presLayoutVars>
          <dgm:bulletEnabled val="1"/>
        </dgm:presLayoutVars>
      </dgm:prSet>
      <dgm:spPr/>
    </dgm:pt>
    <dgm:pt modelId="{A6138F10-A770-4E59-BF99-586AA10AF7C1}" type="pres">
      <dgm:prSet presAssocID="{1F10E204-C6CE-4012-8D8B-CB81C57566CD}" presName="spacing" presStyleCnt="0"/>
      <dgm:spPr/>
    </dgm:pt>
    <dgm:pt modelId="{4CC07E98-A48C-420C-808C-DC285FD0AD45}" type="pres">
      <dgm:prSet presAssocID="{0C5BCC67-0D71-4F26-A053-3E153417E3E9}" presName="composite" presStyleCnt="0"/>
      <dgm:spPr/>
    </dgm:pt>
    <dgm:pt modelId="{3BC3AAE9-18B0-4245-9AE3-D56B0047FD0A}" type="pres">
      <dgm:prSet presAssocID="{0C5BCC67-0D71-4F26-A053-3E153417E3E9}" presName="imgShp" presStyleLbl="fgImgPlace1" presStyleIdx="2" presStyleCnt="3" custLinFactNeighborX="-24465" custLinFactNeighborY="-2188"/>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adge 3 with solid fill"/>
        </a:ext>
      </dgm:extLst>
    </dgm:pt>
    <dgm:pt modelId="{F953AF79-FFCF-4003-AF5C-838970096169}" type="pres">
      <dgm:prSet presAssocID="{0C5BCC67-0D71-4F26-A053-3E153417E3E9}" presName="txShp" presStyleLbl="node1" presStyleIdx="2" presStyleCnt="3">
        <dgm:presLayoutVars>
          <dgm:bulletEnabled val="1"/>
        </dgm:presLayoutVars>
      </dgm:prSet>
      <dgm:spPr/>
    </dgm:pt>
  </dgm:ptLst>
  <dgm:cxnLst>
    <dgm:cxn modelId="{D63ABE26-4517-4F80-9883-5DCD5E472B4D}" srcId="{3EC9CA01-4154-40D4-B581-937D909A07E5}" destId="{0C5BCC67-0D71-4F26-A053-3E153417E3E9}" srcOrd="2" destOrd="0" parTransId="{1566E4B4-B62B-4FCE-8292-46CF23E1047A}" sibTransId="{6CCDB19E-0166-439B-9B1A-D4B7E0D73321}"/>
    <dgm:cxn modelId="{657C993B-2A75-4891-BA61-E0C6B616E8B0}" type="presOf" srcId="{3EC9CA01-4154-40D4-B581-937D909A07E5}" destId="{6283A13F-5981-4C8C-B4DB-DA54776A7CAF}" srcOrd="0" destOrd="0" presId="urn:microsoft.com/office/officeart/2005/8/layout/vList3"/>
    <dgm:cxn modelId="{854D3590-6467-4D4D-80FC-ABD05C30BE5A}" srcId="{3EC9CA01-4154-40D4-B581-937D909A07E5}" destId="{F7201576-33FD-4B07-ABAF-B91003573173}" srcOrd="0" destOrd="0" parTransId="{33DA8CE5-AAAA-4C39-895E-BE3AD1D7BB51}" sibTransId="{69D9CC81-7501-4A3B-98E0-61E90F88620E}"/>
    <dgm:cxn modelId="{2ED73B98-E0CB-4022-8A7B-6E589E53554D}" type="presOf" srcId="{F7201576-33FD-4B07-ABAF-B91003573173}" destId="{4C8C66CB-DB4C-437E-81D1-8A2959AB904F}" srcOrd="0" destOrd="0" presId="urn:microsoft.com/office/officeart/2005/8/layout/vList3"/>
    <dgm:cxn modelId="{D91B8CC1-4F82-4931-89B2-821F4C2E0F2D}" type="presOf" srcId="{881CBE89-0E8F-486C-9B9E-902F9084C276}" destId="{B0694E85-7B0B-40C6-9F8E-15C324F40B06}" srcOrd="0" destOrd="0" presId="urn:microsoft.com/office/officeart/2005/8/layout/vList3"/>
    <dgm:cxn modelId="{723871E7-F2F2-4E87-87C5-B92D5129FBB0}" srcId="{3EC9CA01-4154-40D4-B581-937D909A07E5}" destId="{881CBE89-0E8F-486C-9B9E-902F9084C276}" srcOrd="1" destOrd="0" parTransId="{424E3BC1-C58C-4FB8-8B78-8BF146A693FD}" sibTransId="{1F10E204-C6CE-4012-8D8B-CB81C57566CD}"/>
    <dgm:cxn modelId="{E59389F0-FC57-47F8-A627-2B177398BF42}" type="presOf" srcId="{0C5BCC67-0D71-4F26-A053-3E153417E3E9}" destId="{F953AF79-FFCF-4003-AF5C-838970096169}" srcOrd="0" destOrd="0" presId="urn:microsoft.com/office/officeart/2005/8/layout/vList3"/>
    <dgm:cxn modelId="{D0D61CE3-1BE9-44C1-8DBA-F5F29FBBAE4B}" type="presParOf" srcId="{6283A13F-5981-4C8C-B4DB-DA54776A7CAF}" destId="{4248429A-D5B7-4B68-8D1B-38361DA4FFB9}" srcOrd="0" destOrd="0" presId="urn:microsoft.com/office/officeart/2005/8/layout/vList3"/>
    <dgm:cxn modelId="{981D3B57-FF75-4B77-A9DB-42488C0DE89A}" type="presParOf" srcId="{4248429A-D5B7-4B68-8D1B-38361DA4FFB9}" destId="{73A1D163-1321-4620-97AB-882710226809}" srcOrd="0" destOrd="0" presId="urn:microsoft.com/office/officeart/2005/8/layout/vList3"/>
    <dgm:cxn modelId="{16D4120E-1E5F-4156-BF9A-839F6E1F5B24}" type="presParOf" srcId="{4248429A-D5B7-4B68-8D1B-38361DA4FFB9}" destId="{4C8C66CB-DB4C-437E-81D1-8A2959AB904F}" srcOrd="1" destOrd="0" presId="urn:microsoft.com/office/officeart/2005/8/layout/vList3"/>
    <dgm:cxn modelId="{21DCA47F-5650-429E-AF36-D5124253F375}" type="presParOf" srcId="{6283A13F-5981-4C8C-B4DB-DA54776A7CAF}" destId="{C3B06B44-6231-4128-A7C0-77B849EABFF7}" srcOrd="1" destOrd="0" presId="urn:microsoft.com/office/officeart/2005/8/layout/vList3"/>
    <dgm:cxn modelId="{A82D62D9-1E33-4A83-8DD4-D05CB44B2AD9}" type="presParOf" srcId="{6283A13F-5981-4C8C-B4DB-DA54776A7CAF}" destId="{C183997A-598E-4F44-ACD4-0926A88C2BBF}" srcOrd="2" destOrd="0" presId="urn:microsoft.com/office/officeart/2005/8/layout/vList3"/>
    <dgm:cxn modelId="{C676328A-D82E-4270-9CC4-137EBC9EF36E}" type="presParOf" srcId="{C183997A-598E-4F44-ACD4-0926A88C2BBF}" destId="{AD0C9F53-44C8-41A4-ACA7-451E39A27525}" srcOrd="0" destOrd="0" presId="urn:microsoft.com/office/officeart/2005/8/layout/vList3"/>
    <dgm:cxn modelId="{A1D87603-49A3-4DC0-943A-F710D491A6BD}" type="presParOf" srcId="{C183997A-598E-4F44-ACD4-0926A88C2BBF}" destId="{B0694E85-7B0B-40C6-9F8E-15C324F40B06}" srcOrd="1" destOrd="0" presId="urn:microsoft.com/office/officeart/2005/8/layout/vList3"/>
    <dgm:cxn modelId="{C0EF60E7-54CE-420B-AE1F-9EB547575A56}" type="presParOf" srcId="{6283A13F-5981-4C8C-B4DB-DA54776A7CAF}" destId="{A6138F10-A770-4E59-BF99-586AA10AF7C1}" srcOrd="3" destOrd="0" presId="urn:microsoft.com/office/officeart/2005/8/layout/vList3"/>
    <dgm:cxn modelId="{FB71D176-03AC-4B21-BD6D-7863A01487B2}" type="presParOf" srcId="{6283A13F-5981-4C8C-B4DB-DA54776A7CAF}" destId="{4CC07E98-A48C-420C-808C-DC285FD0AD45}" srcOrd="4" destOrd="0" presId="urn:microsoft.com/office/officeart/2005/8/layout/vList3"/>
    <dgm:cxn modelId="{EBE4D23A-5CB5-4E64-9E00-CF6416A814F8}" type="presParOf" srcId="{4CC07E98-A48C-420C-808C-DC285FD0AD45}" destId="{3BC3AAE9-18B0-4245-9AE3-D56B0047FD0A}" srcOrd="0" destOrd="0" presId="urn:microsoft.com/office/officeart/2005/8/layout/vList3"/>
    <dgm:cxn modelId="{E936B055-88BB-4245-A5C9-FBF4EB5308B6}" type="presParOf" srcId="{4CC07E98-A48C-420C-808C-DC285FD0AD45}" destId="{F953AF79-FFCF-4003-AF5C-838970096169}"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22E21A2-6124-42BB-BED7-49B5388B3AD1}" type="doc">
      <dgm:prSet loTypeId="urn:microsoft.com/office/officeart/2005/8/layout/hList1" loCatId="list" qsTypeId="urn:microsoft.com/office/officeart/2005/8/quickstyle/simple5" qsCatId="simple" csTypeId="urn:microsoft.com/office/officeart/2005/8/colors/accent5_1" csCatId="accent5" phldr="1"/>
      <dgm:spPr/>
      <dgm:t>
        <a:bodyPr/>
        <a:lstStyle/>
        <a:p>
          <a:endParaRPr lang="en-US"/>
        </a:p>
      </dgm:t>
    </dgm:pt>
    <dgm:pt modelId="{293FF4EF-7805-4108-AD42-29F7EA0F1735}">
      <dgm:prSet phldrT="[Text]"/>
      <dgm:spPr/>
      <dgm:t>
        <a:bodyPr/>
        <a:lstStyle/>
        <a:p>
          <a:r>
            <a:rPr lang="en-US" dirty="0">
              <a:solidFill>
                <a:srgbClr val="000000"/>
              </a:solidFill>
            </a:rPr>
            <a:t>Suggested Responses</a:t>
          </a:r>
        </a:p>
      </dgm:t>
    </dgm:pt>
    <dgm:pt modelId="{44A03A4A-DAD4-4ABA-B13D-CB947194B5D2}" type="parTrans" cxnId="{E7F9BCD2-1E4B-4F3E-88FC-C852F8E9167F}">
      <dgm:prSet/>
      <dgm:spPr/>
      <dgm:t>
        <a:bodyPr/>
        <a:lstStyle/>
        <a:p>
          <a:endParaRPr lang="en-US"/>
        </a:p>
      </dgm:t>
    </dgm:pt>
    <dgm:pt modelId="{AAEF5F9F-A03A-4650-8CCA-2214CBC66142}" type="sibTrans" cxnId="{E7F9BCD2-1E4B-4F3E-88FC-C852F8E9167F}">
      <dgm:prSet/>
      <dgm:spPr/>
      <dgm:t>
        <a:bodyPr/>
        <a:lstStyle/>
        <a:p>
          <a:endParaRPr lang="en-US"/>
        </a:p>
      </dgm:t>
    </dgm:pt>
    <dgm:pt modelId="{A8484924-1E66-4A64-91B4-22199BB335C3}">
      <dgm:prSet phldrT="[Text]"/>
      <dgm:spPr/>
      <dgm:t>
        <a:bodyPr/>
        <a:lstStyle/>
        <a:p>
          <a:r>
            <a:rPr lang="en-US" dirty="0">
              <a:solidFill>
                <a:srgbClr val="000000"/>
              </a:solidFill>
            </a:rPr>
            <a:t>The resident - your mother- is our client and we’re going to do the best we can for her.</a:t>
          </a:r>
        </a:p>
      </dgm:t>
    </dgm:pt>
    <dgm:pt modelId="{3D2642FB-EDD1-4BDE-9612-48ED4072D730}" type="parTrans" cxnId="{55B5CF72-6DDD-4BD2-9F9E-0B21A0E1C1C2}">
      <dgm:prSet/>
      <dgm:spPr/>
      <dgm:t>
        <a:bodyPr/>
        <a:lstStyle/>
        <a:p>
          <a:endParaRPr lang="en-US"/>
        </a:p>
      </dgm:t>
    </dgm:pt>
    <dgm:pt modelId="{92947DCF-BC06-4FD3-B26B-457FF8103312}" type="sibTrans" cxnId="{55B5CF72-6DDD-4BD2-9F9E-0B21A0E1C1C2}">
      <dgm:prSet/>
      <dgm:spPr/>
      <dgm:t>
        <a:bodyPr/>
        <a:lstStyle/>
        <a:p>
          <a:endParaRPr lang="en-US"/>
        </a:p>
      </dgm:t>
    </dgm:pt>
    <dgm:pt modelId="{7D3005D2-874F-450C-925B-0E1866E27D4B}">
      <dgm:prSet phldrT="[Text]"/>
      <dgm:spPr/>
      <dgm:t>
        <a:bodyPr/>
        <a:lstStyle/>
        <a:p>
          <a:r>
            <a:rPr lang="en-US" dirty="0">
              <a:solidFill>
                <a:srgbClr val="000000"/>
              </a:solidFill>
            </a:rPr>
            <a:t>Responses to Avoid</a:t>
          </a:r>
        </a:p>
      </dgm:t>
    </dgm:pt>
    <dgm:pt modelId="{609823E9-1C71-40B4-9D19-8F840F5B8404}" type="parTrans" cxnId="{3434084A-21AD-42D3-B6CB-7CCCAE5C42CF}">
      <dgm:prSet/>
      <dgm:spPr/>
      <dgm:t>
        <a:bodyPr/>
        <a:lstStyle/>
        <a:p>
          <a:endParaRPr lang="en-US"/>
        </a:p>
      </dgm:t>
    </dgm:pt>
    <dgm:pt modelId="{1822AB4C-591A-490F-B379-9307180F58E4}" type="sibTrans" cxnId="{3434084A-21AD-42D3-B6CB-7CCCAE5C42CF}">
      <dgm:prSet/>
      <dgm:spPr/>
      <dgm:t>
        <a:bodyPr/>
        <a:lstStyle/>
        <a:p>
          <a:endParaRPr lang="en-US"/>
        </a:p>
      </dgm:t>
    </dgm:pt>
    <dgm:pt modelId="{77C41F00-A115-4398-80AF-C2E7C4A985FD}">
      <dgm:prSet phldrT="[Text]"/>
      <dgm:spPr/>
      <dgm:t>
        <a:bodyPr/>
        <a:lstStyle/>
        <a:p>
          <a:r>
            <a:rPr lang="en-US" dirty="0">
              <a:solidFill>
                <a:srgbClr val="000000"/>
              </a:solidFill>
            </a:rPr>
            <a:t>I work for the resident, not the family.</a:t>
          </a:r>
        </a:p>
      </dgm:t>
    </dgm:pt>
    <dgm:pt modelId="{08E85D5F-9131-4F18-9F16-292B12B9D1A7}" type="parTrans" cxnId="{5A7D47E4-FA8C-4B5A-AC6D-9F94D1AD81DC}">
      <dgm:prSet/>
      <dgm:spPr/>
      <dgm:t>
        <a:bodyPr/>
        <a:lstStyle/>
        <a:p>
          <a:endParaRPr lang="en-US"/>
        </a:p>
      </dgm:t>
    </dgm:pt>
    <dgm:pt modelId="{0B9A2BEB-3606-4D1F-8A02-1CB4050657D1}" type="sibTrans" cxnId="{5A7D47E4-FA8C-4B5A-AC6D-9F94D1AD81DC}">
      <dgm:prSet/>
      <dgm:spPr/>
      <dgm:t>
        <a:bodyPr/>
        <a:lstStyle/>
        <a:p>
          <a:endParaRPr lang="en-US"/>
        </a:p>
      </dgm:t>
    </dgm:pt>
    <dgm:pt modelId="{BD29F13F-122E-46A7-B5AB-C465C1972F61}">
      <dgm:prSet/>
      <dgm:spPr/>
      <dgm:t>
        <a:bodyPr/>
        <a:lstStyle/>
        <a:p>
          <a:r>
            <a:rPr lang="en-US" dirty="0">
              <a:solidFill>
                <a:srgbClr val="000000"/>
              </a:solidFill>
            </a:rPr>
            <a:t>I am a resident advocate. I am here for your mother and what she needs, and hopefully we can all work together on this.</a:t>
          </a:r>
        </a:p>
      </dgm:t>
    </dgm:pt>
    <dgm:pt modelId="{5F50005D-747E-43B5-BC1E-C56A5F1FF5A8}" type="parTrans" cxnId="{C5726764-B73F-4CC2-8477-B146640F9C1E}">
      <dgm:prSet/>
      <dgm:spPr/>
      <dgm:t>
        <a:bodyPr/>
        <a:lstStyle/>
        <a:p>
          <a:endParaRPr lang="en-US"/>
        </a:p>
      </dgm:t>
    </dgm:pt>
    <dgm:pt modelId="{79D4E6E7-804A-478A-A4A9-0E158D9E17D8}" type="sibTrans" cxnId="{C5726764-B73F-4CC2-8477-B146640F9C1E}">
      <dgm:prSet/>
      <dgm:spPr/>
      <dgm:t>
        <a:bodyPr/>
        <a:lstStyle/>
        <a:p>
          <a:endParaRPr lang="en-US"/>
        </a:p>
      </dgm:t>
    </dgm:pt>
    <dgm:pt modelId="{78B085A3-00C0-44BA-9A2B-A56E21CBF63C}">
      <dgm:prSet/>
      <dgm:spPr/>
      <dgm:t>
        <a:bodyPr/>
        <a:lstStyle/>
        <a:p>
          <a:r>
            <a:rPr lang="en-US" dirty="0">
              <a:solidFill>
                <a:srgbClr val="000000"/>
              </a:solidFill>
            </a:rPr>
            <a:t>I can’t tell you anything about my visit with the resident.</a:t>
          </a:r>
        </a:p>
      </dgm:t>
    </dgm:pt>
    <dgm:pt modelId="{6208B6B8-C5CA-43D9-BC47-C90A80610334}" type="parTrans" cxnId="{2C8822FE-7FAF-417C-8420-22ADF87AE219}">
      <dgm:prSet/>
      <dgm:spPr/>
      <dgm:t>
        <a:bodyPr/>
        <a:lstStyle/>
        <a:p>
          <a:endParaRPr lang="en-US"/>
        </a:p>
      </dgm:t>
    </dgm:pt>
    <dgm:pt modelId="{2B14BAD6-0CDE-482D-9639-8350BE8DF9D1}" type="sibTrans" cxnId="{2C8822FE-7FAF-417C-8420-22ADF87AE219}">
      <dgm:prSet/>
      <dgm:spPr/>
      <dgm:t>
        <a:bodyPr/>
        <a:lstStyle/>
        <a:p>
          <a:endParaRPr lang="en-US"/>
        </a:p>
      </dgm:t>
    </dgm:pt>
    <dgm:pt modelId="{0EAD12EC-1218-4918-A94C-99CE050FC664}" type="pres">
      <dgm:prSet presAssocID="{022E21A2-6124-42BB-BED7-49B5388B3AD1}" presName="Name0" presStyleCnt="0">
        <dgm:presLayoutVars>
          <dgm:dir/>
          <dgm:animLvl val="lvl"/>
          <dgm:resizeHandles val="exact"/>
        </dgm:presLayoutVars>
      </dgm:prSet>
      <dgm:spPr/>
    </dgm:pt>
    <dgm:pt modelId="{B12FCC2D-1D12-4974-8BEB-EFB8CD3F27D1}" type="pres">
      <dgm:prSet presAssocID="{293FF4EF-7805-4108-AD42-29F7EA0F1735}" presName="composite" presStyleCnt="0"/>
      <dgm:spPr/>
    </dgm:pt>
    <dgm:pt modelId="{AE717157-2AE0-4546-A6D8-C2324E243447}" type="pres">
      <dgm:prSet presAssocID="{293FF4EF-7805-4108-AD42-29F7EA0F1735}" presName="parTx" presStyleLbl="alignNode1" presStyleIdx="0" presStyleCnt="2">
        <dgm:presLayoutVars>
          <dgm:chMax val="0"/>
          <dgm:chPref val="0"/>
          <dgm:bulletEnabled val="1"/>
        </dgm:presLayoutVars>
      </dgm:prSet>
      <dgm:spPr/>
    </dgm:pt>
    <dgm:pt modelId="{A6F02059-7BBF-4706-9D66-6769EA42E5EB}" type="pres">
      <dgm:prSet presAssocID="{293FF4EF-7805-4108-AD42-29F7EA0F1735}" presName="desTx" presStyleLbl="alignAccFollowNode1" presStyleIdx="0" presStyleCnt="2">
        <dgm:presLayoutVars>
          <dgm:bulletEnabled val="1"/>
        </dgm:presLayoutVars>
      </dgm:prSet>
      <dgm:spPr/>
    </dgm:pt>
    <dgm:pt modelId="{42E1881B-34BA-4654-B4EF-0CB5AA9A5B91}" type="pres">
      <dgm:prSet presAssocID="{AAEF5F9F-A03A-4650-8CCA-2214CBC66142}" presName="space" presStyleCnt="0"/>
      <dgm:spPr/>
    </dgm:pt>
    <dgm:pt modelId="{2EEE2FD0-657C-4B7D-ADDC-D81CA049CADB}" type="pres">
      <dgm:prSet presAssocID="{7D3005D2-874F-450C-925B-0E1866E27D4B}" presName="composite" presStyleCnt="0"/>
      <dgm:spPr/>
    </dgm:pt>
    <dgm:pt modelId="{F474A157-35FC-4B4C-B6FB-797EBEB30503}" type="pres">
      <dgm:prSet presAssocID="{7D3005D2-874F-450C-925B-0E1866E27D4B}" presName="parTx" presStyleLbl="alignNode1" presStyleIdx="1" presStyleCnt="2">
        <dgm:presLayoutVars>
          <dgm:chMax val="0"/>
          <dgm:chPref val="0"/>
          <dgm:bulletEnabled val="1"/>
        </dgm:presLayoutVars>
      </dgm:prSet>
      <dgm:spPr/>
    </dgm:pt>
    <dgm:pt modelId="{14EFA9F5-3FBE-4F45-BF43-A608A6DB8DDC}" type="pres">
      <dgm:prSet presAssocID="{7D3005D2-874F-450C-925B-0E1866E27D4B}" presName="desTx" presStyleLbl="alignAccFollowNode1" presStyleIdx="1" presStyleCnt="2">
        <dgm:presLayoutVars>
          <dgm:bulletEnabled val="1"/>
        </dgm:presLayoutVars>
      </dgm:prSet>
      <dgm:spPr/>
    </dgm:pt>
  </dgm:ptLst>
  <dgm:cxnLst>
    <dgm:cxn modelId="{F211ED1D-1ADC-4770-A219-022D58579C04}" type="presOf" srcId="{022E21A2-6124-42BB-BED7-49B5388B3AD1}" destId="{0EAD12EC-1218-4918-A94C-99CE050FC664}" srcOrd="0" destOrd="0" presId="urn:microsoft.com/office/officeart/2005/8/layout/hList1"/>
    <dgm:cxn modelId="{871D6226-57F0-4006-9CC4-D50C7CA386FC}" type="presOf" srcId="{7D3005D2-874F-450C-925B-0E1866E27D4B}" destId="{F474A157-35FC-4B4C-B6FB-797EBEB30503}" srcOrd="0" destOrd="0" presId="urn:microsoft.com/office/officeart/2005/8/layout/hList1"/>
    <dgm:cxn modelId="{C5726764-B73F-4CC2-8477-B146640F9C1E}" srcId="{293FF4EF-7805-4108-AD42-29F7EA0F1735}" destId="{BD29F13F-122E-46A7-B5AB-C465C1972F61}" srcOrd="1" destOrd="0" parTransId="{5F50005D-747E-43B5-BC1E-C56A5F1FF5A8}" sibTransId="{79D4E6E7-804A-478A-A4A9-0E158D9E17D8}"/>
    <dgm:cxn modelId="{3434084A-21AD-42D3-B6CB-7CCCAE5C42CF}" srcId="{022E21A2-6124-42BB-BED7-49B5388B3AD1}" destId="{7D3005D2-874F-450C-925B-0E1866E27D4B}" srcOrd="1" destOrd="0" parTransId="{609823E9-1C71-40B4-9D19-8F840F5B8404}" sibTransId="{1822AB4C-591A-490F-B379-9307180F58E4}"/>
    <dgm:cxn modelId="{55B5CF72-6DDD-4BD2-9F9E-0B21A0E1C1C2}" srcId="{293FF4EF-7805-4108-AD42-29F7EA0F1735}" destId="{A8484924-1E66-4A64-91B4-22199BB335C3}" srcOrd="0" destOrd="0" parTransId="{3D2642FB-EDD1-4BDE-9612-48ED4072D730}" sibTransId="{92947DCF-BC06-4FD3-B26B-457FF8103312}"/>
    <dgm:cxn modelId="{F7FB8357-DA7C-40AE-A976-D05130AA8491}" type="presOf" srcId="{BD29F13F-122E-46A7-B5AB-C465C1972F61}" destId="{A6F02059-7BBF-4706-9D66-6769EA42E5EB}" srcOrd="0" destOrd="1" presId="urn:microsoft.com/office/officeart/2005/8/layout/hList1"/>
    <dgm:cxn modelId="{380CBCA1-1EE8-4398-AF9A-DCC04277D7BD}" type="presOf" srcId="{A8484924-1E66-4A64-91B4-22199BB335C3}" destId="{A6F02059-7BBF-4706-9D66-6769EA42E5EB}" srcOrd="0" destOrd="0" presId="urn:microsoft.com/office/officeart/2005/8/layout/hList1"/>
    <dgm:cxn modelId="{06F729A9-D6B0-4248-8A1F-31A84724D5CF}" type="presOf" srcId="{293FF4EF-7805-4108-AD42-29F7EA0F1735}" destId="{AE717157-2AE0-4546-A6D8-C2324E243447}" srcOrd="0" destOrd="0" presId="urn:microsoft.com/office/officeart/2005/8/layout/hList1"/>
    <dgm:cxn modelId="{E2400FAC-62A6-4B19-86FB-E0573653F7D1}" type="presOf" srcId="{77C41F00-A115-4398-80AF-C2E7C4A985FD}" destId="{14EFA9F5-3FBE-4F45-BF43-A608A6DB8DDC}" srcOrd="0" destOrd="0" presId="urn:microsoft.com/office/officeart/2005/8/layout/hList1"/>
    <dgm:cxn modelId="{E7F9BCD2-1E4B-4F3E-88FC-C852F8E9167F}" srcId="{022E21A2-6124-42BB-BED7-49B5388B3AD1}" destId="{293FF4EF-7805-4108-AD42-29F7EA0F1735}" srcOrd="0" destOrd="0" parTransId="{44A03A4A-DAD4-4ABA-B13D-CB947194B5D2}" sibTransId="{AAEF5F9F-A03A-4650-8CCA-2214CBC66142}"/>
    <dgm:cxn modelId="{5A7D47E4-FA8C-4B5A-AC6D-9F94D1AD81DC}" srcId="{7D3005D2-874F-450C-925B-0E1866E27D4B}" destId="{77C41F00-A115-4398-80AF-C2E7C4A985FD}" srcOrd="0" destOrd="0" parTransId="{08E85D5F-9131-4F18-9F16-292B12B9D1A7}" sibTransId="{0B9A2BEB-3606-4D1F-8A02-1CB4050657D1}"/>
    <dgm:cxn modelId="{F7F0FCFB-A5BA-42DB-80BE-0F873F253F19}" type="presOf" srcId="{78B085A3-00C0-44BA-9A2B-A56E21CBF63C}" destId="{14EFA9F5-3FBE-4F45-BF43-A608A6DB8DDC}" srcOrd="0" destOrd="1" presId="urn:microsoft.com/office/officeart/2005/8/layout/hList1"/>
    <dgm:cxn modelId="{2C8822FE-7FAF-417C-8420-22ADF87AE219}" srcId="{7D3005D2-874F-450C-925B-0E1866E27D4B}" destId="{78B085A3-00C0-44BA-9A2B-A56E21CBF63C}" srcOrd="1" destOrd="0" parTransId="{6208B6B8-C5CA-43D9-BC47-C90A80610334}" sibTransId="{2B14BAD6-0CDE-482D-9639-8350BE8DF9D1}"/>
    <dgm:cxn modelId="{9607B7B5-EE18-4F6D-A6A9-AAF8940B37A6}" type="presParOf" srcId="{0EAD12EC-1218-4918-A94C-99CE050FC664}" destId="{B12FCC2D-1D12-4974-8BEB-EFB8CD3F27D1}" srcOrd="0" destOrd="0" presId="urn:microsoft.com/office/officeart/2005/8/layout/hList1"/>
    <dgm:cxn modelId="{5876D952-6003-4122-9DD7-599F4AE009A5}" type="presParOf" srcId="{B12FCC2D-1D12-4974-8BEB-EFB8CD3F27D1}" destId="{AE717157-2AE0-4546-A6D8-C2324E243447}" srcOrd="0" destOrd="0" presId="urn:microsoft.com/office/officeart/2005/8/layout/hList1"/>
    <dgm:cxn modelId="{2497FA8D-7D08-40E1-9199-3B8C3F1DD838}" type="presParOf" srcId="{B12FCC2D-1D12-4974-8BEB-EFB8CD3F27D1}" destId="{A6F02059-7BBF-4706-9D66-6769EA42E5EB}" srcOrd="1" destOrd="0" presId="urn:microsoft.com/office/officeart/2005/8/layout/hList1"/>
    <dgm:cxn modelId="{FEB0CEC3-293D-4662-8BBA-28F208C0C3F5}" type="presParOf" srcId="{0EAD12EC-1218-4918-A94C-99CE050FC664}" destId="{42E1881B-34BA-4654-B4EF-0CB5AA9A5B91}" srcOrd="1" destOrd="0" presId="urn:microsoft.com/office/officeart/2005/8/layout/hList1"/>
    <dgm:cxn modelId="{C184171D-9899-40E5-B51A-55A9C7EAF83C}" type="presParOf" srcId="{0EAD12EC-1218-4918-A94C-99CE050FC664}" destId="{2EEE2FD0-657C-4B7D-ADDC-D81CA049CADB}" srcOrd="2" destOrd="0" presId="urn:microsoft.com/office/officeart/2005/8/layout/hList1"/>
    <dgm:cxn modelId="{72D3AE21-E8CD-4434-BC70-95CFB5998CF8}" type="presParOf" srcId="{2EEE2FD0-657C-4B7D-ADDC-D81CA049CADB}" destId="{F474A157-35FC-4B4C-B6FB-797EBEB30503}" srcOrd="0" destOrd="0" presId="urn:microsoft.com/office/officeart/2005/8/layout/hList1"/>
    <dgm:cxn modelId="{738C794B-A94C-4EED-AC79-75E4F5953E3B}" type="presParOf" srcId="{2EEE2FD0-657C-4B7D-ADDC-D81CA049CADB}" destId="{14EFA9F5-3FBE-4F45-BF43-A608A6DB8DD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E385D-0618-4003-A749-6FC8F4DF38E4}">
      <dsp:nvSpPr>
        <dsp:cNvPr id="0" name=""/>
        <dsp:cNvSpPr/>
      </dsp:nvSpPr>
      <dsp:spPr>
        <a:xfrm>
          <a:off x="211521" y="1032993"/>
          <a:ext cx="5073944" cy="1585607"/>
        </a:xfrm>
        <a:prstGeom prst="rect">
          <a:avLst/>
        </a:prstGeom>
        <a:noFill/>
        <a:ln w="6350" cap="flat" cmpd="sng" algn="ctr">
          <a:no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73985"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Provide immediate access</a:t>
          </a:r>
        </a:p>
      </dsp:txBody>
      <dsp:txXfrm>
        <a:off x="211521" y="1032993"/>
        <a:ext cx="5073944" cy="1585607"/>
      </dsp:txXfrm>
    </dsp:sp>
    <dsp:sp modelId="{265BA7F1-E089-4592-9ED8-BDE5ABADBA99}">
      <dsp:nvSpPr>
        <dsp:cNvPr id="0" name=""/>
        <dsp:cNvSpPr/>
      </dsp:nvSpPr>
      <dsp:spPr>
        <a:xfrm>
          <a:off x="106" y="803961"/>
          <a:ext cx="1109925" cy="1664888"/>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l="-25000" r="-25000"/>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E2ED83-7AEB-4A75-8071-52D5E923D1AA}">
      <dsp:nvSpPr>
        <dsp:cNvPr id="0" name=""/>
        <dsp:cNvSpPr/>
      </dsp:nvSpPr>
      <dsp:spPr>
        <a:xfrm>
          <a:off x="5761198" y="1032993"/>
          <a:ext cx="5073944" cy="1585607"/>
        </a:xfrm>
        <a:prstGeom prst="rect">
          <a:avLst/>
        </a:prstGeom>
        <a:noFill/>
        <a:ln w="6350" cap="flat" cmpd="sng" algn="ctr">
          <a:no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73985"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Allow the LTCOP to examine resident records</a:t>
          </a:r>
        </a:p>
      </dsp:txBody>
      <dsp:txXfrm>
        <a:off x="5761198" y="1032993"/>
        <a:ext cx="5073944" cy="1585607"/>
      </dsp:txXfrm>
    </dsp:sp>
    <dsp:sp modelId="{75516A94-EE70-4E2D-ADEF-70FBC161ACAF}">
      <dsp:nvSpPr>
        <dsp:cNvPr id="0" name=""/>
        <dsp:cNvSpPr/>
      </dsp:nvSpPr>
      <dsp:spPr>
        <a:xfrm>
          <a:off x="5549784" y="803961"/>
          <a:ext cx="1109925" cy="16648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581FAC-E95C-427C-98D4-4A86F78B50FF}">
      <dsp:nvSpPr>
        <dsp:cNvPr id="0" name=""/>
        <dsp:cNvSpPr/>
      </dsp:nvSpPr>
      <dsp:spPr>
        <a:xfrm>
          <a:off x="2986359" y="3029097"/>
          <a:ext cx="5073944" cy="1585607"/>
        </a:xfrm>
        <a:prstGeom prst="rect">
          <a:avLst/>
        </a:prstGeom>
        <a:noFill/>
        <a:ln w="6350" cap="flat" cmpd="sng" algn="ctr">
          <a:no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73985"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Not prohibit or discourage residents from communicating with the LTCOP</a:t>
          </a:r>
        </a:p>
      </dsp:txBody>
      <dsp:txXfrm>
        <a:off x="2986359" y="3029097"/>
        <a:ext cx="5073944" cy="1585607"/>
      </dsp:txXfrm>
    </dsp:sp>
    <dsp:sp modelId="{4E4C2BD5-AAFD-47F6-8A5B-3447B0398CB2}">
      <dsp:nvSpPr>
        <dsp:cNvPr id="0" name=""/>
        <dsp:cNvSpPr/>
      </dsp:nvSpPr>
      <dsp:spPr>
        <a:xfrm>
          <a:off x="2774945" y="2800065"/>
          <a:ext cx="1109925" cy="166488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0E6E47-F251-469A-B0E1-3B1F48C06B24}">
      <dsp:nvSpPr>
        <dsp:cNvPr id="0" name=""/>
        <dsp:cNvSpPr/>
      </dsp:nvSpPr>
      <dsp:spPr>
        <a:xfrm rot="5400000">
          <a:off x="6765660" y="-2723969"/>
          <a:ext cx="1172229" cy="6919318"/>
        </a:xfrm>
        <a:prstGeom prst="round2SameRect">
          <a:avLst/>
        </a:prstGeom>
        <a:solidFill>
          <a:srgbClr val="4BACC6">
            <a:alpha val="90000"/>
            <a:tint val="40000"/>
            <a:hueOff val="0"/>
            <a:satOff val="0"/>
            <a:lumOff val="0"/>
            <a:alphaOff val="0"/>
          </a:srgbClr>
        </a:solidFill>
        <a:ln w="25400" cap="flat" cmpd="sng" algn="ctr">
          <a:solidFill>
            <a:srgbClr val="4BACC6">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solidFill>
                <a:srgbClr val="000000">
                  <a:hueOff val="0"/>
                  <a:satOff val="0"/>
                  <a:lumOff val="0"/>
                  <a:alphaOff val="0"/>
                </a:srgbClr>
              </a:solidFill>
              <a:latin typeface="Calibri"/>
              <a:ea typeface="+mn-ea"/>
              <a:cs typeface="Calibri"/>
            </a:rPr>
            <a:t>Come from a resident or resident representative </a:t>
          </a:r>
          <a:r>
            <a:rPr lang="en-US" sz="2000" b="1" kern="1200" dirty="0">
              <a:solidFill>
                <a:srgbClr val="000000">
                  <a:hueOff val="0"/>
                  <a:satOff val="0"/>
                  <a:lumOff val="0"/>
                  <a:alphaOff val="0"/>
                </a:srgbClr>
              </a:solidFill>
              <a:latin typeface="Calibri"/>
              <a:ea typeface="+mn-ea"/>
              <a:cs typeface="Calibri"/>
            </a:rPr>
            <a:t>AND</a:t>
          </a:r>
        </a:p>
        <a:p>
          <a:pPr marL="228600" lvl="1" indent="-228600" algn="l" defTabSz="889000">
            <a:lnSpc>
              <a:spcPct val="90000"/>
            </a:lnSpc>
            <a:spcBef>
              <a:spcPct val="0"/>
            </a:spcBef>
            <a:spcAft>
              <a:spcPct val="15000"/>
            </a:spcAft>
            <a:buChar char="•"/>
          </a:pPr>
          <a:r>
            <a:rPr lang="en-US" sz="2000" kern="1200" dirty="0">
              <a:solidFill>
                <a:srgbClr val="000000">
                  <a:hueOff val="0"/>
                  <a:satOff val="0"/>
                  <a:lumOff val="0"/>
                  <a:alphaOff val="0"/>
                </a:srgbClr>
              </a:solidFill>
              <a:latin typeface="Calibri"/>
              <a:ea typeface="+mn-ea"/>
              <a:cs typeface="Calibri"/>
            </a:rPr>
            <a:t>Be given in writing, orally, visually, or through auxiliary aids and services.</a:t>
          </a:r>
        </a:p>
      </dsp:txBody>
      <dsp:txXfrm rot="-5400000">
        <a:off x="3892116" y="206799"/>
        <a:ext cx="6862094" cy="1057781"/>
      </dsp:txXfrm>
    </dsp:sp>
    <dsp:sp modelId="{9AB0483C-E466-42DB-B14C-28F36EAA88C8}">
      <dsp:nvSpPr>
        <dsp:cNvPr id="0" name=""/>
        <dsp:cNvSpPr/>
      </dsp:nvSpPr>
      <dsp:spPr>
        <a:xfrm>
          <a:off x="0" y="3046"/>
          <a:ext cx="3892116" cy="1465287"/>
        </a:xfrm>
        <a:prstGeom prst="roundRect">
          <a:avLst/>
        </a:prstGeom>
        <a:solidFill>
          <a:srgbClr val="4BACC6">
            <a:alpha val="90000"/>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Text" lastClr="000000"/>
              </a:solidFill>
              <a:latin typeface="Calibri"/>
              <a:ea typeface="+mn-ea"/>
              <a:cs typeface="Calibri"/>
            </a:rPr>
            <a:t>Informed consent must…</a:t>
          </a:r>
        </a:p>
      </dsp:txBody>
      <dsp:txXfrm>
        <a:off x="71529" y="74575"/>
        <a:ext cx="3749058" cy="1322229"/>
      </dsp:txXfrm>
    </dsp:sp>
    <dsp:sp modelId="{27BD7E52-8249-4145-A658-810A250E0808}">
      <dsp:nvSpPr>
        <dsp:cNvPr id="0" name=""/>
        <dsp:cNvSpPr/>
      </dsp:nvSpPr>
      <dsp:spPr>
        <a:xfrm rot="5400000">
          <a:off x="6765660" y="-1185417"/>
          <a:ext cx="1172229" cy="6919318"/>
        </a:xfrm>
        <a:prstGeom prst="round2SameRect">
          <a:avLst/>
        </a:prstGeom>
        <a:solidFill>
          <a:srgbClr val="4BACC6">
            <a:alpha val="90000"/>
            <a:tint val="40000"/>
            <a:hueOff val="0"/>
            <a:satOff val="0"/>
            <a:lumOff val="0"/>
            <a:alphaOff val="0"/>
          </a:srgbClr>
        </a:solidFill>
        <a:ln w="25400" cap="flat" cmpd="sng" algn="ctr">
          <a:solidFill>
            <a:srgbClr val="4BACC6">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solidFill>
                <a:srgbClr val="000000">
                  <a:hueOff val="0"/>
                  <a:satOff val="0"/>
                  <a:lumOff val="0"/>
                  <a:alphaOff val="0"/>
                </a:srgbClr>
              </a:solidFill>
              <a:latin typeface="Calibri"/>
              <a:ea typeface="+mn-ea"/>
              <a:cs typeface="Calibri"/>
            </a:rPr>
            <a:t>Per LTCOP policies (e.g., form or case notes)</a:t>
          </a:r>
        </a:p>
        <a:p>
          <a:pPr marL="228600" lvl="1" indent="-228600" algn="l" defTabSz="889000">
            <a:lnSpc>
              <a:spcPct val="90000"/>
            </a:lnSpc>
            <a:spcBef>
              <a:spcPct val="0"/>
            </a:spcBef>
            <a:spcAft>
              <a:spcPct val="15000"/>
            </a:spcAft>
            <a:buChar char="•"/>
          </a:pPr>
          <a:r>
            <a:rPr lang="en-US" sz="2000" kern="1200" dirty="0">
              <a:solidFill>
                <a:srgbClr val="000000">
                  <a:hueOff val="0"/>
                  <a:satOff val="0"/>
                  <a:lumOff val="0"/>
                  <a:alphaOff val="0"/>
                </a:srgbClr>
              </a:solidFill>
              <a:latin typeface="Calibri"/>
              <a:ea typeface="+mn-ea"/>
              <a:cs typeface="Calibri"/>
            </a:rPr>
            <a:t>At the time the consent is given </a:t>
          </a:r>
          <a:r>
            <a:rPr lang="en-US" sz="2000" b="1" kern="1200" dirty="0">
              <a:solidFill>
                <a:srgbClr val="000000">
                  <a:hueOff val="0"/>
                  <a:satOff val="0"/>
                  <a:lumOff val="0"/>
                  <a:alphaOff val="0"/>
                </a:srgbClr>
              </a:solidFill>
              <a:latin typeface="Calibri"/>
              <a:ea typeface="+mn-ea"/>
              <a:cs typeface="Calibri"/>
            </a:rPr>
            <a:t>AND</a:t>
          </a:r>
        </a:p>
        <a:p>
          <a:pPr marL="228600" lvl="1" indent="-228600" algn="l" defTabSz="889000">
            <a:lnSpc>
              <a:spcPct val="90000"/>
            </a:lnSpc>
            <a:spcBef>
              <a:spcPct val="0"/>
            </a:spcBef>
            <a:spcAft>
              <a:spcPct val="15000"/>
            </a:spcAft>
            <a:buChar char="•"/>
          </a:pPr>
          <a:r>
            <a:rPr lang="en-US" sz="2000" kern="1200" dirty="0">
              <a:solidFill>
                <a:srgbClr val="000000">
                  <a:hueOff val="0"/>
                  <a:satOff val="0"/>
                  <a:lumOff val="0"/>
                  <a:alphaOff val="0"/>
                </a:srgbClr>
              </a:solidFill>
              <a:latin typeface="Calibri"/>
              <a:ea typeface="+mn-ea"/>
              <a:cs typeface="Calibri"/>
            </a:rPr>
            <a:t>In the LTCOP resident's case file</a:t>
          </a:r>
        </a:p>
      </dsp:txBody>
      <dsp:txXfrm rot="-5400000">
        <a:off x="3892116" y="1745351"/>
        <a:ext cx="6862094" cy="1057781"/>
      </dsp:txXfrm>
    </dsp:sp>
    <dsp:sp modelId="{9F9A394F-124F-4D7B-B975-267B111BDA36}">
      <dsp:nvSpPr>
        <dsp:cNvPr id="0" name=""/>
        <dsp:cNvSpPr/>
      </dsp:nvSpPr>
      <dsp:spPr>
        <a:xfrm>
          <a:off x="0" y="1541598"/>
          <a:ext cx="3892116" cy="1465287"/>
        </a:xfrm>
        <a:prstGeom prst="roundRect">
          <a:avLst/>
        </a:prstGeom>
        <a:solidFill>
          <a:srgbClr val="4BACC6">
            <a:alpha val="90000"/>
            <a:hueOff val="0"/>
            <a:satOff val="0"/>
            <a:lumOff val="0"/>
            <a:alphaOff val="-13333"/>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Text" lastClr="000000"/>
              </a:solidFill>
              <a:latin typeface="Calibri"/>
              <a:ea typeface="+mn-ea"/>
              <a:cs typeface="Calibri"/>
            </a:rPr>
            <a:t>Consent is documented…</a:t>
          </a:r>
        </a:p>
      </dsp:txBody>
      <dsp:txXfrm>
        <a:off x="71529" y="1613127"/>
        <a:ext cx="3749058" cy="1322229"/>
      </dsp:txXfrm>
    </dsp:sp>
    <dsp:sp modelId="{F6F6733A-4684-4F70-AAAF-C1918F917C89}">
      <dsp:nvSpPr>
        <dsp:cNvPr id="0" name=""/>
        <dsp:cNvSpPr/>
      </dsp:nvSpPr>
      <dsp:spPr>
        <a:xfrm rot="5400000">
          <a:off x="6637659" y="353134"/>
          <a:ext cx="1428233" cy="6919318"/>
        </a:xfrm>
        <a:prstGeom prst="round2SameRect">
          <a:avLst/>
        </a:prstGeom>
        <a:solidFill>
          <a:srgbClr val="4BACC6">
            <a:alpha val="90000"/>
            <a:tint val="40000"/>
            <a:hueOff val="0"/>
            <a:satOff val="0"/>
            <a:lumOff val="0"/>
            <a:alphaOff val="0"/>
          </a:srgbClr>
        </a:solidFill>
        <a:ln w="25400" cap="flat" cmpd="sng" algn="ctr">
          <a:solidFill>
            <a:srgbClr val="4BACC6">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solidFill>
                <a:srgbClr val="000000">
                  <a:hueOff val="0"/>
                  <a:satOff val="0"/>
                  <a:lumOff val="0"/>
                  <a:alphaOff val="0"/>
                </a:srgbClr>
              </a:solidFill>
              <a:latin typeface="Calibri"/>
              <a:ea typeface="+mn-ea"/>
              <a:cs typeface="Calibri"/>
            </a:rPr>
            <a:t>The resident representative refuses to consent </a:t>
          </a:r>
          <a:r>
            <a:rPr lang="en-US" sz="2000" b="1" kern="1200" dirty="0">
              <a:solidFill>
                <a:srgbClr val="000000">
                  <a:hueOff val="0"/>
                  <a:satOff val="0"/>
                  <a:lumOff val="0"/>
                  <a:alphaOff val="0"/>
                </a:srgbClr>
              </a:solidFill>
              <a:latin typeface="Calibri"/>
              <a:ea typeface="+mn-ea"/>
              <a:cs typeface="Calibri"/>
            </a:rPr>
            <a:t>AND</a:t>
          </a:r>
        </a:p>
        <a:p>
          <a:pPr marL="228600" lvl="1" indent="-228600" algn="l" defTabSz="889000">
            <a:lnSpc>
              <a:spcPct val="90000"/>
            </a:lnSpc>
            <a:spcBef>
              <a:spcPct val="0"/>
            </a:spcBef>
            <a:spcAft>
              <a:spcPct val="15000"/>
            </a:spcAft>
            <a:buChar char="•"/>
          </a:pPr>
          <a:r>
            <a:rPr lang="en-US" sz="2000" kern="1200" dirty="0">
              <a:solidFill>
                <a:srgbClr val="000000">
                  <a:hueOff val="0"/>
                  <a:satOff val="0"/>
                  <a:lumOff val="0"/>
                  <a:alphaOff val="0"/>
                </a:srgbClr>
              </a:solidFill>
              <a:latin typeface="Calibri"/>
              <a:ea typeface="+mn-ea"/>
              <a:cs typeface="Calibri"/>
            </a:rPr>
            <a:t>The resident representative is not acting in the best interest of the resident </a:t>
          </a:r>
          <a:r>
            <a:rPr lang="en-US" sz="2000" b="1" kern="1200" dirty="0">
              <a:solidFill>
                <a:srgbClr val="000000">
                  <a:hueOff val="0"/>
                  <a:satOff val="0"/>
                  <a:lumOff val="0"/>
                  <a:alphaOff val="0"/>
                </a:srgbClr>
              </a:solidFill>
              <a:latin typeface="Calibri"/>
              <a:ea typeface="+mn-ea"/>
              <a:cs typeface="Calibri"/>
            </a:rPr>
            <a:t>AND</a:t>
          </a:r>
        </a:p>
        <a:p>
          <a:pPr marL="228600" lvl="1" indent="-228600" algn="l" defTabSz="889000">
            <a:lnSpc>
              <a:spcPct val="90000"/>
            </a:lnSpc>
            <a:spcBef>
              <a:spcPct val="0"/>
            </a:spcBef>
            <a:spcAft>
              <a:spcPct val="15000"/>
            </a:spcAft>
            <a:buChar char="•"/>
          </a:pPr>
          <a:r>
            <a:rPr lang="en-US" sz="2000" b="1" kern="1200" dirty="0">
              <a:solidFill>
                <a:srgbClr val="000000">
                  <a:hueOff val="0"/>
                  <a:satOff val="0"/>
                  <a:lumOff val="0"/>
                  <a:alphaOff val="0"/>
                </a:srgbClr>
              </a:solidFill>
              <a:latin typeface="Calibri"/>
              <a:ea typeface="+mn-ea"/>
              <a:cs typeface="Calibri"/>
            </a:rPr>
            <a:t>Approval is obtained from the State Ombudsman</a:t>
          </a:r>
        </a:p>
      </dsp:txBody>
      <dsp:txXfrm rot="-5400000">
        <a:off x="3892117" y="3168398"/>
        <a:ext cx="6849597" cy="1288791"/>
      </dsp:txXfrm>
    </dsp:sp>
    <dsp:sp modelId="{32001D00-1989-4DC6-9954-0DFCFF3F1F0C}">
      <dsp:nvSpPr>
        <dsp:cNvPr id="0" name=""/>
        <dsp:cNvSpPr/>
      </dsp:nvSpPr>
      <dsp:spPr>
        <a:xfrm>
          <a:off x="0" y="3091930"/>
          <a:ext cx="3892116" cy="1465287"/>
        </a:xfrm>
        <a:prstGeom prst="roundRect">
          <a:avLst/>
        </a:prstGeom>
        <a:solidFill>
          <a:srgbClr val="4BACC6">
            <a:alpha val="90000"/>
            <a:hueOff val="0"/>
            <a:satOff val="0"/>
            <a:lumOff val="0"/>
            <a:alphaOff val="-26667"/>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Text" lastClr="000000"/>
              </a:solidFill>
              <a:latin typeface="Calibri"/>
              <a:ea typeface="+mn-ea"/>
              <a:cs typeface="Calibri"/>
            </a:rPr>
            <a:t>Access to records is necessary to investigate the complaint </a:t>
          </a:r>
          <a:r>
            <a:rPr lang="en-US" sz="2000" b="1" kern="1200" dirty="0">
              <a:solidFill>
                <a:sysClr val="windowText" lastClr="000000"/>
              </a:solidFill>
              <a:latin typeface="Calibri"/>
              <a:ea typeface="+mn-ea"/>
              <a:cs typeface="Calibri"/>
            </a:rPr>
            <a:t>and</a:t>
          </a:r>
          <a:r>
            <a:rPr lang="en-US" sz="2000" kern="1200" dirty="0">
              <a:solidFill>
                <a:sysClr val="windowText" lastClr="000000"/>
              </a:solidFill>
              <a:latin typeface="Calibri"/>
              <a:ea typeface="+mn-ea"/>
              <a:cs typeface="Calibri"/>
            </a:rPr>
            <a:t> the resident is unable to communicate informed consent </a:t>
          </a:r>
          <a:r>
            <a:rPr lang="en-US" sz="2000" b="1" kern="1200" dirty="0">
              <a:solidFill>
                <a:sysClr val="windowText" lastClr="000000"/>
              </a:solidFill>
              <a:latin typeface="Calibri"/>
              <a:ea typeface="+mn-ea"/>
              <a:cs typeface="Calibri"/>
            </a:rPr>
            <a:t>and…</a:t>
          </a:r>
        </a:p>
      </dsp:txBody>
      <dsp:txXfrm>
        <a:off x="71529" y="3163459"/>
        <a:ext cx="3749058" cy="1322229"/>
      </dsp:txXfrm>
    </dsp:sp>
    <dsp:sp modelId="{F36EE22C-BD00-4A5F-B0AC-A811F5856CDB}">
      <dsp:nvSpPr>
        <dsp:cNvPr id="0" name=""/>
        <dsp:cNvSpPr/>
      </dsp:nvSpPr>
      <dsp:spPr>
        <a:xfrm rot="5400000">
          <a:off x="6765660" y="1891685"/>
          <a:ext cx="1172229" cy="6919318"/>
        </a:xfrm>
        <a:prstGeom prst="round2SameRect">
          <a:avLst/>
        </a:prstGeom>
        <a:solidFill>
          <a:srgbClr val="4BACC6">
            <a:alpha val="90000"/>
            <a:tint val="40000"/>
            <a:hueOff val="0"/>
            <a:satOff val="0"/>
            <a:lumOff val="0"/>
            <a:alphaOff val="0"/>
          </a:srgbClr>
        </a:solidFill>
        <a:ln w="25400" cap="flat" cmpd="sng" algn="ctr">
          <a:solidFill>
            <a:srgbClr val="4BACC6">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solidFill>
                <a:srgbClr val="000000">
                  <a:hueOff val="0"/>
                  <a:satOff val="0"/>
                  <a:lumOff val="0"/>
                  <a:alphaOff val="0"/>
                </a:srgbClr>
              </a:solidFill>
              <a:latin typeface="Calibri"/>
              <a:ea typeface="+mn-ea"/>
              <a:cs typeface="Calibri"/>
            </a:rPr>
            <a:t>the resident is unable to communicate informed consent </a:t>
          </a:r>
          <a:r>
            <a:rPr lang="en-US" sz="2000" b="1" kern="1200" dirty="0">
              <a:solidFill>
                <a:srgbClr val="000000">
                  <a:hueOff val="0"/>
                  <a:satOff val="0"/>
                  <a:lumOff val="0"/>
                  <a:alphaOff val="0"/>
                </a:srgbClr>
              </a:solidFill>
              <a:latin typeface="Calibri"/>
              <a:ea typeface="+mn-ea"/>
              <a:cs typeface="Calibri"/>
            </a:rPr>
            <a:t>and has no resident representative </a:t>
          </a:r>
          <a:r>
            <a:rPr lang="en-US" sz="2000" kern="1200" dirty="0">
              <a:solidFill>
                <a:srgbClr val="000000">
                  <a:hueOff val="0"/>
                  <a:satOff val="0"/>
                  <a:lumOff val="0"/>
                  <a:alphaOff val="0"/>
                </a:srgbClr>
              </a:solidFill>
              <a:latin typeface="Calibri"/>
              <a:ea typeface="+mn-ea"/>
              <a:cs typeface="Calibri"/>
            </a:rPr>
            <a:t>then follow your program's policies and procedures.</a:t>
          </a:r>
        </a:p>
      </dsp:txBody>
      <dsp:txXfrm rot="-5400000">
        <a:off x="3892116" y="4822453"/>
        <a:ext cx="6862094" cy="1057781"/>
      </dsp:txXfrm>
    </dsp:sp>
    <dsp:sp modelId="{E6F51FC1-8B3B-4367-B918-81764252C28A}">
      <dsp:nvSpPr>
        <dsp:cNvPr id="0" name=""/>
        <dsp:cNvSpPr/>
      </dsp:nvSpPr>
      <dsp:spPr>
        <a:xfrm>
          <a:off x="0" y="4618701"/>
          <a:ext cx="3892116" cy="1465287"/>
        </a:xfrm>
        <a:prstGeom prst="roundRect">
          <a:avLst/>
        </a:prstGeom>
        <a:solidFill>
          <a:srgbClr val="4BACC6">
            <a:alpha val="90000"/>
            <a:hueOff val="0"/>
            <a:satOff val="0"/>
            <a:lumOff val="0"/>
            <a:alphaOff val="-40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Text" lastClr="000000"/>
              </a:solidFill>
              <a:latin typeface="Calibri"/>
              <a:ea typeface="+mn-ea"/>
              <a:cs typeface="Calibri"/>
            </a:rPr>
            <a:t>Access to records is necessary to investigate the complaint </a:t>
          </a:r>
          <a:r>
            <a:rPr lang="en-US" sz="2000" b="1" kern="1200" dirty="0">
              <a:solidFill>
                <a:sysClr val="windowText" lastClr="000000"/>
              </a:solidFill>
              <a:latin typeface="Calibri"/>
              <a:ea typeface="+mn-ea"/>
              <a:cs typeface="Calibri"/>
            </a:rPr>
            <a:t>and</a:t>
          </a:r>
          <a:r>
            <a:rPr lang="en-US" sz="2000" kern="1200" dirty="0">
              <a:solidFill>
                <a:sysClr val="windowText" lastClr="000000"/>
              </a:solidFill>
              <a:latin typeface="Calibri"/>
              <a:ea typeface="+mn-ea"/>
              <a:cs typeface="Calibri"/>
            </a:rPr>
            <a:t>...</a:t>
          </a:r>
        </a:p>
      </dsp:txBody>
      <dsp:txXfrm>
        <a:off x="71529" y="4690230"/>
        <a:ext cx="3749058" cy="13222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522F4A-B351-4515-80A6-5F28B95B992B}">
      <dsp:nvSpPr>
        <dsp:cNvPr id="0" name=""/>
        <dsp:cNvSpPr/>
      </dsp:nvSpPr>
      <dsp:spPr>
        <a:xfrm>
          <a:off x="3311591" y="2469"/>
          <a:ext cx="3725540" cy="1629594"/>
        </a:xfrm>
        <a:prstGeom prst="round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rgbClr val="000000"/>
              </a:solidFill>
            </a:rPr>
            <a:t>Don’t identify residents or complainants without their consent.</a:t>
          </a:r>
        </a:p>
      </dsp:txBody>
      <dsp:txXfrm>
        <a:off x="3391141" y="82019"/>
        <a:ext cx="3566440" cy="1470494"/>
      </dsp:txXfrm>
    </dsp:sp>
    <dsp:sp modelId="{136CF9D0-F02A-434A-945E-1CECD47DA0DB}">
      <dsp:nvSpPr>
        <dsp:cNvPr id="0" name=""/>
        <dsp:cNvSpPr/>
      </dsp:nvSpPr>
      <dsp:spPr>
        <a:xfrm>
          <a:off x="3311591" y="1713543"/>
          <a:ext cx="3725540" cy="1629594"/>
        </a:xfrm>
        <a:prstGeom prst="round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rgbClr val="000000"/>
              </a:solidFill>
            </a:rPr>
            <a:t>Don’t disclose any information about a resident or a complainant.</a:t>
          </a:r>
        </a:p>
      </dsp:txBody>
      <dsp:txXfrm>
        <a:off x="3391141" y="1793093"/>
        <a:ext cx="3566440" cy="1470494"/>
      </dsp:txXfrm>
    </dsp:sp>
    <dsp:sp modelId="{73366354-6C78-4596-98E5-7AE7F79E0FC9}">
      <dsp:nvSpPr>
        <dsp:cNvPr id="0" name=""/>
        <dsp:cNvSpPr/>
      </dsp:nvSpPr>
      <dsp:spPr>
        <a:xfrm>
          <a:off x="3311591" y="3424618"/>
          <a:ext cx="3725540" cy="1629594"/>
        </a:xfrm>
        <a:prstGeom prst="round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rgbClr val="000000"/>
              </a:solidFill>
            </a:rPr>
            <a:t>Do explain your program’s confidentiality&amp; disclosure requirements.</a:t>
          </a:r>
        </a:p>
      </dsp:txBody>
      <dsp:txXfrm>
        <a:off x="3391141" y="3504168"/>
        <a:ext cx="3566440" cy="147049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8C66CB-DB4C-437E-81D1-8A2959AB904F}">
      <dsp:nvSpPr>
        <dsp:cNvPr id="0" name=""/>
        <dsp:cNvSpPr/>
      </dsp:nvSpPr>
      <dsp:spPr>
        <a:xfrm rot="10800000">
          <a:off x="1630132" y="1039"/>
          <a:ext cx="5111604" cy="1370493"/>
        </a:xfrm>
        <a:prstGeom prst="homePlat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4349" tIns="87630" rIns="163576" bIns="87630" numCol="1" spcCol="1270" anchor="ctr" anchorCtr="0">
          <a:noAutofit/>
        </a:bodyPr>
        <a:lstStyle/>
        <a:p>
          <a:pPr marL="0" lvl="0" indent="0" algn="ctr" defTabSz="1022350">
            <a:lnSpc>
              <a:spcPct val="90000"/>
            </a:lnSpc>
            <a:spcBef>
              <a:spcPct val="0"/>
            </a:spcBef>
            <a:spcAft>
              <a:spcPct val="35000"/>
            </a:spcAft>
            <a:buNone/>
          </a:pPr>
          <a:r>
            <a:rPr lang="en-US" sz="2300" kern="1200" dirty="0"/>
            <a:t>Cannot disclose the identity of the complainant without their permission</a:t>
          </a:r>
        </a:p>
      </dsp:txBody>
      <dsp:txXfrm rot="10800000">
        <a:off x="1972755" y="1039"/>
        <a:ext cx="4768981" cy="1370493"/>
      </dsp:txXfrm>
    </dsp:sp>
    <dsp:sp modelId="{73A1D163-1321-4620-97AB-882710226809}">
      <dsp:nvSpPr>
        <dsp:cNvPr id="0" name=""/>
        <dsp:cNvSpPr/>
      </dsp:nvSpPr>
      <dsp:spPr>
        <a:xfrm>
          <a:off x="609594" y="0"/>
          <a:ext cx="1370493" cy="1370493"/>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694E85-7B0B-40C6-9F8E-15C324F40B06}">
      <dsp:nvSpPr>
        <dsp:cNvPr id="0" name=""/>
        <dsp:cNvSpPr/>
      </dsp:nvSpPr>
      <dsp:spPr>
        <a:xfrm rot="10800000">
          <a:off x="1630132" y="1780635"/>
          <a:ext cx="5111604" cy="1370493"/>
        </a:xfrm>
        <a:prstGeom prst="homePlat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4349" tIns="87630" rIns="163576" bIns="87630" numCol="1" spcCol="1270" anchor="ctr" anchorCtr="0">
          <a:noAutofit/>
        </a:bodyPr>
        <a:lstStyle/>
        <a:p>
          <a:pPr marL="0" lvl="0" indent="0" algn="ctr" defTabSz="1022350">
            <a:lnSpc>
              <a:spcPct val="90000"/>
            </a:lnSpc>
            <a:spcBef>
              <a:spcPct val="0"/>
            </a:spcBef>
            <a:spcAft>
              <a:spcPct val="35000"/>
            </a:spcAft>
            <a:buNone/>
          </a:pPr>
          <a:r>
            <a:rPr lang="en-US" sz="2300" kern="1200" dirty="0"/>
            <a:t>Must have the resident’s permission to report back to the complainant</a:t>
          </a:r>
        </a:p>
      </dsp:txBody>
      <dsp:txXfrm rot="10800000">
        <a:off x="1972755" y="1780635"/>
        <a:ext cx="4768981" cy="1370493"/>
      </dsp:txXfrm>
    </dsp:sp>
    <dsp:sp modelId="{AD0C9F53-44C8-41A4-ACA7-451E39A27525}">
      <dsp:nvSpPr>
        <dsp:cNvPr id="0" name=""/>
        <dsp:cNvSpPr/>
      </dsp:nvSpPr>
      <dsp:spPr>
        <a:xfrm>
          <a:off x="609594" y="1738301"/>
          <a:ext cx="1370493" cy="1370493"/>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53AF79-FFCF-4003-AF5C-838970096169}">
      <dsp:nvSpPr>
        <dsp:cNvPr id="0" name=""/>
        <dsp:cNvSpPr/>
      </dsp:nvSpPr>
      <dsp:spPr>
        <a:xfrm rot="10800000">
          <a:off x="1630132" y="3560231"/>
          <a:ext cx="5111604" cy="1370493"/>
        </a:xfrm>
        <a:prstGeom prst="homePlat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4349" tIns="87630" rIns="163576" bIns="87630" numCol="1" spcCol="1270" anchor="ctr" anchorCtr="0">
          <a:noAutofit/>
        </a:bodyPr>
        <a:lstStyle/>
        <a:p>
          <a:pPr marL="0" lvl="0" indent="0" algn="ctr" defTabSz="1022350">
            <a:lnSpc>
              <a:spcPct val="90000"/>
            </a:lnSpc>
            <a:spcBef>
              <a:spcPct val="0"/>
            </a:spcBef>
            <a:spcAft>
              <a:spcPct val="35000"/>
            </a:spcAft>
            <a:buNone/>
          </a:pPr>
          <a:r>
            <a:rPr lang="en-US" sz="2300" kern="1200" dirty="0"/>
            <a:t>Required to honor both the resident’s and the complainant’s confidentiality</a:t>
          </a:r>
        </a:p>
      </dsp:txBody>
      <dsp:txXfrm rot="10800000">
        <a:off x="1972755" y="3560231"/>
        <a:ext cx="4768981" cy="1370493"/>
      </dsp:txXfrm>
    </dsp:sp>
    <dsp:sp modelId="{3BC3AAE9-18B0-4245-9AE3-D56B0047FD0A}">
      <dsp:nvSpPr>
        <dsp:cNvPr id="0" name=""/>
        <dsp:cNvSpPr/>
      </dsp:nvSpPr>
      <dsp:spPr>
        <a:xfrm>
          <a:off x="609594" y="3530245"/>
          <a:ext cx="1370493" cy="1370493"/>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17157-2AE0-4546-A6D8-C2324E243447}">
      <dsp:nvSpPr>
        <dsp:cNvPr id="0" name=""/>
        <dsp:cNvSpPr/>
      </dsp:nvSpPr>
      <dsp:spPr>
        <a:xfrm>
          <a:off x="51" y="129557"/>
          <a:ext cx="4898606" cy="77760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5">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rgbClr val="000000"/>
              </a:solidFill>
            </a:rPr>
            <a:t>Suggested Responses</a:t>
          </a:r>
        </a:p>
      </dsp:txBody>
      <dsp:txXfrm>
        <a:off x="51" y="129557"/>
        <a:ext cx="4898606" cy="777600"/>
      </dsp:txXfrm>
    </dsp:sp>
    <dsp:sp modelId="{A6F02059-7BBF-4706-9D66-6769EA42E5EB}">
      <dsp:nvSpPr>
        <dsp:cNvPr id="0" name=""/>
        <dsp:cNvSpPr/>
      </dsp:nvSpPr>
      <dsp:spPr>
        <a:xfrm>
          <a:off x="51" y="907157"/>
          <a:ext cx="4898606" cy="4224555"/>
        </a:xfrm>
        <a:prstGeom prst="rect">
          <a:avLst/>
        </a:prstGeom>
        <a:solidFill>
          <a:schemeClr val="lt1">
            <a:alpha val="90000"/>
            <a:tint val="40000"/>
            <a:hueOff val="0"/>
            <a:satOff val="0"/>
            <a:lumOff val="0"/>
            <a:alphaOff val="0"/>
          </a:schemeClr>
        </a:solidFill>
        <a:ln w="6350" cap="flat" cmpd="sng" algn="ctr">
          <a:solidFill>
            <a:schemeClr val="accent5">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a:solidFill>
                <a:srgbClr val="000000"/>
              </a:solidFill>
            </a:rPr>
            <a:t>The resident - your mother- is our client and we’re going to do the best we can for her.</a:t>
          </a:r>
        </a:p>
        <a:p>
          <a:pPr marL="228600" lvl="1" indent="-228600" algn="l" defTabSz="1200150">
            <a:lnSpc>
              <a:spcPct val="90000"/>
            </a:lnSpc>
            <a:spcBef>
              <a:spcPct val="0"/>
            </a:spcBef>
            <a:spcAft>
              <a:spcPct val="15000"/>
            </a:spcAft>
            <a:buChar char="•"/>
          </a:pPr>
          <a:r>
            <a:rPr lang="en-US" sz="2700" kern="1200" dirty="0">
              <a:solidFill>
                <a:srgbClr val="000000"/>
              </a:solidFill>
            </a:rPr>
            <a:t>I am a resident advocate. I am here for your mother and what she needs, and hopefully we can all work together on this.</a:t>
          </a:r>
        </a:p>
      </dsp:txBody>
      <dsp:txXfrm>
        <a:off x="51" y="907157"/>
        <a:ext cx="4898606" cy="4224555"/>
      </dsp:txXfrm>
    </dsp:sp>
    <dsp:sp modelId="{F474A157-35FC-4B4C-B6FB-797EBEB30503}">
      <dsp:nvSpPr>
        <dsp:cNvPr id="0" name=""/>
        <dsp:cNvSpPr/>
      </dsp:nvSpPr>
      <dsp:spPr>
        <a:xfrm>
          <a:off x="5584462" y="129557"/>
          <a:ext cx="4898606" cy="77760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5">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rgbClr val="000000"/>
              </a:solidFill>
            </a:rPr>
            <a:t>Responses to Avoid</a:t>
          </a:r>
        </a:p>
      </dsp:txBody>
      <dsp:txXfrm>
        <a:off x="5584462" y="129557"/>
        <a:ext cx="4898606" cy="777600"/>
      </dsp:txXfrm>
    </dsp:sp>
    <dsp:sp modelId="{14EFA9F5-3FBE-4F45-BF43-A608A6DB8DDC}">
      <dsp:nvSpPr>
        <dsp:cNvPr id="0" name=""/>
        <dsp:cNvSpPr/>
      </dsp:nvSpPr>
      <dsp:spPr>
        <a:xfrm>
          <a:off x="5584462" y="907157"/>
          <a:ext cx="4898606" cy="4224555"/>
        </a:xfrm>
        <a:prstGeom prst="rect">
          <a:avLst/>
        </a:prstGeom>
        <a:solidFill>
          <a:schemeClr val="lt1">
            <a:alpha val="90000"/>
            <a:tint val="40000"/>
            <a:hueOff val="0"/>
            <a:satOff val="0"/>
            <a:lumOff val="0"/>
            <a:alphaOff val="0"/>
          </a:schemeClr>
        </a:solidFill>
        <a:ln w="6350" cap="flat" cmpd="sng" algn="ctr">
          <a:solidFill>
            <a:schemeClr val="accent5">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a:solidFill>
                <a:srgbClr val="000000"/>
              </a:solidFill>
            </a:rPr>
            <a:t>I work for the resident, not the family.</a:t>
          </a:r>
        </a:p>
        <a:p>
          <a:pPr marL="228600" lvl="1" indent="-228600" algn="l" defTabSz="1200150">
            <a:lnSpc>
              <a:spcPct val="90000"/>
            </a:lnSpc>
            <a:spcBef>
              <a:spcPct val="0"/>
            </a:spcBef>
            <a:spcAft>
              <a:spcPct val="15000"/>
            </a:spcAft>
            <a:buChar char="•"/>
          </a:pPr>
          <a:r>
            <a:rPr lang="en-US" sz="2700" kern="1200" dirty="0">
              <a:solidFill>
                <a:srgbClr val="000000"/>
              </a:solidFill>
            </a:rPr>
            <a:t>I can’t tell you anything about my visit with the resident.</a:t>
          </a:r>
        </a:p>
      </dsp:txBody>
      <dsp:txXfrm>
        <a:off x="5584462" y="907157"/>
        <a:ext cx="4898606" cy="4224555"/>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7" name="Shape 97"/>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98" name="Shape 9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395638089"/>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acl.gov/sites/default/files/about-acl/2020-04/Older%20Americans%20Act%20Of%201965%20as%20amended%20by%20Public%20Law%20116-131%20on%203-25-2020.pdf"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federalregister.gov/documents/2016/12/20/2016-30455/state-long-term-care-ombudsman-programs"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93907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Nursing facility residents’ rights to access the LTCOP </a:t>
            </a:r>
            <a:r>
              <a:rPr lang="en-US" b="0" u="none" dirty="0"/>
              <a:t>are</a:t>
            </a:r>
            <a:r>
              <a:rPr lang="en-US" dirty="0"/>
              <a:t> addressed in the federal nursing home regulations. </a:t>
            </a:r>
          </a:p>
          <a:p>
            <a:r>
              <a:rPr lang="en-US" dirty="0"/>
              <a:t>Facilities must:</a:t>
            </a:r>
          </a:p>
          <a:p>
            <a:r>
              <a:rPr lang="en-US" dirty="0"/>
              <a:t>· Provide immediate access to any resident by a representative of the Office of the State Long-Term Care Ombudsman (the Office)</a:t>
            </a:r>
          </a:p>
          <a:p>
            <a:r>
              <a:rPr lang="en-US" dirty="0"/>
              <a:t>· Allow representatives of the Office to examine a resident’s medical, social, and administrative records</a:t>
            </a:r>
          </a:p>
          <a:p>
            <a:r>
              <a:rPr lang="en-US" dirty="0"/>
              <a:t>· Not prohibit or discourage a resident from communicating with a representative of the Office</a:t>
            </a:r>
          </a:p>
          <a:p>
            <a:endParaRPr lang="en-US" dirty="0"/>
          </a:p>
          <a:p>
            <a:r>
              <a:rPr lang="en-US" b="1" i="1" dirty="0"/>
              <a:t>Trainer’s Note: </a:t>
            </a:r>
            <a:r>
              <a:rPr lang="en-US" i="1" dirty="0"/>
              <a:t>Denial of access and interference is discussed later in this Module.</a:t>
            </a:r>
          </a:p>
          <a:p>
            <a:endParaRPr lang="en-US" dirty="0"/>
          </a:p>
        </p:txBody>
      </p:sp>
    </p:spTree>
    <p:extLst>
      <p:ext uri="{BB962C8B-B14F-4D97-AF65-F5344CB8AC3E}">
        <p14:creationId xmlns:p14="http://schemas.microsoft.com/office/powerpoint/2010/main" val="2211046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hape 171"/>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72" name="Shape 172"/>
          <p:cNvSpPr>
            <a:spLocks noGrp="1"/>
          </p:cNvSpPr>
          <p:nvPr>
            <p:ph type="body" sz="quarter" idx="1"/>
          </p:nvPr>
        </p:nvSpPr>
        <p:spPr>
          <a:prstGeom prst="rect">
            <a:avLst/>
          </a:prstGeom>
        </p:spPr>
        <p:txBody>
          <a:bodyPr/>
          <a:lstStyle/>
          <a:p>
            <a:r>
              <a:rPr lang="en-US" b="1" dirty="0"/>
              <a:t>Authority of the Ombudsman Program to Access Long-Term Care Facilities, Residents, and Records</a:t>
            </a:r>
          </a:p>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The authority of the Ombudsman program  to access long-term care facilities, residents, and records is defined in  the </a:t>
            </a:r>
            <a:r>
              <a:rPr lang="en-US" sz="1800" u="sng" dirty="0">
                <a:ln>
                  <a:noFill/>
                </a:ln>
                <a:solidFill>
                  <a:srgbClr val="0000CC"/>
                </a:solidFill>
                <a:effectLst/>
                <a:uFill>
                  <a:solidFill>
                    <a:srgbClr val="000000"/>
                  </a:solidFill>
                </a:uFill>
                <a:latin typeface="Helvetica" panose="020B0604020202020204" pitchFamily="34" charset="0"/>
                <a:ea typeface="Calibri" panose="020F0502020204030204" pitchFamily="34" charset="0"/>
                <a:hlinkClick r:id="rId3"/>
              </a:rPr>
              <a:t>Older Americans Act</a:t>
            </a:r>
            <a:r>
              <a:rPr lang="en-US" sz="1800" u="sng" dirty="0">
                <a:ln>
                  <a:noFill/>
                </a:ln>
                <a:solidFill>
                  <a:srgbClr val="0000CC"/>
                </a:solidFill>
                <a:effectLst/>
                <a:uFill>
                  <a:solidFill>
                    <a:srgbClr val="0000FF"/>
                  </a:solidFill>
                </a:uFill>
                <a:latin typeface="Helvetica" panose="020B0604020202020204" pitchFamily="34" charset="0"/>
                <a:ea typeface="Calibri" panose="020F0502020204030204" pitchFamily="34" charset="0"/>
              </a:rPr>
              <a:t> </a:t>
            </a:r>
            <a:r>
              <a:rPr lang="en-US" sz="1800" u="sng" dirty="0">
                <a:ln>
                  <a:noFill/>
                </a:ln>
                <a:solidFill>
                  <a:srgbClr val="0000FF"/>
                </a:solidFill>
                <a:effectLst/>
                <a:uFill>
                  <a:solidFill>
                    <a:srgbClr val="0000FF"/>
                  </a:solidFill>
                </a:uFill>
                <a:latin typeface="Helvetica" panose="020B0604020202020204" pitchFamily="34" charset="0"/>
                <a:ea typeface="Calibri" panose="020F0502020204030204" pitchFamily="34" charset="0"/>
              </a:rPr>
              <a:t>(</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OAA) and the </a:t>
            </a:r>
            <a:r>
              <a:rPr lang="en-US" sz="1800" u="sng" dirty="0">
                <a:ln>
                  <a:noFill/>
                </a:ln>
                <a:solidFill>
                  <a:srgbClr val="0000FF"/>
                </a:solidFill>
                <a:effectLst/>
                <a:uFill>
                  <a:solidFill>
                    <a:srgbClr val="0000FF"/>
                  </a:solidFill>
                </a:uFill>
                <a:latin typeface="Helvetica" panose="020B0604020202020204" pitchFamily="34" charset="0"/>
                <a:ea typeface="Calibri" panose="020F0502020204030204" pitchFamily="34" charset="0"/>
                <a:hlinkClick r:id="rId4"/>
              </a:rPr>
              <a:t>LTCOP Rule</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  </a:t>
            </a:r>
            <a:r>
              <a:rPr lang="en-US" sz="1800" b="0" u="none" dirty="0">
                <a:ln>
                  <a:noFill/>
                </a:ln>
                <a:solidFill>
                  <a:srgbClr val="FF0000"/>
                </a:solidFill>
                <a:effectLst/>
                <a:uFill>
                  <a:solidFill>
                    <a:srgbClr val="000000"/>
                  </a:solidFill>
                </a:uFill>
                <a:latin typeface="Helvetica" panose="020B0604020202020204" pitchFamily="34" charset="0"/>
                <a:ea typeface="Calibri" panose="020F0502020204030204" pitchFamily="34" charset="0"/>
              </a:rPr>
              <a:t>Federal and/or </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state laws and regulations also ensure the LTCOP has access to residents in long-term care facilities.  The OAA </a:t>
            </a:r>
            <a:r>
              <a:rPr lang="en-US" sz="1800" u="none"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states </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that access to residents and facilities shall be private and unimpeded, provides conditions when access to records is appropriate, and instructs states to have procedures related to access.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Arial Unicode MS"/>
              </a:rPr>
              <a:t>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The LTCOP Rule expands upon the OAA and states that representatives of the Office have authority to:</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fontAlgn="base">
              <a:lnSpc>
                <a:spcPct val="115000"/>
              </a:lnSpc>
              <a:spcBef>
                <a:spcPts val="0"/>
              </a:spcBef>
              <a:spcAft>
                <a:spcPts val="0"/>
              </a:spcAft>
              <a:buClr>
                <a:srgbClr val="000000"/>
              </a:buClr>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Enter nursing facilities and residential care communities at any time during a facility’s regular business hours or regular visiting hours, and at any other time when access may be required by the circumstances to be investigated </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457200" marR="0" algn="just">
              <a:lnSpc>
                <a:spcPct val="115000"/>
              </a:lnSpc>
              <a:spcBef>
                <a:spcPts val="0"/>
              </a:spcBef>
              <a:spcAft>
                <a:spcPts val="0"/>
              </a:spcAft>
            </a:pPr>
            <a:r>
              <a:rPr lang="en-US" sz="1800" b="1" i="1" dirty="0">
                <a:solidFill>
                  <a:srgbClr val="0000CC"/>
                </a:solidFill>
                <a:effectLst/>
                <a:uFill>
                  <a:solidFill>
                    <a:srgbClr val="000000"/>
                  </a:solidFill>
                </a:uFill>
                <a:latin typeface="Helvetica" panose="020B0604020202020204" pitchFamily="34" charset="0"/>
                <a:ea typeface="Calibri" panose="020F0502020204030204" pitchFamily="34" charset="0"/>
              </a:rPr>
              <a:t>Trainer’s Note: </a:t>
            </a:r>
            <a:r>
              <a:rPr lang="en-US" sz="1800" i="1" dirty="0">
                <a:solidFill>
                  <a:srgbClr val="0000CC"/>
                </a:solidFill>
                <a:effectLst/>
                <a:uFill>
                  <a:solidFill>
                    <a:srgbClr val="000000"/>
                  </a:solidFill>
                </a:uFill>
                <a:latin typeface="Helvetica" panose="020B0604020202020204" pitchFamily="34" charset="0"/>
                <a:ea typeface="Calibri" panose="020F0502020204030204" pitchFamily="34" charset="0"/>
              </a:rPr>
              <a:t>Reinforce that representatives cannot be denied access to the facility or residents outside of visiting hours (just like any other visitor). </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fontAlgn="base">
              <a:lnSpc>
                <a:spcPct val="115000"/>
              </a:lnSpc>
              <a:spcBef>
                <a:spcPts val="0"/>
              </a:spcBef>
              <a:spcAft>
                <a:spcPts val="0"/>
              </a:spcAft>
              <a:buClr>
                <a:srgbClr val="000000"/>
              </a:buClr>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Access all residents </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Clr>
                <a:srgbClr val="000000"/>
              </a:buClr>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Access the name and contact information of the resident representative, if any, where needed to perform the Ombudsman representatives’ functions and duties</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Clr>
                <a:srgbClr val="000000"/>
              </a:buClr>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Review medical, social, administrative, and other records relating to the resident when specific factors apply</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800"/>
              </a:spcAft>
              <a:buClr>
                <a:srgbClr val="000000"/>
              </a:buClr>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Access long-term care facility administrative records, policies, and documents, to which the residents or the public have access</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0" marR="0" algn="just">
              <a:spcBef>
                <a:spcPts val="0"/>
              </a:spcBef>
              <a:spcAft>
                <a:spcPts val="0"/>
              </a:spcAft>
            </a:pPr>
            <a:r>
              <a:rPr lang="en-US" sz="1800" dirty="0">
                <a:effectLst/>
                <a:latin typeface="Helvetica" panose="020B0604020202020204" pitchFamily="34" charset="0"/>
                <a:ea typeface="Arial Unicode MS"/>
              </a:rPr>
              <a:t>The State Ombudsman has authority to access, and, upon request, obtain copies of all licensing and certification records maintained by the State with respect to long-term care facilities.</a:t>
            </a:r>
            <a:endParaRPr lang="en-US" sz="1800" dirty="0">
              <a:effectLst/>
              <a:latin typeface="Times New Roman" panose="02020603050405020304" pitchFamily="18" charset="0"/>
              <a:ea typeface="Arial Unicode MS"/>
            </a:endParaRPr>
          </a:p>
        </p:txBody>
      </p:sp>
    </p:spTree>
    <p:extLst>
      <p:ext uri="{BB962C8B-B14F-4D97-AF65-F5344CB8AC3E}">
        <p14:creationId xmlns:p14="http://schemas.microsoft.com/office/powerpoint/2010/main" val="3711679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Shape 19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99" name="Shape 199"/>
          <p:cNvSpPr>
            <a:spLocks noGrp="1"/>
          </p:cNvSpPr>
          <p:nvPr>
            <p:ph type="body" sz="quarter" idx="1"/>
          </p:nvPr>
        </p:nvSpPr>
        <p:spPr>
          <a:prstGeom prst="rect">
            <a:avLst/>
          </a:prstGeom>
        </p:spPr>
        <p:txBody>
          <a:bodyPr/>
          <a:lstStyle/>
          <a:p>
            <a:r>
              <a:rPr lang="en-US" sz="1800" dirty="0">
                <a:effectLst/>
                <a:latin typeface="Helvetica" panose="020B0604020202020204" pitchFamily="34" charset="0"/>
                <a:ea typeface="Arial Unicode MS"/>
              </a:rPr>
              <a:t>The Health Insurance Portability and Accountability Act (</a:t>
            </a:r>
            <a:r>
              <a:rPr lang="en-US" sz="1800" dirty="0">
                <a:ln>
                  <a:noFill/>
                </a:ln>
                <a:effectLst/>
                <a:latin typeface="Helvetica" panose="020B0604020202020204" pitchFamily="34" charset="0"/>
                <a:ea typeface="Arial Unicode MS"/>
              </a:rPr>
              <a:t>HIPAA) – sometimes referred to as the Privacy Rule - is a federal law that sets rules and limits on who can look at and receive an individual’s health information.  Under HIPAA, </a:t>
            </a:r>
            <a:r>
              <a:rPr lang="en-US" sz="1800" dirty="0">
                <a:effectLst/>
                <a:latin typeface="Helvetica" panose="020B0604020202020204" pitchFamily="34" charset="0"/>
                <a:ea typeface="Arial Unicode MS"/>
              </a:rPr>
              <a:t>the Ombudsman program is considered a “health oversight agency.”  As such, nursing facilities and other long-term care facilities may, in response to appropriate Ombudsman program requests, share other information without fear of violating the Privacy Rule.  Such information includes, but is not limited to, residents’ medical, social, or other records; a list of resident names and room numbers; and the name and contact information of resident representatives. </a:t>
            </a:r>
            <a:r>
              <a:rPr lang="en-US" sz="1800" b="1" dirty="0">
                <a:effectLst/>
                <a:latin typeface="Helvetica" panose="020B0604020202020204" pitchFamily="34" charset="0"/>
                <a:ea typeface="Arial Unicode MS"/>
              </a:rPr>
              <a:t>As noted above, access to records must be consistent with the LTCOP policies and procedures in accordance with the OAA and the LTCOP Rule.</a:t>
            </a:r>
            <a:endParaRPr dirty="0"/>
          </a:p>
        </p:txBody>
      </p:sp>
    </p:spTree>
    <p:extLst>
      <p:ext uri="{BB962C8B-B14F-4D97-AF65-F5344CB8AC3E}">
        <p14:creationId xmlns:p14="http://schemas.microsoft.com/office/powerpoint/2010/main" val="4279658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Shape 177"/>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78" name="Shape 178"/>
          <p:cNvSpPr>
            <a:spLocks noGrp="1"/>
          </p:cNvSpPr>
          <p:nvPr>
            <p:ph type="body" sz="quarter" idx="1"/>
          </p:nvPr>
        </p:nvSpPr>
        <p:spPr>
          <a:prstGeom prst="rect">
            <a:avLst/>
          </a:prstGeom>
        </p:spPr>
        <p:txBody>
          <a:bodyPr/>
          <a:lstStyle/>
          <a:p>
            <a:pPr marL="0" marR="0" algn="just">
              <a:lnSpc>
                <a:spcPct val="115000"/>
              </a:lnSpc>
              <a:spcBef>
                <a:spcPts val="0"/>
              </a:spcBef>
              <a:spcAft>
                <a:spcPts val="0"/>
              </a:spcAft>
            </a:pPr>
            <a:r>
              <a:rPr lang="en-US" i="0" dirty="0"/>
              <a:t>It </a:t>
            </a:r>
            <a:r>
              <a:rPr lang="en-US" sz="1800" dirty="0">
                <a:effectLst/>
                <a:latin typeface="Helvetica" panose="020B0604020202020204" pitchFamily="34" charset="0"/>
                <a:ea typeface="Arial Unicode MS"/>
              </a:rPr>
              <a:t>is not always necessary to review resident records during an investigation.  Representatives use other investigatory tools (e.g., interviews and observation) and often find it is not necessary to review records.  If you do access resident records, make sure to document the reason (e.g., a care complaint that requires review of the care plan), use your program’s consent form </a:t>
            </a:r>
            <a:r>
              <a:rPr lang="en-US" sz="1800" u="none" dirty="0">
                <a:effectLst/>
                <a:latin typeface="Helvetica" panose="020B0604020202020204" pitchFamily="34" charset="0"/>
                <a:ea typeface="Arial Unicode MS"/>
              </a:rPr>
              <a:t>(if applicable) </a:t>
            </a:r>
            <a:r>
              <a:rPr lang="en-US" sz="1800" dirty="0">
                <a:effectLst/>
                <a:latin typeface="Helvetica" panose="020B0604020202020204" pitchFamily="34" charset="0"/>
                <a:ea typeface="Arial Unicode MS"/>
              </a:rPr>
              <a:t>and be prepared to share that information with your supervisor and the Ombudsman. </a:t>
            </a: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0"/>
              </a:spcAft>
            </a:pPr>
            <a:r>
              <a:rPr lang="en-US" sz="1800" dirty="0">
                <a:effectLst/>
                <a:latin typeface="Helvetica" panose="020B0604020202020204" pitchFamily="34" charset="0"/>
                <a:ea typeface="Arial Unicode MS"/>
              </a:rPr>
              <a:t> </a:t>
            </a: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0"/>
              </a:spcAft>
            </a:pPr>
            <a:r>
              <a:rPr lang="en-US" sz="1800" dirty="0">
                <a:effectLst/>
                <a:latin typeface="Helvetica" panose="020B0604020202020204" pitchFamily="34" charset="0"/>
                <a:ea typeface="Arial Unicode MS"/>
              </a:rPr>
              <a:t>The Ombudsman program only accesses records when necessary to investigate a complaint. According to the OAA, representatives must have access to resident records if: </a:t>
            </a:r>
            <a:endParaRPr lang="en-US" sz="1800" dirty="0">
              <a:effectLst/>
              <a:latin typeface="Times New Roman" panose="02020603050405020304" pitchFamily="18" charset="0"/>
              <a:ea typeface="Arial Unicode MS"/>
            </a:endParaRPr>
          </a:p>
          <a:p>
            <a:pPr marL="342900" marR="0" lvl="0" indent="-342900" algn="just">
              <a:lnSpc>
                <a:spcPct val="115000"/>
              </a:lnSpc>
              <a:spcBef>
                <a:spcPts val="0"/>
              </a:spcBef>
              <a:spcAft>
                <a:spcPts val="800"/>
              </a:spcAft>
              <a:buFont typeface="Symbol" panose="05050102010706020507" pitchFamily="18" charset="2"/>
              <a:buChar char=""/>
            </a:pPr>
            <a:r>
              <a:rPr lang="en-US" sz="1800" dirty="0">
                <a:solidFill>
                  <a:srgbClr val="000000"/>
                </a:solidFill>
                <a:effectLst/>
                <a:uFill>
                  <a:solidFill>
                    <a:srgbClr val="000000"/>
                  </a:solidFill>
                </a:uFill>
                <a:latin typeface="Helvetica" panose="020B0604020202020204" pitchFamily="34" charset="0"/>
                <a:ea typeface="Calibri" panose="020F0502020204030204" pitchFamily="34" charset="0"/>
              </a:rPr>
              <a:t>The representative of the Office has permission of the resident or the resident representative, or </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solidFill>
                  <a:srgbClr val="000000"/>
                </a:solidFill>
                <a:effectLst/>
                <a:uFill>
                  <a:solidFill>
                    <a:srgbClr val="000000"/>
                  </a:solidFill>
                </a:uFill>
                <a:latin typeface="Helvetica" panose="020B0604020202020204" pitchFamily="34" charset="0"/>
                <a:ea typeface="Calibri" panose="020F0502020204030204" pitchFamily="34" charset="0"/>
              </a:rPr>
              <a:t>The resident is unable to communicate consent to the review and has no resident representative, </a:t>
            </a:r>
            <a:r>
              <a:rPr lang="en-US" sz="1800" u="none" kern="100" dirty="0">
                <a:solidFill>
                  <a:srgbClr val="008080"/>
                </a:solidFill>
                <a:effectLst/>
                <a:latin typeface="Helvetica" panose="020B0604020202020204" pitchFamily="34" charset="0"/>
                <a:ea typeface="Helvetica" panose="020B0604020202020204" pitchFamily="34" charset="0"/>
                <a:cs typeface="Times New Roman" panose="02020603050405020304" pitchFamily="18" charset="0"/>
              </a:rPr>
              <a:t>and the representative of the</a:t>
            </a:r>
            <a:endParaRPr lang="en-US" sz="1800" u="none" kern="100" dirty="0">
              <a:effectLst/>
              <a:latin typeface="Aptos" panose="020B0004020202020204" pitchFamily="34" charset="0"/>
              <a:ea typeface="Aptos" panose="020B0004020202020204" pitchFamily="34" charset="0"/>
              <a:cs typeface="Times New Roman" panose="02020603050405020304" pitchFamily="18" charset="0"/>
            </a:endParaRPr>
          </a:p>
          <a:p>
            <a:r>
              <a:rPr lang="en-US" sz="1800" u="none" dirty="0">
                <a:solidFill>
                  <a:srgbClr val="008080"/>
                </a:solidFill>
                <a:effectLst/>
                <a:latin typeface="Helvetica" panose="020B0604020202020204" pitchFamily="34" charset="0"/>
                <a:ea typeface="Helvetica" panose="020B0604020202020204" pitchFamily="34" charset="0"/>
              </a:rPr>
              <a:t>Office obtains the approval of the Ombudsman; </a:t>
            </a:r>
            <a:r>
              <a:rPr lang="en-US" sz="1800" dirty="0">
                <a:solidFill>
                  <a:srgbClr val="000000"/>
                </a:solidFill>
                <a:effectLst/>
                <a:uFill>
                  <a:solidFill>
                    <a:srgbClr val="000000"/>
                  </a:solidFill>
                </a:uFill>
                <a:latin typeface="Helvetica" panose="020B0604020202020204" pitchFamily="34" charset="0"/>
                <a:ea typeface="Calibri" panose="020F0502020204030204" pitchFamily="34" charset="0"/>
              </a:rPr>
              <a:t>or </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dirty="0">
                <a:solidFill>
                  <a:srgbClr val="000000"/>
                </a:solidFill>
                <a:effectLst/>
                <a:uFill>
                  <a:solidFill>
                    <a:srgbClr val="000000"/>
                  </a:solidFill>
                </a:uFill>
                <a:latin typeface="Helvetica" panose="020B0604020202020204" pitchFamily="34" charset="0"/>
                <a:ea typeface="Calibri" panose="020F0502020204030204" pitchFamily="34" charset="0"/>
              </a:rPr>
              <a:t>Access is necessary to investigate a complaint and: the resident representative refuses permission to consent to the access; a representative of the Office has reasonable cause to believe that the resident representative is not acting in the best interests of the resident; </a:t>
            </a:r>
            <a:r>
              <a:rPr lang="en-US" sz="1800" b="1" dirty="0">
                <a:solidFill>
                  <a:srgbClr val="000000"/>
                </a:solidFill>
                <a:effectLst/>
                <a:uFill>
                  <a:solidFill>
                    <a:srgbClr val="000000"/>
                  </a:solidFill>
                </a:uFill>
                <a:latin typeface="Helvetica" panose="020B0604020202020204" pitchFamily="34" charset="0"/>
                <a:ea typeface="Calibri" panose="020F0502020204030204" pitchFamily="34" charset="0"/>
              </a:rPr>
              <a:t>and</a:t>
            </a:r>
            <a:r>
              <a:rPr lang="en-US" sz="1800" dirty="0">
                <a:solidFill>
                  <a:srgbClr val="000000"/>
                </a:solidFill>
                <a:effectLst/>
                <a:uFill>
                  <a:solidFill>
                    <a:srgbClr val="000000"/>
                  </a:solidFill>
                </a:uFill>
                <a:latin typeface="Helvetica" panose="020B0604020202020204" pitchFamily="34" charset="0"/>
                <a:ea typeface="Calibri" panose="020F0502020204030204" pitchFamily="34" charset="0"/>
              </a:rPr>
              <a:t> the representative of the Office obtains the approval of the State Ombudsman.</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83598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lgn="just">
              <a:lnSpc>
                <a:spcPct val="115000"/>
              </a:lnSpc>
              <a:spcBef>
                <a:spcPts val="0"/>
              </a:spcBef>
              <a:spcAft>
                <a:spcPts val="0"/>
              </a:spcAft>
            </a:pPr>
            <a:r>
              <a:rPr lang="en-US" b="1" i="1" dirty="0"/>
              <a:t>Trainer’s Note: </a:t>
            </a:r>
            <a:r>
              <a:rPr lang="en-US" sz="1800" i="1" dirty="0">
                <a:solidFill>
                  <a:srgbClr val="0000CC"/>
                </a:solidFill>
                <a:effectLst/>
                <a:latin typeface="Helvetica" panose="020B0604020202020204" pitchFamily="34" charset="0"/>
                <a:ea typeface="Arial Unicode MS"/>
              </a:rPr>
              <a:t>Access is discussed in more detail during Module 6. Use the information in Figure 1 as an introduction to the topic to explain </a:t>
            </a:r>
            <a:r>
              <a:rPr lang="en-US" sz="1800" b="1" i="1" dirty="0">
                <a:solidFill>
                  <a:srgbClr val="0000CC"/>
                </a:solidFill>
                <a:effectLst/>
                <a:latin typeface="Helvetica" panose="020B0604020202020204" pitchFamily="34" charset="0"/>
                <a:ea typeface="Arial Unicode MS"/>
              </a:rPr>
              <a:t>when/why</a:t>
            </a:r>
            <a:r>
              <a:rPr lang="en-US" sz="1800" i="1" dirty="0">
                <a:solidFill>
                  <a:srgbClr val="0000CC"/>
                </a:solidFill>
                <a:effectLst/>
                <a:latin typeface="Helvetica" panose="020B0604020202020204" pitchFamily="34" charset="0"/>
                <a:ea typeface="Arial Unicode MS"/>
              </a:rPr>
              <a:t> resident records would be accessed. </a:t>
            </a:r>
            <a:r>
              <a:rPr lang="en-US" sz="1800" b="1" i="1" dirty="0">
                <a:solidFill>
                  <a:srgbClr val="0000CC"/>
                </a:solidFill>
                <a:effectLst/>
                <a:latin typeface="Helvetica" panose="020B0604020202020204" pitchFamily="34" charset="0"/>
                <a:ea typeface="Arial Unicode MS"/>
              </a:rPr>
              <a:t>How</a:t>
            </a:r>
            <a:r>
              <a:rPr lang="en-US" sz="1800" i="1" dirty="0">
                <a:solidFill>
                  <a:srgbClr val="0000CC"/>
                </a:solidFill>
                <a:effectLst/>
                <a:latin typeface="Helvetica" panose="020B0604020202020204" pitchFamily="34" charset="0"/>
                <a:ea typeface="Arial Unicode MS"/>
              </a:rPr>
              <a:t> to review them is discussed in Module 6. The paragraph below explains the process to obtain informed consent to review a resident’s record.</a:t>
            </a: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0"/>
              </a:spcAft>
            </a:pPr>
            <a:r>
              <a:rPr lang="en-US" sz="1800" i="1" dirty="0">
                <a:solidFill>
                  <a:srgbClr val="0070C0"/>
                </a:solidFill>
                <a:effectLst/>
                <a:latin typeface="Helvetica" panose="020B0604020202020204" pitchFamily="34" charset="0"/>
                <a:ea typeface="Arial Unicode MS"/>
              </a:rPr>
              <a:t> </a:t>
            </a: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0"/>
              </a:spcAft>
            </a:pPr>
            <a:r>
              <a:rPr lang="en-US" sz="1800" i="1" dirty="0">
                <a:solidFill>
                  <a:srgbClr val="0000CC"/>
                </a:solidFill>
                <a:effectLst/>
                <a:latin typeface="Helvetica" panose="020B0604020202020204" pitchFamily="34" charset="0"/>
                <a:ea typeface="Arial Unicode MS"/>
              </a:rPr>
              <a:t>According to the LTCOP Rule, the resident or resident representative communicates informed consent, </a:t>
            </a:r>
            <a:r>
              <a:rPr lang="en-US" sz="1800" b="1" i="1" dirty="0">
                <a:solidFill>
                  <a:srgbClr val="0000CC"/>
                </a:solidFill>
                <a:effectLst/>
                <a:latin typeface="Helvetica" panose="020B0604020202020204" pitchFamily="34" charset="0"/>
                <a:ea typeface="Arial Unicode MS"/>
              </a:rPr>
              <a:t>and</a:t>
            </a:r>
            <a:r>
              <a:rPr lang="en-US" sz="1800" i="1" dirty="0">
                <a:solidFill>
                  <a:srgbClr val="0000CC"/>
                </a:solidFill>
                <a:effectLst/>
                <a:latin typeface="Helvetica" panose="020B0604020202020204" pitchFamily="34" charset="0"/>
                <a:ea typeface="Arial Unicode MS"/>
              </a:rPr>
              <a:t> the consent is given in writing, verbally or using auxiliary aids and services (i.e., </a:t>
            </a:r>
            <a:r>
              <a:rPr lang="en-US" sz="1800" i="1" dirty="0">
                <a:ln>
                  <a:noFill/>
                </a:ln>
                <a:solidFill>
                  <a:srgbClr val="0000CC"/>
                </a:solidFill>
                <a:effectLst/>
                <a:latin typeface="Helvetica" panose="020B0604020202020204" pitchFamily="34" charset="0"/>
                <a:ea typeface="Arial Unicode MS"/>
              </a:rPr>
              <a:t>accommodations that assist with communication</a:t>
            </a:r>
            <a:r>
              <a:rPr lang="en-US" sz="1800" i="1" dirty="0">
                <a:solidFill>
                  <a:srgbClr val="0000CC"/>
                </a:solidFill>
                <a:effectLst/>
                <a:latin typeface="Helvetica" panose="020B0604020202020204" pitchFamily="34" charset="0"/>
                <a:ea typeface="Arial Unicode MS"/>
              </a:rPr>
              <a:t>) </a:t>
            </a:r>
            <a:r>
              <a:rPr lang="en-US" sz="1800" b="1" i="1" dirty="0">
                <a:solidFill>
                  <a:srgbClr val="0000CC"/>
                </a:solidFill>
                <a:effectLst/>
                <a:latin typeface="Helvetica" panose="020B0604020202020204" pitchFamily="34" charset="0"/>
                <a:ea typeface="Arial Unicode MS"/>
              </a:rPr>
              <a:t>and</a:t>
            </a:r>
            <a:r>
              <a:rPr lang="en-US" sz="1800" i="1" dirty="0">
                <a:solidFill>
                  <a:srgbClr val="0000CC"/>
                </a:solidFill>
                <a:effectLst/>
                <a:latin typeface="Helvetica" panose="020B0604020202020204" pitchFamily="34" charset="0"/>
                <a:ea typeface="Arial Unicode MS"/>
              </a:rPr>
              <a:t> when verbal or by other means, consent is documented at the time or shortly after consent is given; </a:t>
            </a:r>
            <a:r>
              <a:rPr lang="en-US" sz="1800" b="1" i="1" dirty="0">
                <a:solidFill>
                  <a:srgbClr val="0000CC"/>
                </a:solidFill>
                <a:effectLst/>
                <a:latin typeface="Helvetica" panose="020B0604020202020204" pitchFamily="34" charset="0"/>
                <a:ea typeface="Arial Unicode MS"/>
              </a:rPr>
              <a:t>and </a:t>
            </a:r>
            <a:r>
              <a:rPr lang="en-US" sz="1800" i="1" dirty="0">
                <a:solidFill>
                  <a:srgbClr val="0000CC"/>
                </a:solidFill>
                <a:effectLst/>
                <a:latin typeface="Helvetica" panose="020B0604020202020204" pitchFamily="34" charset="0"/>
                <a:ea typeface="Arial Unicode MS"/>
              </a:rPr>
              <a:t>access is necessary to investigate a complaint,  the resident’s representative refuses to consent to the access, </a:t>
            </a:r>
            <a:r>
              <a:rPr lang="en-US" sz="1800" b="1" i="1" dirty="0">
                <a:solidFill>
                  <a:srgbClr val="0000CC"/>
                </a:solidFill>
                <a:effectLst/>
                <a:latin typeface="Helvetica" panose="020B0604020202020204" pitchFamily="34" charset="0"/>
                <a:ea typeface="Arial Unicode MS"/>
              </a:rPr>
              <a:t>and</a:t>
            </a:r>
            <a:r>
              <a:rPr lang="en-US" sz="1800" i="1" dirty="0">
                <a:solidFill>
                  <a:srgbClr val="0000CC"/>
                </a:solidFill>
                <a:effectLst/>
                <a:latin typeface="Helvetica" panose="020B0604020202020204" pitchFamily="34" charset="0"/>
                <a:ea typeface="Arial Unicode MS"/>
              </a:rPr>
              <a:t> the LTCOP has reasonable cause to believe the resident representative is not acting in the best interests of the resident, </a:t>
            </a:r>
            <a:r>
              <a:rPr lang="en-US" sz="1800" b="1" i="1" dirty="0">
                <a:solidFill>
                  <a:srgbClr val="0000CC"/>
                </a:solidFill>
                <a:effectLst/>
                <a:latin typeface="Helvetica" panose="020B0604020202020204" pitchFamily="34" charset="0"/>
                <a:ea typeface="Arial Unicode MS"/>
              </a:rPr>
              <a:t>and</a:t>
            </a:r>
            <a:r>
              <a:rPr lang="en-US" sz="1800" i="1" dirty="0">
                <a:solidFill>
                  <a:srgbClr val="0000CC"/>
                </a:solidFill>
                <a:effectLst/>
                <a:latin typeface="Helvetica" panose="020B0604020202020204" pitchFamily="34" charset="0"/>
                <a:ea typeface="Arial Unicode MS"/>
              </a:rPr>
              <a:t> the representative of the Office obtains approval from the State Ombudsman. </a:t>
            </a: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0"/>
              </a:spcAft>
            </a:pPr>
            <a:r>
              <a:rPr lang="en-US" sz="1800" i="1" dirty="0">
                <a:solidFill>
                  <a:srgbClr val="0000CC"/>
                </a:solidFill>
                <a:effectLst/>
                <a:latin typeface="Helvetica" panose="020B0604020202020204" pitchFamily="34" charset="0"/>
                <a:ea typeface="Arial Unicode MS"/>
              </a:rPr>
              <a:t> </a:t>
            </a: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0"/>
              </a:spcAft>
            </a:pPr>
            <a:r>
              <a:rPr lang="en-US" sz="1800" i="1" dirty="0">
                <a:solidFill>
                  <a:srgbClr val="0000CC"/>
                </a:solidFill>
                <a:effectLst/>
                <a:latin typeface="Helvetica" panose="020B0604020202020204" pitchFamily="34" charset="0"/>
                <a:ea typeface="Arial Unicode MS"/>
              </a:rPr>
              <a:t>If there is no resident representative and the resident cannot communicate informed consent, follow program policies and procedures for accessing records.</a:t>
            </a:r>
            <a:endParaRPr lang="en-US" sz="1800" dirty="0">
              <a:effectLst/>
              <a:latin typeface="Times New Roman" panose="02020603050405020304" pitchFamily="18" charset="0"/>
              <a:ea typeface="Arial Unicode MS"/>
            </a:endParaRPr>
          </a:p>
          <a:p>
            <a:endParaRPr lang="en-US" dirty="0"/>
          </a:p>
        </p:txBody>
      </p:sp>
    </p:spTree>
    <p:extLst>
      <p:ext uri="{BB962C8B-B14F-4D97-AF65-F5344CB8AC3E}">
        <p14:creationId xmlns:p14="http://schemas.microsoft.com/office/powerpoint/2010/main" val="27368394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i="1" dirty="0">
                <a:sym typeface="Symbol" panose="05050102010706020507" pitchFamily="18" charset="2"/>
              </a:rPr>
              <a:t> I</a:t>
            </a:r>
            <a:r>
              <a:rPr lang="en-US" b="1" i="1" dirty="0"/>
              <a:t>nclude state-specific policies and procedures on access to review residents’ medical, social, administrative, and other records, including the requirements and steps to obtain consent to access resident records, and when a resident is unable to communicate informed consent and has no resident representative.</a:t>
            </a:r>
          </a:p>
        </p:txBody>
      </p:sp>
    </p:spTree>
    <p:extLst>
      <p:ext uri="{BB962C8B-B14F-4D97-AF65-F5344CB8AC3E}">
        <p14:creationId xmlns:p14="http://schemas.microsoft.com/office/powerpoint/2010/main" val="1660517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Shape 183"/>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84" name="Shape 184"/>
          <p:cNvSpPr>
            <a:spLocks noGrp="1"/>
          </p:cNvSpPr>
          <p:nvPr>
            <p:ph type="body" sz="quarter" idx="1"/>
          </p:nvPr>
        </p:nvSpPr>
        <p:spPr>
          <a:prstGeom prst="rect">
            <a:avLst/>
          </a:prstGeom>
        </p:spPr>
        <p:txBody>
          <a:bodyPr/>
          <a:lstStyle/>
          <a:p>
            <a:pPr>
              <a:defRPr i="1"/>
            </a:pPr>
            <a:r>
              <a:rPr b="1" dirty="0"/>
              <a:t>Trainer’s Note: </a:t>
            </a:r>
            <a:r>
              <a:rPr dirty="0"/>
              <a:t>Click to pull up each bullet point as you read the statement below.</a:t>
            </a:r>
          </a:p>
          <a:p>
            <a:r>
              <a:rPr dirty="0"/>
              <a:t>If access is necessary to investigate a complaint and the resident cannot communicate informed consent  - what do you do?</a:t>
            </a:r>
          </a:p>
          <a:p>
            <a:endParaRPr dirty="0"/>
          </a:p>
          <a:p>
            <a:r>
              <a:rPr dirty="0"/>
              <a:t>Obtain consent from the </a:t>
            </a:r>
            <a:r>
              <a:rPr lang="en-US" dirty="0"/>
              <a:t>resident representative</a:t>
            </a:r>
            <a:endParaRPr dirty="0"/>
          </a:p>
          <a:p>
            <a:endParaRPr dirty="0"/>
          </a:p>
          <a:p>
            <a:r>
              <a:rPr dirty="0"/>
              <a:t>What if the </a:t>
            </a:r>
            <a:r>
              <a:rPr lang="en-US" dirty="0"/>
              <a:t>resident representative </a:t>
            </a:r>
            <a:r>
              <a:rPr dirty="0"/>
              <a:t>says no?</a:t>
            </a:r>
          </a:p>
          <a:p>
            <a:endParaRPr dirty="0"/>
          </a:p>
          <a:p>
            <a:r>
              <a:rPr dirty="0"/>
              <a:t>If the LTCOP has reasonable cause to believe the resident’s representative is not acting in the best interests of the resident, and the representative of the Office obtains approval from the Ombudsman – then you may access the resident’s records.</a:t>
            </a:r>
          </a:p>
          <a:p>
            <a:endParaRPr dirty="0"/>
          </a:p>
          <a:p>
            <a:r>
              <a:rPr dirty="0"/>
              <a:t>If there is no resident representative and the resident cannot communicate informed consent, seek approval from the Ombudsman before attempting to access records and follow </a:t>
            </a:r>
            <a:r>
              <a:rPr lang="en-US" dirty="0"/>
              <a:t>program</a:t>
            </a:r>
            <a:r>
              <a:rPr dirty="0"/>
              <a:t> policies and procedures for doing so.</a:t>
            </a:r>
            <a:endParaRPr lang="en-US" dirty="0"/>
          </a:p>
          <a:p>
            <a:endParaRPr lang="en-US" dirty="0"/>
          </a:p>
          <a:p>
            <a:r>
              <a:rPr lang="en-US" dirty="0"/>
              <a:t>In summary, you must have informed consent from the resident, or the resident representative when the resident is unable to communicate informed consent, or the approval from the State Ombudsman to access residents’ records.   If there is no resident representative and the resident cannot communicate informed consent, the program may access the records in accordance with the program policies and procedures. In all circumstances, follow your state program’s policies and procedures.</a:t>
            </a:r>
            <a:endParaRPr dirty="0"/>
          </a:p>
        </p:txBody>
      </p:sp>
    </p:spTree>
    <p:extLst>
      <p:ext uri="{BB962C8B-B14F-4D97-AF65-F5344CB8AC3E}">
        <p14:creationId xmlns:p14="http://schemas.microsoft.com/office/powerpoint/2010/main" val="1101680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89" name="Shape 189"/>
          <p:cNvSpPr>
            <a:spLocks noGrp="1"/>
          </p:cNvSpPr>
          <p:nvPr>
            <p:ph type="body" sz="quarter" idx="1"/>
          </p:nvPr>
        </p:nvSpPr>
        <p:spPr>
          <a:prstGeom prst="rect">
            <a:avLst/>
          </a:prstGeom>
        </p:spPr>
        <p:txBody>
          <a:bodyPr/>
          <a:lstStyle/>
          <a:p>
            <a:r>
              <a:rPr dirty="0"/>
              <a:t>Consent is not required to view:  (Go over information on the slide.)</a:t>
            </a:r>
            <a:endParaRPr lang="en-US" dirty="0"/>
          </a:p>
          <a:p>
            <a:endParaRPr lang="en-US" dirty="0"/>
          </a:p>
          <a:p>
            <a:r>
              <a:rPr lang="en-US" dirty="0"/>
              <a:t>Lists of resident names and room numbers are confidential documents that the LTCOP has authority to access.  Because they contain resident-identifying information they cannot  be shared outside of the Ombudsman program.  Follow program policies and procedures for keeping resident information confidential.</a:t>
            </a:r>
            <a:endParaRPr dirty="0"/>
          </a:p>
        </p:txBody>
      </p:sp>
    </p:spTree>
    <p:extLst>
      <p:ext uri="{BB962C8B-B14F-4D97-AF65-F5344CB8AC3E}">
        <p14:creationId xmlns:p14="http://schemas.microsoft.com/office/powerpoint/2010/main" val="18718005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Shape 193"/>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94" name="Shape 194"/>
          <p:cNvSpPr>
            <a:spLocks noGrp="1"/>
          </p:cNvSpPr>
          <p:nvPr>
            <p:ph type="body" sz="quarter" idx="1"/>
          </p:nvPr>
        </p:nvSpPr>
        <p:spPr>
          <a:prstGeom prst="rect">
            <a:avLst/>
          </a:prstGeom>
        </p:spPr>
        <p:txBody>
          <a:bodyPr/>
          <a:lstStyle/>
          <a:p>
            <a:pPr>
              <a:defRPr b="1" i="1"/>
            </a:pPr>
            <a:r>
              <a:rPr lang="en-US" i="0" dirty="0"/>
              <a:t>State Ombudsman Program Policies and Procedures to Access </a:t>
            </a:r>
          </a:p>
          <a:p>
            <a:pPr>
              <a:defRPr b="1" i="1"/>
            </a:pPr>
            <a:r>
              <a:rPr lang="en-US" b="0" i="0" dirty="0"/>
              <a:t>As per the LTCOP Rule, State Ombudsmen are required to develop policies and procedures that include timeframes for access to facilities, residents, and appropriate records.</a:t>
            </a:r>
          </a:p>
          <a:p>
            <a:pPr>
              <a:defRPr b="1" i="1"/>
            </a:pPr>
            <a:endParaRPr lang="en-US" dirty="0"/>
          </a:p>
          <a:p>
            <a:pPr>
              <a:defRPr b="1" i="1"/>
            </a:pPr>
            <a:r>
              <a:rPr dirty="0"/>
              <a:t>Trainer’s Note:</a:t>
            </a:r>
          </a:p>
          <a:p>
            <a:pPr marL="0" indent="0">
              <a:buSzPct val="100000"/>
              <a:buNone/>
              <a:defRPr b="1" i="1"/>
            </a:pPr>
            <a:r>
              <a:rPr lang="en-US" dirty="0">
                <a:sym typeface="Symbol" panose="05050102010706020507" pitchFamily="18" charset="2"/>
              </a:rPr>
              <a:t></a:t>
            </a:r>
            <a:r>
              <a:rPr lang="en-US" dirty="0"/>
              <a:t> Include state-specific policies and procedures regarding access to the facility after regular visiting hours and any other time when access may be required by the circumstances to be investigated.</a:t>
            </a:r>
          </a:p>
          <a:p>
            <a:pPr marL="0" indent="0">
              <a:buSzPct val="100000"/>
              <a:buNone/>
              <a:defRPr b="1" i="1"/>
            </a:pPr>
            <a:r>
              <a:rPr lang="en-US" dirty="0">
                <a:sym typeface="Symbol" panose="05050102010706020507" pitchFamily="18" charset="2"/>
              </a:rPr>
              <a:t></a:t>
            </a:r>
            <a:r>
              <a:rPr lang="en-US" dirty="0"/>
              <a:t> Include state-specific policies and procedures regarding access to residents.</a:t>
            </a:r>
          </a:p>
          <a:p>
            <a:pPr marL="0" indent="0">
              <a:buSzPct val="100000"/>
              <a:buNone/>
              <a:defRPr b="1" i="1"/>
            </a:pPr>
            <a:r>
              <a:rPr lang="en-US" dirty="0">
                <a:sym typeface="Symbol" panose="05050102010706020507" pitchFamily="18" charset="2"/>
              </a:rPr>
              <a:t></a:t>
            </a:r>
            <a:r>
              <a:rPr lang="en-US" dirty="0"/>
              <a:t> Include state-specific policies and procedures about access to facility records, including administrative records, policies, and documents, to which the residents and public have access.</a:t>
            </a:r>
          </a:p>
        </p:txBody>
      </p:sp>
    </p:spTree>
    <p:extLst>
      <p:ext uri="{BB962C8B-B14F-4D97-AF65-F5344CB8AC3E}">
        <p14:creationId xmlns:p14="http://schemas.microsoft.com/office/powerpoint/2010/main" val="284122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Shape 204"/>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05" name="Shape 205"/>
          <p:cNvSpPr>
            <a:spLocks noGrp="1"/>
          </p:cNvSpPr>
          <p:nvPr>
            <p:ph type="body" sz="quarter" idx="1"/>
          </p:nvPr>
        </p:nvSpPr>
        <p:spPr>
          <a:prstGeom prst="rect">
            <a:avLst/>
          </a:prstGeom>
        </p:spPr>
        <p:txBody>
          <a:bodyPr/>
          <a:lstStyle/>
          <a:p>
            <a:r>
              <a:rPr dirty="0"/>
              <a:t>During an Ombudsman program investigation, the representative seeks information from various sources.   However, the LTCOP </a:t>
            </a:r>
            <a:r>
              <a:rPr lang="en-US" dirty="0"/>
              <a:t>does</a:t>
            </a:r>
            <a:r>
              <a:rPr dirty="0"/>
              <a:t> </a:t>
            </a:r>
            <a:r>
              <a:rPr b="1" dirty="0"/>
              <a:t>not</a:t>
            </a:r>
            <a:r>
              <a:rPr dirty="0"/>
              <a:t> </a:t>
            </a:r>
            <a:r>
              <a:rPr i="1" dirty="0"/>
              <a:t>(Click to show the word “No” when you say the word “not”) </a:t>
            </a:r>
            <a:r>
              <a:rPr lang="en-US" dirty="0"/>
              <a:t>have access</a:t>
            </a:r>
            <a:r>
              <a:rPr dirty="0"/>
              <a:t> to all records and documentation maintained by the facility.  Information the facility does not have to share with the LTCOP includes but is not limited to: (Click to go over each bullet points.)</a:t>
            </a:r>
          </a:p>
          <a:p>
            <a:endParaRPr dirty="0"/>
          </a:p>
          <a:p>
            <a:pPr>
              <a:defRPr i="1"/>
            </a:pPr>
            <a:r>
              <a:rPr b="1" dirty="0"/>
              <a:t>Trainer’s Note:  </a:t>
            </a:r>
            <a:r>
              <a:rPr dirty="0"/>
              <a:t>Share program examples of when the LTCOP requested information that the facility is not required to provide.</a:t>
            </a:r>
            <a:r>
              <a:rPr lang="en-US" dirty="0"/>
              <a:t> An incident report is </a:t>
            </a:r>
            <a:r>
              <a:rPr lang="en-US" b="0" u="none" dirty="0"/>
              <a:t>a </a:t>
            </a:r>
            <a:r>
              <a:rPr lang="en-US" dirty="0"/>
              <a:t>document that records details when an unexpected event occurs, such as an accident, injury to a resident or staff, or potential abuse.</a:t>
            </a:r>
            <a:endParaRPr dirty="0"/>
          </a:p>
        </p:txBody>
      </p:sp>
    </p:spTree>
    <p:extLst>
      <p:ext uri="{BB962C8B-B14F-4D97-AF65-F5344CB8AC3E}">
        <p14:creationId xmlns:p14="http://schemas.microsoft.com/office/powerpoint/2010/main" val="649837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Shape 10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07" name="Shape 107"/>
          <p:cNvSpPr>
            <a:spLocks noGrp="1"/>
          </p:cNvSpPr>
          <p:nvPr>
            <p:ph type="body" sz="quarter" idx="1"/>
          </p:nvPr>
        </p:nvSpPr>
        <p:spPr>
          <a:prstGeom prst="rect">
            <a:avLst/>
          </a:prstGeom>
        </p:spPr>
        <p:txBody>
          <a:bodyPr/>
          <a:lstStyle>
            <a:lvl1pPr>
              <a:defRPr i="1"/>
            </a:lvl1pPr>
          </a:lstStyle>
          <a:p>
            <a:r>
              <a:rPr b="1" dirty="0"/>
              <a:t>Trainer’s Note: </a:t>
            </a:r>
            <a:r>
              <a:rPr dirty="0"/>
              <a:t>Allow </a:t>
            </a:r>
            <a:r>
              <a:rPr lang="en-US" dirty="0"/>
              <a:t>at least 15</a:t>
            </a:r>
            <a:r>
              <a:rPr dirty="0"/>
              <a:t> minutes to go over Section 1</a:t>
            </a:r>
          </a:p>
        </p:txBody>
      </p:sp>
    </p:spTree>
    <p:extLst>
      <p:ext uri="{BB962C8B-B14F-4D97-AF65-F5344CB8AC3E}">
        <p14:creationId xmlns:p14="http://schemas.microsoft.com/office/powerpoint/2010/main" val="11468887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Shape 209"/>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10" name="Shape 210"/>
          <p:cNvSpPr>
            <a:spLocks noGrp="1"/>
          </p:cNvSpPr>
          <p:nvPr>
            <p:ph type="body" sz="quarter" idx="1"/>
          </p:nvPr>
        </p:nvSpPr>
        <p:spPr>
          <a:prstGeom prst="rect">
            <a:avLst/>
          </a:prstGeom>
        </p:spPr>
        <p:txBody>
          <a:bodyPr/>
          <a:lstStyle/>
          <a:p>
            <a:r>
              <a:rPr lang="en-US" dirty="0"/>
              <a:t>There are several ways in which facility staff may attempt to restrict the Ombudsman program’s access to residents and residents’ records.  Some actions are subtle, and some actions are more obvious.</a:t>
            </a:r>
          </a:p>
          <a:p>
            <a:endParaRPr dirty="0"/>
          </a:p>
          <a:p>
            <a:r>
              <a:rPr dirty="0"/>
              <a:t>Staff might:</a:t>
            </a:r>
          </a:p>
          <a:p>
            <a:r>
              <a:rPr dirty="0"/>
              <a:t>• </a:t>
            </a:r>
            <a:r>
              <a:rPr lang="en-US" dirty="0"/>
              <a:t>C</a:t>
            </a:r>
            <a:r>
              <a:rPr dirty="0"/>
              <a:t>ome in and out of the room during a visit</a:t>
            </a:r>
          </a:p>
          <a:p>
            <a:r>
              <a:rPr dirty="0"/>
              <a:t>• </a:t>
            </a:r>
            <a:r>
              <a:rPr lang="en-US" dirty="0"/>
              <a:t>Li</a:t>
            </a:r>
            <a:r>
              <a:rPr dirty="0"/>
              <a:t>nger outside of the room during a visit</a:t>
            </a:r>
          </a:p>
          <a:p>
            <a:r>
              <a:rPr dirty="0"/>
              <a:t>• </a:t>
            </a:r>
            <a:r>
              <a:rPr lang="en-US" dirty="0"/>
              <a:t>Frequently suggest walking around the facility with you and/or ask who you are visiting</a:t>
            </a:r>
          </a:p>
          <a:p>
            <a:r>
              <a:rPr dirty="0"/>
              <a:t>• </a:t>
            </a:r>
            <a:r>
              <a:rPr lang="en-US" dirty="0"/>
              <a:t>T</a:t>
            </a:r>
            <a:r>
              <a:rPr dirty="0"/>
              <a:t>ell residents not to share information with you</a:t>
            </a:r>
          </a:p>
          <a:p>
            <a:r>
              <a:rPr dirty="0"/>
              <a:t>• </a:t>
            </a:r>
            <a:r>
              <a:rPr lang="en-US" dirty="0"/>
              <a:t>P</a:t>
            </a:r>
            <a:r>
              <a:rPr dirty="0"/>
              <a:t>urposefully schedule conflicts to prevent a resident from visiting with you</a:t>
            </a:r>
          </a:p>
          <a:p>
            <a:r>
              <a:rPr dirty="0"/>
              <a:t>• </a:t>
            </a:r>
            <a:r>
              <a:rPr lang="en-US" dirty="0"/>
              <a:t>A</a:t>
            </a:r>
            <a:r>
              <a:rPr dirty="0"/>
              <a:t>gree to give you the requested records or information, but never do</a:t>
            </a:r>
          </a:p>
          <a:p>
            <a:r>
              <a:rPr dirty="0"/>
              <a:t>• </a:t>
            </a:r>
            <a:r>
              <a:rPr lang="en-US" dirty="0"/>
              <a:t>G</a:t>
            </a:r>
            <a:r>
              <a:rPr dirty="0"/>
              <a:t>ive you only part of the requested records</a:t>
            </a:r>
          </a:p>
          <a:p>
            <a:endParaRPr dirty="0"/>
          </a:p>
          <a:p>
            <a:pPr marL="0" marR="0" lvl="0" indent="0" algn="just" fontAlgn="base">
              <a:lnSpc>
                <a:spcPct val="115000"/>
              </a:lnSpc>
              <a:spcBef>
                <a:spcPts val="0"/>
              </a:spcBef>
              <a:spcAft>
                <a:spcPts val="800"/>
              </a:spcAft>
              <a:buFont typeface="+mj-lt"/>
              <a:buNone/>
            </a:pPr>
            <a:r>
              <a:rPr lang="en-US" sz="1800" u="none" strike="noStrike" kern="0" spc="0" dirty="0">
                <a:solidFill>
                  <a:srgbClr val="000000"/>
                </a:solidFill>
                <a:effectLst/>
                <a:uFill>
                  <a:solidFill>
                    <a:srgbClr val="000000"/>
                  </a:solidFill>
                </a:uFill>
                <a:latin typeface="Helvetica" panose="020B0604020202020204" pitchFamily="34" charset="0"/>
                <a:ea typeface="Calibri" panose="020F0502020204030204" pitchFamily="34" charset="0"/>
              </a:rPr>
              <a:t>During your visit, if you notice a facility staff member following you around. What would you say to the staff member?</a:t>
            </a:r>
            <a:endParaRPr lang="en-US" sz="180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457200" marR="0" algn="just">
              <a:spcBef>
                <a:spcPts val="0"/>
              </a:spcBef>
              <a:spcAft>
                <a:spcPts val="0"/>
              </a:spcAft>
            </a:pPr>
            <a:r>
              <a:rPr lang="en-US" sz="1800" i="1" dirty="0">
                <a:solidFill>
                  <a:srgbClr val="0000CC"/>
                </a:solidFill>
                <a:effectLst/>
                <a:highlight>
                  <a:srgbClr val="FFFF00"/>
                </a:highlight>
                <a:latin typeface="Helvetica" panose="020B0604020202020204" pitchFamily="34" charset="0"/>
                <a:ea typeface="Arial Unicode MS"/>
              </a:rPr>
              <a:t>Responses may include: </a:t>
            </a:r>
            <a:endParaRPr lang="en-US" sz="1800" dirty="0">
              <a:effectLst/>
              <a:latin typeface="Times New Roman" panose="02020603050405020304" pitchFamily="18" charset="0"/>
              <a:ea typeface="Arial Unicode MS"/>
            </a:endParaRPr>
          </a:p>
          <a:p>
            <a:pPr marL="342900" marR="0" lvl="0" indent="-342900" algn="just">
              <a:lnSpc>
                <a:spcPct val="115000"/>
              </a:lnSpc>
              <a:spcBef>
                <a:spcPts val="0"/>
              </a:spcBef>
              <a:spcAft>
                <a:spcPts val="800"/>
              </a:spcAft>
              <a:buSzPts val="1200"/>
              <a:buFont typeface="Symbol" panose="05050102010706020507" pitchFamily="18" charset="2"/>
              <a:buChar char=""/>
            </a:pPr>
            <a:r>
              <a:rPr lang="en-US" sz="1800" i="1" dirty="0">
                <a:solidFill>
                  <a:srgbClr val="0000CC"/>
                </a:solidFill>
                <a:effectLst/>
                <a:highlight>
                  <a:srgbClr val="FFFF00"/>
                </a:highlight>
                <a:uFill>
                  <a:solidFill>
                    <a:srgbClr val="000000"/>
                  </a:solidFill>
                </a:uFill>
                <a:latin typeface="Helvetica" panose="020B0604020202020204" pitchFamily="34" charset="0"/>
                <a:ea typeface="Calibri" panose="020F0502020204030204" pitchFamily="34" charset="0"/>
                <a:cs typeface="Symbol" panose="05050102010706020507" pitchFamily="18" charset="2"/>
              </a:rPr>
              <a:t>Ask if the staff member has a question or concern.  </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cs typeface="Symbol" panose="05050102010706020507" pitchFamily="18" charset="2"/>
            </a:endParaRPr>
          </a:p>
          <a:p>
            <a:pPr marL="342900" marR="0" lvl="0" indent="-342900" algn="just">
              <a:lnSpc>
                <a:spcPct val="115000"/>
              </a:lnSpc>
              <a:spcBef>
                <a:spcPts val="0"/>
              </a:spcBef>
              <a:spcAft>
                <a:spcPts val="800"/>
              </a:spcAft>
              <a:buSzPts val="1200"/>
              <a:buFont typeface="Symbol" panose="05050102010706020507" pitchFamily="18" charset="2"/>
              <a:buChar char=""/>
            </a:pPr>
            <a:r>
              <a:rPr lang="en-US" sz="1800" i="1" dirty="0">
                <a:solidFill>
                  <a:srgbClr val="0000CC"/>
                </a:solidFill>
                <a:effectLst/>
                <a:highlight>
                  <a:srgbClr val="FFFF00"/>
                </a:highlight>
                <a:uFill>
                  <a:solidFill>
                    <a:srgbClr val="000000"/>
                  </a:solidFill>
                </a:uFill>
                <a:latin typeface="Helvetica" panose="020B0604020202020204" pitchFamily="34" charset="0"/>
                <a:ea typeface="Calibri" panose="020F0502020204030204" pitchFamily="34" charset="0"/>
                <a:cs typeface="Symbol" panose="05050102010706020507" pitchFamily="18" charset="2"/>
              </a:rPr>
              <a:t>Explain the authority of the LTCOP to unimpeded access to residents. </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cs typeface="Symbol" panose="05050102010706020507" pitchFamily="18" charset="2"/>
            </a:endParaRPr>
          </a:p>
          <a:p>
            <a:pPr marL="342900" marR="0" lvl="0" indent="-342900" algn="just">
              <a:lnSpc>
                <a:spcPct val="115000"/>
              </a:lnSpc>
              <a:spcBef>
                <a:spcPts val="0"/>
              </a:spcBef>
              <a:spcAft>
                <a:spcPts val="800"/>
              </a:spcAft>
              <a:buSzPts val="1200"/>
              <a:buFont typeface="Symbol" panose="05050102010706020507" pitchFamily="18" charset="2"/>
              <a:buChar char=""/>
            </a:pPr>
            <a:r>
              <a:rPr lang="en-US" sz="1800" i="1" dirty="0">
                <a:solidFill>
                  <a:srgbClr val="0000CC"/>
                </a:solidFill>
                <a:effectLst/>
                <a:highlight>
                  <a:srgbClr val="FFFF00"/>
                </a:highlight>
                <a:uFill>
                  <a:solidFill>
                    <a:srgbClr val="000000"/>
                  </a:solidFill>
                </a:uFill>
                <a:latin typeface="Helvetica" panose="020B0604020202020204" pitchFamily="34" charset="0"/>
                <a:ea typeface="Calibri" panose="020F0502020204030204" pitchFamily="34" charset="0"/>
                <a:cs typeface="Symbol" panose="05050102010706020507" pitchFamily="18" charset="2"/>
              </a:rPr>
              <a:t>Politely ask them not to follow you on your visits.  </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cs typeface="Symbol" panose="05050102010706020507" pitchFamily="18" charset="2"/>
            </a:endParaRPr>
          </a:p>
          <a:p>
            <a:pPr marL="342900" marR="0" lvl="0" indent="-342900" algn="just">
              <a:lnSpc>
                <a:spcPct val="115000"/>
              </a:lnSpc>
              <a:spcBef>
                <a:spcPts val="0"/>
              </a:spcBef>
              <a:spcAft>
                <a:spcPts val="800"/>
              </a:spcAft>
              <a:buSzPts val="1200"/>
              <a:buFont typeface="Symbol" panose="05050102010706020507" pitchFamily="18" charset="2"/>
              <a:buChar char=""/>
            </a:pPr>
            <a:r>
              <a:rPr lang="en-US" sz="1800" i="1" dirty="0">
                <a:solidFill>
                  <a:srgbClr val="0000CC"/>
                </a:solidFill>
                <a:effectLst/>
                <a:highlight>
                  <a:srgbClr val="FFFF00"/>
                </a:highlight>
                <a:uFill>
                  <a:solidFill>
                    <a:srgbClr val="000000"/>
                  </a:solidFill>
                </a:uFill>
                <a:latin typeface="Helvetica" panose="020B0604020202020204" pitchFamily="34" charset="0"/>
                <a:ea typeface="Calibri" panose="020F0502020204030204" pitchFamily="34" charset="0"/>
                <a:cs typeface="Symbol" panose="05050102010706020507" pitchFamily="18" charset="2"/>
              </a:rPr>
              <a:t>If the staff member protests, don’t argue. Talk to the person in charge.  After the visit, inform your supervisor of the occurrence. </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cs typeface="Symbol" panose="05050102010706020507" pitchFamily="18" charset="2"/>
            </a:endParaRPr>
          </a:p>
          <a:p>
            <a:pPr marL="0" marR="0">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18516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Shape 214"/>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15" name="Shape 215"/>
          <p:cNvSpPr>
            <a:spLocks noGrp="1"/>
          </p:cNvSpPr>
          <p:nvPr>
            <p:ph type="body" sz="quarter" idx="1"/>
          </p:nvPr>
        </p:nvSpPr>
        <p:spPr>
          <a:prstGeom prst="rect">
            <a:avLst/>
          </a:prstGeom>
        </p:spPr>
        <p:txBody>
          <a:bodyPr/>
          <a:lstStyle/>
          <a:p>
            <a:pPr>
              <a:defRPr b="1" i="1"/>
            </a:pPr>
            <a:r>
              <a:rPr lang="en-US" dirty="0">
                <a:sym typeface="Symbol" panose="05050102010706020507" pitchFamily="18" charset="2"/>
              </a:rPr>
              <a:t></a:t>
            </a:r>
            <a:r>
              <a:rPr lang="en-US" dirty="0"/>
              <a:t> </a:t>
            </a:r>
            <a:r>
              <a:rPr dirty="0"/>
              <a:t>Include state-specific policies and procedures on what to do when access is impeded or denied.</a:t>
            </a:r>
          </a:p>
          <a:p>
            <a:pPr>
              <a:defRPr b="1" i="1"/>
            </a:pPr>
            <a:r>
              <a:rPr lang="en-US" dirty="0">
                <a:sym typeface="Symbol" panose="05050102010706020507" pitchFamily="18" charset="2"/>
              </a:rPr>
              <a:t></a:t>
            </a:r>
            <a:r>
              <a:rPr lang="en-US" dirty="0"/>
              <a:t> Add </a:t>
            </a:r>
            <a:r>
              <a:rPr dirty="0"/>
              <a:t>state laws</a:t>
            </a:r>
            <a:r>
              <a:rPr lang="en-US" dirty="0"/>
              <a:t>,</a:t>
            </a:r>
            <a:r>
              <a:rPr dirty="0"/>
              <a:t> regulations</a:t>
            </a:r>
            <a:r>
              <a:rPr lang="en-US" dirty="0"/>
              <a:t>, or policies</a:t>
            </a:r>
            <a:r>
              <a:rPr dirty="0"/>
              <a:t> pertaining to willful interference and any other penalty information.</a:t>
            </a:r>
          </a:p>
        </p:txBody>
      </p:sp>
    </p:spTree>
    <p:extLst>
      <p:ext uri="{BB962C8B-B14F-4D97-AF65-F5344CB8AC3E}">
        <p14:creationId xmlns:p14="http://schemas.microsoft.com/office/powerpoint/2010/main" val="39200686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Shape 227"/>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28" name="Shape 228"/>
          <p:cNvSpPr>
            <a:spLocks noGrp="1"/>
          </p:cNvSpPr>
          <p:nvPr>
            <p:ph type="body" sz="quarter" idx="1"/>
          </p:nvPr>
        </p:nvSpPr>
        <p:spPr>
          <a:prstGeom prst="rect">
            <a:avLst/>
          </a:prstGeom>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When access to the facility or to a resident is denied, at the time of denial, ask the person for the reasoning behind the decision. There may be a reasonable cause for the denial.  </a:t>
            </a:r>
          </a:p>
          <a:p>
            <a:pPr marL="0" marR="0" algn="just">
              <a:lnSpc>
                <a:spcPct val="115000"/>
              </a:lnSpc>
              <a:spcBef>
                <a:spcPts val="0"/>
              </a:spcBef>
              <a:spcAft>
                <a:spcPts val="800"/>
              </a:spcAft>
            </a:pPr>
            <a:endParaRPr dirty="0"/>
          </a:p>
          <a:p>
            <a:pPr>
              <a:defRPr i="1"/>
            </a:pPr>
            <a:r>
              <a:rPr b="1" dirty="0"/>
              <a:t>Trainer’s Note: </a:t>
            </a:r>
            <a:r>
              <a:rPr dirty="0"/>
              <a:t>Click to bring up the text box.</a:t>
            </a:r>
          </a:p>
          <a:p>
            <a:r>
              <a:rPr lang="en-US" sz="1800" dirty="0">
                <a:effectLst/>
                <a:latin typeface="Helvetica" panose="020B0604020202020204" pitchFamily="34" charset="0"/>
                <a:ea typeface="Arial Unicode MS"/>
              </a:rPr>
              <a:t>For example, during an infectious disease outbreak, the LTCOP may be asked to temporarily refrain from visiting the building.  When such situations arise, follow your program’s policies and procedures.</a:t>
            </a:r>
          </a:p>
          <a:p>
            <a:endParaRPr dirty="0"/>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If you are denied a visit with a resident because the resident is receiving care, or the resident is bathing, these are reasonable explanations. Plan to come back at a more convenient time for the resident. Be respectful of the resident’s schedule and privacy and do not interfere with resident activities or care.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dirty="0"/>
          </a:p>
          <a:p>
            <a:pPr>
              <a:defRPr i="1"/>
            </a:pPr>
            <a:r>
              <a:rPr b="1" dirty="0"/>
              <a:t>Trainer’s Note: </a:t>
            </a:r>
            <a:r>
              <a:rPr dirty="0"/>
              <a:t>Click again to bring up the 2</a:t>
            </a:r>
            <a:r>
              <a:rPr baseline="30000" dirty="0"/>
              <a:t>nd</a:t>
            </a:r>
            <a:r>
              <a:rPr dirty="0"/>
              <a:t> text box.</a:t>
            </a: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There are times, however, when access to a facility or a resident is denied, and the restriction is not reasonable and is a violation of residents’ rights and the Ombudsman program authority.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Examples include but are not limited to: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A family member denies access to a resident who wants to visit with a representative </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Staff denies access at the direction of the resident’s guardian, or staff believe that because the resident has a guardian, that access is limited</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The provider does not answer the door or the phone</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80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Staff denies access to the building saying the residents get “too worked up” when the representative visits and explains residents’ rights </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endParaRPr dirty="0"/>
          </a:p>
        </p:txBody>
      </p:sp>
    </p:spTree>
    <p:extLst>
      <p:ext uri="{BB962C8B-B14F-4D97-AF65-F5344CB8AC3E}">
        <p14:creationId xmlns:p14="http://schemas.microsoft.com/office/powerpoint/2010/main" val="41851785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Shape 214"/>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15" name="Shape 215"/>
          <p:cNvSpPr>
            <a:spLocks noGrp="1"/>
          </p:cNvSpPr>
          <p:nvPr>
            <p:ph type="body" sz="quarter" idx="1"/>
          </p:nvPr>
        </p:nvSpPr>
        <p:spPr>
          <a:prstGeom prst="rect">
            <a:avLst/>
          </a:prstGeom>
        </p:spPr>
        <p:txBody>
          <a:bodyPr/>
          <a:lstStyle/>
          <a:p>
            <a:pPr>
              <a:defRPr b="1" i="1"/>
            </a:pPr>
            <a:r>
              <a:rPr lang="en-US" b="1" dirty="0"/>
              <a:t>Trainer’s Note: Refer to the Trainer Guide for more instructions. </a:t>
            </a:r>
            <a:r>
              <a:rPr lang="en-US" b="0" dirty="0"/>
              <a:t>Conduct as a role play considering the questions below:</a:t>
            </a:r>
          </a:p>
          <a:p>
            <a:pPr marL="228600" indent="-228600">
              <a:buAutoNum type="arabicPeriod"/>
              <a:defRPr b="1" i="1"/>
            </a:pPr>
            <a:r>
              <a:rPr lang="en-US" b="0" dirty="0"/>
              <a:t>Provide multiple opportunities or different groups of two to demonstrate the situation. OR </a:t>
            </a:r>
          </a:p>
          <a:p>
            <a:pPr marL="228600" indent="-228600">
              <a:buAutoNum type="arabicPeriod"/>
              <a:defRPr b="1" i="1"/>
            </a:pPr>
            <a:r>
              <a:rPr lang="en-US" b="0" dirty="0"/>
              <a:t>Conduct as a large group discussion.</a:t>
            </a:r>
          </a:p>
          <a:p>
            <a:pPr marL="228600" indent="-228600">
              <a:buAutoNum type="arabicPeriod"/>
              <a:defRPr b="1" i="1"/>
            </a:pPr>
            <a:endParaRPr lang="en-US" b="0" dirty="0"/>
          </a:p>
          <a:p>
            <a:pPr marL="0" indent="0">
              <a:buNone/>
              <a:defRPr b="1" i="1"/>
            </a:pPr>
            <a:r>
              <a:rPr lang="en-US" b="0" dirty="0"/>
              <a:t>Please use your own examples and share the outcomes of the denial of access with the trainee.</a:t>
            </a:r>
            <a:endParaRPr b="0" dirty="0"/>
          </a:p>
        </p:txBody>
      </p:sp>
    </p:spTree>
    <p:extLst>
      <p:ext uri="{BB962C8B-B14F-4D97-AF65-F5344CB8AC3E}">
        <p14:creationId xmlns:p14="http://schemas.microsoft.com/office/powerpoint/2010/main" val="30313871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Shape 242"/>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43" name="Shape 243"/>
          <p:cNvSpPr>
            <a:spLocks noGrp="1"/>
          </p:cNvSpPr>
          <p:nvPr>
            <p:ph type="body" sz="quarter" idx="1"/>
          </p:nvPr>
        </p:nvSpPr>
        <p:spPr>
          <a:prstGeom prst="rect">
            <a:avLst/>
          </a:prstGeom>
        </p:spPr>
        <p:txBody>
          <a:bodyPr/>
          <a:lstStyle/>
          <a:p>
            <a:pPr marL="228600" marR="0" algn="just">
              <a:lnSpc>
                <a:spcPct val="115000"/>
              </a:lnSpc>
              <a:spcBef>
                <a:spcPts val="0"/>
              </a:spcBef>
              <a:spcAft>
                <a:spcPts val="0"/>
              </a:spcAft>
            </a:pP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Trainer’s Note:</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Conduct as a role-play, considering the questions below – provide multiple opportunities or different groups of 2 to demonstrate the situation.   Or conduct as a large group discussion.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228600" marR="0" algn="just">
              <a:lnSpc>
                <a:spcPct val="115000"/>
              </a:lnSpc>
              <a:spcBef>
                <a:spcPts val="1200"/>
              </a:spcBef>
              <a:spcAft>
                <a:spcPts val="0"/>
              </a:spcAft>
            </a:pPr>
            <a:endPar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endParaRPr>
          </a:p>
          <a:p>
            <a:pPr marL="228600" marR="0" algn="just">
              <a:lnSpc>
                <a:spcPct val="115000"/>
              </a:lnSpc>
              <a:spcBef>
                <a:spcPts val="1200"/>
              </a:spcBef>
              <a:spcAft>
                <a:spcPts val="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Please use your own examples and share the outcomes of the denial of access with the trainees.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dirty="0"/>
          </a:p>
          <a:p>
            <a:pPr marL="228600" marR="0" lvl="0" indent="-228600" algn="just" defTabSz="914400" eaLnBrk="1" fontAlgn="auto" latinLnBrk="0" hangingPunct="1">
              <a:lnSpc>
                <a:spcPct val="100000"/>
              </a:lnSpc>
              <a:spcBef>
                <a:spcPts val="0"/>
              </a:spcBef>
              <a:spcAft>
                <a:spcPts val="0"/>
              </a:spcAft>
              <a:buClrTx/>
              <a:buSzPct val="100000"/>
              <a:buFontTx/>
              <a:buAutoNum type="arabicPeriod"/>
              <a:tabLst/>
              <a:defRPr/>
            </a:pPr>
            <a:r>
              <a:rPr lang="en-US" sz="1800" u="none" strike="noStrike" kern="0" spc="0" dirty="0">
                <a:solidFill>
                  <a:srgbClr val="000000"/>
                </a:solidFill>
                <a:effectLst/>
                <a:uFill>
                  <a:solidFill>
                    <a:srgbClr val="000000"/>
                  </a:solidFill>
                </a:uFill>
                <a:latin typeface="Helvetica" panose="020B0604020202020204" pitchFamily="34" charset="0"/>
                <a:ea typeface="Calibri" panose="020F0502020204030204" pitchFamily="34" charset="0"/>
              </a:rPr>
              <a:t>The Ombudsman program receives a phone message from a resident named Brian saying he is being evicted in three days. Brian asks that someone call him back on the facility phone before coming to see him. When the representative tries to contact Brian, the staff refuse to take the phone to him.</a:t>
            </a:r>
            <a:r>
              <a:rPr lang="en-US" sz="1800" i="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rPr>
              <a:t> </a:t>
            </a:r>
            <a:r>
              <a:rPr i="1" dirty="0"/>
              <a:t>(Click to add the “Access Denied” sign.)</a:t>
            </a:r>
          </a:p>
          <a:p>
            <a:endParaRPr i="1" dirty="0"/>
          </a:p>
          <a:p>
            <a:pPr>
              <a:defRPr i="1"/>
            </a:pPr>
            <a:r>
              <a:rPr dirty="0"/>
              <a:t>(Click again to add the questions to the slide.)</a:t>
            </a:r>
          </a:p>
          <a:p>
            <a:pPr marL="342900" marR="0" lvl="0" indent="-342900" fontAlgn="base">
              <a:lnSpc>
                <a:spcPct val="115000"/>
              </a:lnSpc>
              <a:spcBef>
                <a:spcPts val="0"/>
              </a:spcBef>
              <a:spcAft>
                <a:spcPts val="800"/>
              </a:spcAft>
              <a:buFont typeface="+mj-lt"/>
              <a:buAutoNum type="alphaLcPeriod"/>
            </a:pPr>
            <a:r>
              <a:rPr lang="en-US" sz="1800" u="none" strike="noStrike" kern="0" spc="0" dirty="0">
                <a:solidFill>
                  <a:srgbClr val="000000"/>
                </a:solidFill>
                <a:effectLst/>
                <a:uFill>
                  <a:solidFill>
                    <a:srgbClr val="000000"/>
                  </a:solidFill>
                </a:uFill>
                <a:latin typeface="Helvetica" panose="020B0604020202020204" pitchFamily="34" charset="0"/>
                <a:ea typeface="Calibri" panose="020F0502020204030204" pitchFamily="34" charset="0"/>
              </a:rPr>
              <a:t>What would you say to the staff person on the phone?</a:t>
            </a:r>
            <a:endParaRPr lang="en-US" sz="180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fontAlgn="base">
              <a:lnSpc>
                <a:spcPct val="115000"/>
              </a:lnSpc>
              <a:spcBef>
                <a:spcPts val="0"/>
              </a:spcBef>
              <a:spcAft>
                <a:spcPts val="800"/>
              </a:spcAft>
              <a:buFont typeface="+mj-lt"/>
              <a:buAutoNum type="alphaLcPeriod"/>
            </a:pPr>
            <a:r>
              <a:rPr lang="en-US" sz="1800" u="none" strike="noStrike" kern="0" spc="0" dirty="0">
                <a:solidFill>
                  <a:srgbClr val="000000"/>
                </a:solidFill>
                <a:effectLst/>
                <a:uFill>
                  <a:solidFill>
                    <a:srgbClr val="000000"/>
                  </a:solidFill>
                </a:uFill>
                <a:latin typeface="Helvetica" panose="020B0604020202020204" pitchFamily="34" charset="0"/>
                <a:ea typeface="Calibri" panose="020F0502020204030204" pitchFamily="34" charset="0"/>
              </a:rPr>
              <a:t>Who else might you speak to at the facility?</a:t>
            </a:r>
            <a:endParaRPr lang="en-US" sz="180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fontAlgn="base">
              <a:lnSpc>
                <a:spcPct val="115000"/>
              </a:lnSpc>
              <a:spcBef>
                <a:spcPts val="0"/>
              </a:spcBef>
              <a:spcAft>
                <a:spcPts val="800"/>
              </a:spcAft>
              <a:buFont typeface="+mj-lt"/>
              <a:buAutoNum type="alphaLcPeriod"/>
            </a:pPr>
            <a:r>
              <a:rPr lang="en-US" sz="1800" u="none" strike="noStrike" kern="0" spc="0" dirty="0">
                <a:solidFill>
                  <a:srgbClr val="000000"/>
                </a:solidFill>
                <a:effectLst/>
                <a:uFill>
                  <a:solidFill>
                    <a:srgbClr val="000000"/>
                  </a:solidFill>
                </a:uFill>
                <a:latin typeface="Helvetica" panose="020B0604020202020204" pitchFamily="34" charset="0"/>
                <a:ea typeface="Calibri" panose="020F0502020204030204" pitchFamily="34" charset="0"/>
              </a:rPr>
              <a:t>At what point do you visit the facility?</a:t>
            </a:r>
            <a:endParaRPr lang="en-US" sz="180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a:defRPr i="1"/>
            </a:pPr>
            <a:endParaRPr dirty="0"/>
          </a:p>
          <a:p>
            <a:pPr marL="0" marR="0" indent="228600" algn="just">
              <a:lnSpc>
                <a:spcPct val="115000"/>
              </a:lnSpc>
              <a:spcBef>
                <a:spcPts val="0"/>
              </a:spcBef>
              <a:spcAft>
                <a:spcPts val="800"/>
              </a:spcAft>
            </a:pPr>
            <a:r>
              <a:rPr lang="en-US" sz="12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Trainer’s Note:</a:t>
            </a:r>
            <a:r>
              <a:rPr lang="en-US" sz="12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Responses may include:</a:t>
            </a:r>
            <a:endParaRPr lang="en-US" sz="105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742950" marR="0" lvl="1" indent="-285750" algn="just" fontAlgn="base">
              <a:lnSpc>
                <a:spcPct val="115000"/>
              </a:lnSpc>
              <a:spcBef>
                <a:spcPts val="0"/>
              </a:spcBef>
              <a:spcAft>
                <a:spcPts val="800"/>
              </a:spcAft>
              <a:buFont typeface="+mj-lt"/>
              <a:buAutoNum type="alphaLcPeriod"/>
            </a:pPr>
            <a:r>
              <a:rPr lang="en-US" sz="1200" i="1" u="none" strike="noStrike" kern="0" spc="0" dirty="0">
                <a:solidFill>
                  <a:srgbClr val="0000CC"/>
                </a:solidFill>
                <a:effectLst/>
                <a:uFill>
                  <a:solidFill>
                    <a:srgbClr val="000000"/>
                  </a:solidFill>
                </a:uFill>
                <a:latin typeface="Helvetica" panose="020B0604020202020204" pitchFamily="34" charset="0"/>
                <a:ea typeface="Calibri" panose="020F0502020204030204" pitchFamily="34" charset="0"/>
              </a:rPr>
              <a:t>Why isn’t the resident able to come to the phone?  Is there a problem? Please transfer me to your supervisor.</a:t>
            </a:r>
            <a:endParaRPr lang="en-US" sz="105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742950" marR="0" lvl="1" indent="-285750" algn="just" fontAlgn="base">
              <a:lnSpc>
                <a:spcPct val="115000"/>
              </a:lnSpc>
              <a:spcBef>
                <a:spcPts val="0"/>
              </a:spcBef>
              <a:spcAft>
                <a:spcPts val="800"/>
              </a:spcAft>
              <a:buFont typeface="+mj-lt"/>
              <a:buAutoNum type="alphaLcPeriod"/>
            </a:pPr>
            <a:r>
              <a:rPr lang="en-US" sz="1200" i="1" u="none" strike="noStrike" kern="0" spc="0" dirty="0">
                <a:solidFill>
                  <a:srgbClr val="0000CC"/>
                </a:solidFill>
                <a:effectLst/>
                <a:uFill>
                  <a:solidFill>
                    <a:srgbClr val="000000"/>
                  </a:solidFill>
                </a:uFill>
                <a:latin typeface="Helvetica" panose="020B0604020202020204" pitchFamily="34" charset="0"/>
                <a:ea typeface="Calibri" panose="020F0502020204030204" pitchFamily="34" charset="0"/>
              </a:rPr>
              <a:t>The charge nurse, Director of Nursing (DON), or the Administrator, perhaps the Social Services Director.</a:t>
            </a:r>
            <a:endParaRPr lang="en-US" sz="105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742950" marR="0" lvl="1" indent="-285750" algn="just" fontAlgn="base">
              <a:lnSpc>
                <a:spcPct val="115000"/>
              </a:lnSpc>
              <a:spcBef>
                <a:spcPts val="0"/>
              </a:spcBef>
              <a:spcAft>
                <a:spcPts val="800"/>
              </a:spcAft>
              <a:buFont typeface="+mj-lt"/>
              <a:buAutoNum type="alphaLcPeriod"/>
            </a:pPr>
            <a:r>
              <a:rPr lang="en-US" sz="1200" i="1" u="none" strike="noStrike" kern="0" spc="0" dirty="0">
                <a:solidFill>
                  <a:srgbClr val="0000CC"/>
                </a:solidFill>
                <a:effectLst/>
                <a:uFill>
                  <a:solidFill>
                    <a:srgbClr val="000000"/>
                  </a:solidFill>
                </a:uFill>
                <a:latin typeface="Helvetica" panose="020B0604020202020204" pitchFamily="34" charset="0"/>
                <a:ea typeface="Calibri" panose="020F0502020204030204" pitchFamily="34" charset="0"/>
              </a:rPr>
              <a:t>Speak with your supervisor about the facility’s actions, develop a plan of action, then visit the facility.  Once at the facility, visit the resident when no staff are around, talk to the resident about the failed attempts to call and if there is an alternate way to communicate in the future.</a:t>
            </a:r>
            <a:endParaRPr lang="en-US" sz="105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140744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hape 257"/>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58" name="Shape 258"/>
          <p:cNvSpPr>
            <a:spLocks noGrp="1"/>
          </p:cNvSpPr>
          <p:nvPr>
            <p:ph type="body" sz="quarter" idx="1"/>
          </p:nvPr>
        </p:nvSpPr>
        <p:spPr>
          <a:prstGeom prst="rect">
            <a:avLst/>
          </a:prstGeom>
        </p:spPr>
        <p:txBody>
          <a:bodyPr/>
          <a:lstStyle/>
          <a:p>
            <a:pPr marL="228600" marR="0" lvl="0" indent="-228600" defTabSz="914400" eaLnBrk="1" fontAlgn="auto" latinLnBrk="0" hangingPunct="1">
              <a:lnSpc>
                <a:spcPct val="100000"/>
              </a:lnSpc>
              <a:spcBef>
                <a:spcPts val="0"/>
              </a:spcBef>
              <a:spcAft>
                <a:spcPts val="0"/>
              </a:spcAft>
              <a:buClrTx/>
              <a:buSzPct val="100000"/>
              <a:buFontTx/>
              <a:buAutoNum type="arabicPeriod"/>
              <a:tabLst/>
              <a:defRPr/>
            </a:pPr>
            <a:r>
              <a:rPr lang="en-US" sz="1800" u="none" strike="noStrike" kern="0" spc="0" dirty="0">
                <a:solidFill>
                  <a:srgbClr val="000000"/>
                </a:solidFill>
                <a:effectLst/>
                <a:uFill>
                  <a:solidFill>
                    <a:srgbClr val="000000"/>
                  </a:solidFill>
                </a:uFill>
                <a:latin typeface="Helvetica" panose="020B0604020202020204" pitchFamily="34" charset="0"/>
                <a:ea typeface="Calibri" panose="020F0502020204030204" pitchFamily="34" charset="0"/>
              </a:rPr>
              <a:t>Sonya, the Social Services Director, asks the representative to leave the facility because they are “riling up residents” by explaining their rights.</a:t>
            </a:r>
            <a:endParaRPr lang="en-US" sz="180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indent="0">
              <a:buSzPct val="100000"/>
              <a:buNone/>
            </a:pPr>
            <a:r>
              <a:rPr i="1" dirty="0"/>
              <a:t>(Click to add the “Access Denied” sign.)</a:t>
            </a:r>
          </a:p>
          <a:p>
            <a:endParaRPr i="1" dirty="0"/>
          </a:p>
          <a:p>
            <a:pPr>
              <a:defRPr i="1"/>
            </a:pPr>
            <a:r>
              <a:rPr dirty="0"/>
              <a:t>(Click again to add the questions to the slide.)</a:t>
            </a:r>
          </a:p>
          <a:p>
            <a:pPr marL="342900" marR="0" lvl="0" indent="-342900" fontAlgn="base">
              <a:lnSpc>
                <a:spcPct val="115000"/>
              </a:lnSpc>
              <a:spcBef>
                <a:spcPts val="0"/>
              </a:spcBef>
              <a:spcAft>
                <a:spcPts val="800"/>
              </a:spcAft>
              <a:buFont typeface="+mj-lt"/>
              <a:buAutoNum type="alphaLcPeriod"/>
            </a:pPr>
            <a:r>
              <a:rPr lang="en-US" sz="1800" u="none" strike="noStrike" kern="0" spc="0" dirty="0">
                <a:solidFill>
                  <a:srgbClr val="000000"/>
                </a:solidFill>
                <a:effectLst/>
                <a:uFill>
                  <a:solidFill>
                    <a:srgbClr val="000000"/>
                  </a:solidFill>
                </a:uFill>
                <a:latin typeface="Helvetica" panose="020B0604020202020204" pitchFamily="34" charset="0"/>
                <a:ea typeface="Calibri" panose="020F0502020204030204" pitchFamily="34" charset="0"/>
              </a:rPr>
              <a:t>How would you respond to Sonya?</a:t>
            </a:r>
            <a:endParaRPr lang="en-US" sz="180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fontAlgn="base">
              <a:lnSpc>
                <a:spcPct val="115000"/>
              </a:lnSpc>
              <a:spcBef>
                <a:spcPts val="0"/>
              </a:spcBef>
              <a:spcAft>
                <a:spcPts val="800"/>
              </a:spcAft>
              <a:buFont typeface="+mj-lt"/>
              <a:buAutoNum type="alphaLcPeriod"/>
            </a:pPr>
            <a:r>
              <a:rPr lang="en-US" sz="1800" u="none" strike="noStrike" kern="0" spc="0" dirty="0">
                <a:solidFill>
                  <a:srgbClr val="000000"/>
                </a:solidFill>
                <a:effectLst/>
                <a:uFill>
                  <a:solidFill>
                    <a:srgbClr val="000000"/>
                  </a:solidFill>
                </a:uFill>
                <a:latin typeface="Helvetica" panose="020B0604020202020204" pitchFamily="34" charset="0"/>
                <a:ea typeface="Calibri" panose="020F0502020204030204" pitchFamily="34" charset="0"/>
              </a:rPr>
              <a:t>Who else might you speak to at the facility? </a:t>
            </a:r>
            <a:endParaRPr lang="en-US" sz="180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fontAlgn="base">
              <a:lnSpc>
                <a:spcPct val="115000"/>
              </a:lnSpc>
              <a:spcBef>
                <a:spcPts val="0"/>
              </a:spcBef>
              <a:spcAft>
                <a:spcPts val="800"/>
              </a:spcAft>
              <a:buFont typeface="+mj-lt"/>
              <a:buAutoNum type="alphaLcPeriod"/>
            </a:pPr>
            <a:r>
              <a:rPr lang="en-US" sz="1800" u="none" strike="noStrike" kern="0" spc="0" dirty="0">
                <a:solidFill>
                  <a:srgbClr val="000000"/>
                </a:solidFill>
                <a:effectLst/>
                <a:uFill>
                  <a:solidFill>
                    <a:srgbClr val="000000"/>
                  </a:solidFill>
                </a:uFill>
                <a:latin typeface="Helvetica" panose="020B0604020202020204" pitchFamily="34" charset="0"/>
                <a:ea typeface="Calibri" panose="020F0502020204030204" pitchFamily="34" charset="0"/>
              </a:rPr>
              <a:t>How do you respond to residents?</a:t>
            </a:r>
            <a:endParaRPr lang="en-US" sz="180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fontAlgn="base">
              <a:lnSpc>
                <a:spcPct val="115000"/>
              </a:lnSpc>
              <a:spcBef>
                <a:spcPts val="0"/>
              </a:spcBef>
              <a:spcAft>
                <a:spcPts val="800"/>
              </a:spcAft>
              <a:buFont typeface="+mj-lt"/>
              <a:buAutoNum type="alphaLcPeriod"/>
            </a:pPr>
            <a:r>
              <a:rPr lang="en-US" sz="1800" u="none" strike="noStrike" kern="0" spc="0" dirty="0">
                <a:solidFill>
                  <a:srgbClr val="000000"/>
                </a:solidFill>
                <a:effectLst/>
                <a:uFill>
                  <a:solidFill>
                    <a:srgbClr val="000000"/>
                  </a:solidFill>
                </a:uFill>
                <a:latin typeface="Helvetica" panose="020B0604020202020204" pitchFamily="34" charset="0"/>
                <a:ea typeface="Calibri" panose="020F0502020204030204" pitchFamily="34" charset="0"/>
              </a:rPr>
              <a:t>At what point do you leave?</a:t>
            </a:r>
            <a:endParaRPr lang="en-US" sz="180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fontAlgn="base">
              <a:lnSpc>
                <a:spcPct val="115000"/>
              </a:lnSpc>
              <a:spcBef>
                <a:spcPts val="0"/>
              </a:spcBef>
              <a:spcAft>
                <a:spcPts val="800"/>
              </a:spcAft>
              <a:buFont typeface="+mj-lt"/>
              <a:buAutoNum type="alphaLcPeriod"/>
            </a:pPr>
            <a:r>
              <a:rPr lang="en-US" sz="1800" u="none" strike="noStrike" kern="0" spc="0" dirty="0">
                <a:solidFill>
                  <a:srgbClr val="000000"/>
                </a:solidFill>
                <a:effectLst/>
                <a:uFill>
                  <a:solidFill>
                    <a:srgbClr val="000000"/>
                  </a:solidFill>
                </a:uFill>
                <a:latin typeface="Helvetica" panose="020B0604020202020204" pitchFamily="34" charset="0"/>
                <a:ea typeface="Calibri" panose="020F0502020204030204" pitchFamily="34" charset="0"/>
              </a:rPr>
              <a:t>What do you do next?</a:t>
            </a:r>
            <a:endParaRPr lang="en-US" sz="180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b="1" dirty="0"/>
          </a:p>
          <a:p>
            <a:pPr marL="228600" marR="0" algn="just">
              <a:lnSpc>
                <a:spcPct val="115000"/>
              </a:lnSpc>
              <a:spcBef>
                <a:spcPts val="0"/>
              </a:spcBef>
              <a:spcAft>
                <a:spcPts val="800"/>
              </a:spcAft>
            </a:pPr>
            <a:r>
              <a:rPr b="1" dirty="0"/>
              <a:t>Trainer’s Note: </a:t>
            </a:r>
            <a:r>
              <a:rPr lang="en-US" sz="12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Make sure you tell the trainees to follow the policies and procedures when access to residents is being denied. </a:t>
            </a:r>
            <a:r>
              <a:rPr lang="en-US" sz="12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Responses may include:</a:t>
            </a:r>
            <a:endParaRPr lang="en-US" sz="105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742950" marR="0" lvl="1" indent="-285750" algn="just" fontAlgn="base">
              <a:lnSpc>
                <a:spcPct val="115000"/>
              </a:lnSpc>
              <a:spcBef>
                <a:spcPts val="0"/>
              </a:spcBef>
              <a:spcAft>
                <a:spcPts val="800"/>
              </a:spcAft>
              <a:buFont typeface="+mj-lt"/>
              <a:buAutoNum type="alphaLcPeriod"/>
            </a:pPr>
            <a:r>
              <a:rPr lang="en-US" sz="1200" i="1" u="none" strike="noStrike" kern="0" spc="0" dirty="0">
                <a:solidFill>
                  <a:srgbClr val="0000CC"/>
                </a:solidFill>
                <a:effectLst/>
                <a:uFill>
                  <a:solidFill>
                    <a:srgbClr val="000000"/>
                  </a:solidFill>
                </a:uFill>
                <a:latin typeface="Helvetica" panose="020B0604020202020204" pitchFamily="34" charset="0"/>
                <a:ea typeface="Calibri" panose="020F0502020204030204" pitchFamily="34" charset="0"/>
              </a:rPr>
              <a:t>Maintain a calm and professional demeanor. Do not argue. Inform Sonya about residents’ rights and the authority of the Ombudsman program to access residents. Give her a program brochure that includes information about residents’ rights and the LTCOP. Offer to send additional information on residents’ rights and the Ombudsman program. Let her know if she still has concerns, you could go with her to talk with the Administrator. </a:t>
            </a:r>
            <a:endParaRPr lang="en-US" sz="105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742950" marR="0" lvl="1" indent="-285750" algn="just" fontAlgn="base">
              <a:lnSpc>
                <a:spcPct val="115000"/>
              </a:lnSpc>
              <a:spcBef>
                <a:spcPts val="0"/>
              </a:spcBef>
              <a:spcAft>
                <a:spcPts val="800"/>
              </a:spcAft>
              <a:buFont typeface="+mj-lt"/>
              <a:buAutoNum type="alphaLcPeriod"/>
            </a:pPr>
            <a:r>
              <a:rPr lang="en-US" sz="1200" i="1" u="none" strike="noStrike" kern="0" spc="0" dirty="0">
                <a:solidFill>
                  <a:srgbClr val="0000CC"/>
                </a:solidFill>
                <a:effectLst/>
                <a:uFill>
                  <a:solidFill>
                    <a:srgbClr val="000000"/>
                  </a:solidFill>
                </a:uFill>
                <a:latin typeface="Helvetica" panose="020B0604020202020204" pitchFamily="34" charset="0"/>
                <a:ea typeface="Calibri" panose="020F0502020204030204" pitchFamily="34" charset="0"/>
              </a:rPr>
              <a:t>The Administrator. May consider calling your supervisor or State Ombudsman for direction.</a:t>
            </a:r>
            <a:endParaRPr lang="en-US" sz="105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742950" marR="0" lvl="1" indent="-285750" algn="just" fontAlgn="base">
              <a:lnSpc>
                <a:spcPct val="115000"/>
              </a:lnSpc>
              <a:spcBef>
                <a:spcPts val="0"/>
              </a:spcBef>
              <a:spcAft>
                <a:spcPts val="800"/>
              </a:spcAft>
              <a:buFont typeface="+mj-lt"/>
              <a:buAutoNum type="alphaLcPeriod"/>
            </a:pPr>
            <a:r>
              <a:rPr lang="en-US" sz="1200" i="1" u="none" strike="noStrike" kern="0" spc="0" dirty="0">
                <a:solidFill>
                  <a:srgbClr val="0000CC"/>
                </a:solidFill>
                <a:effectLst/>
                <a:uFill>
                  <a:solidFill>
                    <a:srgbClr val="000000"/>
                  </a:solidFill>
                </a:uFill>
                <a:latin typeface="Helvetica" panose="020B0604020202020204" pitchFamily="34" charset="0"/>
                <a:ea typeface="Calibri" panose="020F0502020204030204" pitchFamily="34" charset="0"/>
              </a:rPr>
              <a:t>Explain to the residents that there is some confusion, and you will work it out with the facility. Reassure residents and let them know that you will be back or will stay to address their questions and concerns.</a:t>
            </a:r>
            <a:endParaRPr lang="en-US" sz="105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742950" marR="0" lvl="1" indent="-285750" algn="just" fontAlgn="base">
              <a:lnSpc>
                <a:spcPct val="115000"/>
              </a:lnSpc>
              <a:spcBef>
                <a:spcPts val="0"/>
              </a:spcBef>
              <a:spcAft>
                <a:spcPts val="800"/>
              </a:spcAft>
              <a:buFont typeface="+mj-lt"/>
              <a:buAutoNum type="alphaLcPeriod"/>
            </a:pPr>
            <a:r>
              <a:rPr lang="en-US" sz="1200" i="1" u="none" strike="noStrike" kern="0" spc="0" dirty="0">
                <a:solidFill>
                  <a:srgbClr val="0000CC"/>
                </a:solidFill>
                <a:effectLst/>
                <a:uFill>
                  <a:solidFill>
                    <a:srgbClr val="000000"/>
                  </a:solidFill>
                </a:uFill>
                <a:latin typeface="Helvetica" panose="020B0604020202020204" pitchFamily="34" charset="0"/>
                <a:ea typeface="Calibri" panose="020F0502020204030204" pitchFamily="34" charset="0"/>
              </a:rPr>
              <a:t>Leave if/when feeling threatened, if your presence is having a negative effect on residents, or when told to leave by your supervisor.</a:t>
            </a:r>
            <a:endParaRPr lang="en-US" sz="105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742950" marR="0" lvl="1" indent="-285750" algn="just" fontAlgn="base">
              <a:lnSpc>
                <a:spcPct val="115000"/>
              </a:lnSpc>
              <a:spcBef>
                <a:spcPts val="0"/>
              </a:spcBef>
              <a:spcAft>
                <a:spcPts val="800"/>
              </a:spcAft>
              <a:buFont typeface="+mj-lt"/>
              <a:buAutoNum type="alphaLcPeriod"/>
            </a:pPr>
            <a:r>
              <a:rPr lang="en-US" sz="1200" i="1" u="none" strike="noStrike" kern="0" spc="0" dirty="0">
                <a:solidFill>
                  <a:srgbClr val="0000CC"/>
                </a:solidFill>
                <a:effectLst/>
                <a:uFill>
                  <a:solidFill>
                    <a:srgbClr val="000000"/>
                  </a:solidFill>
                </a:uFill>
                <a:latin typeface="Helvetica" panose="020B0604020202020204" pitchFamily="34" charset="0"/>
                <a:ea typeface="Calibri" panose="020F0502020204030204" pitchFamily="34" charset="0"/>
              </a:rPr>
              <a:t>Immediately notify your supervisor, document the occurrence, and follow all requirements in the program’s policies and procedures for when access is denied. </a:t>
            </a:r>
            <a:endParaRPr lang="en-US" sz="1050" u="none" strike="noStrike" kern="0" spc="0" dirty="0">
              <a:solidFill>
                <a:srgbClr val="000000"/>
              </a:solidFill>
              <a:effectLst/>
              <a:uFill>
                <a:solidFill>
                  <a:srgbClr val="000000"/>
                </a:solidFill>
              </a:u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428786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Shape 262"/>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63" name="Shape 263"/>
          <p:cNvSpPr>
            <a:spLocks noGrp="1"/>
          </p:cNvSpPr>
          <p:nvPr>
            <p:ph type="body" sz="quarter" idx="1"/>
          </p:nvPr>
        </p:nvSpPr>
        <p:spPr>
          <a:prstGeom prst="rect">
            <a:avLst/>
          </a:prstGeom>
        </p:spPr>
        <p:txBody>
          <a:bodyPr/>
          <a:lstStyle>
            <a:lvl1pPr>
              <a:defRPr i="1"/>
            </a:lvl1pPr>
          </a:lstStyle>
          <a:p>
            <a:pPr marL="0" marR="0" lvl="0" indent="0" algn="just" defTabSz="914400" eaLnBrk="1" fontAlgn="auto" latinLnBrk="0" hangingPunct="1">
              <a:lnSpc>
                <a:spcPct val="100000"/>
              </a:lnSpc>
              <a:spcBef>
                <a:spcPts val="0"/>
              </a:spcBef>
              <a:spcAft>
                <a:spcPts val="0"/>
              </a:spcAft>
              <a:buClrTx/>
              <a:buSzTx/>
              <a:buFontTx/>
              <a:buNone/>
              <a:tabLst/>
              <a:defRPr/>
            </a:pPr>
            <a:r>
              <a:rPr lang="en-US" b="1" dirty="0"/>
              <a:t>Trainer’s Note: </a:t>
            </a:r>
            <a:r>
              <a:rPr dirty="0"/>
              <a:t>Allow a</a:t>
            </a:r>
            <a:r>
              <a:rPr lang="en-US" dirty="0"/>
              <a:t>t least</a:t>
            </a:r>
            <a:r>
              <a:rPr dirty="0"/>
              <a:t> </a:t>
            </a:r>
            <a:r>
              <a:rPr lang="en-US" dirty="0"/>
              <a:t>30</a:t>
            </a:r>
            <a:r>
              <a:rPr dirty="0"/>
              <a:t> minutes for Section 3.</a:t>
            </a:r>
            <a:r>
              <a:rPr lang="en-US" dirty="0"/>
              <a:t> </a:t>
            </a:r>
            <a:r>
              <a:rPr lang="en-US" sz="1800" i="1" dirty="0">
                <a:solidFill>
                  <a:srgbClr val="0000CC"/>
                </a:solidFill>
                <a:effectLst/>
                <a:latin typeface="Helvetica" panose="020B0604020202020204" pitchFamily="34" charset="0"/>
                <a:ea typeface="Calibri" panose="020F0502020204030204" pitchFamily="34" charset="0"/>
              </a:rPr>
              <a:t>Documentation is discussed in detail during Module 9.</a:t>
            </a:r>
            <a:endParaRPr lang="en-US" sz="1800" dirty="0">
              <a:effectLst/>
              <a:latin typeface="Times New Roman" panose="02020603050405020304" pitchFamily="18" charset="0"/>
              <a:ea typeface="Arial Unicode MS"/>
            </a:endParaRPr>
          </a:p>
          <a:p>
            <a:endParaRPr dirty="0"/>
          </a:p>
        </p:txBody>
      </p:sp>
    </p:spTree>
    <p:extLst>
      <p:ext uri="{BB962C8B-B14F-4D97-AF65-F5344CB8AC3E}">
        <p14:creationId xmlns:p14="http://schemas.microsoft.com/office/powerpoint/2010/main" val="5692949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US" sz="1800" dirty="0">
                <a:effectLst/>
                <a:latin typeface="Helvetica" panose="020B0604020202020204" pitchFamily="34" charset="0"/>
                <a:ea typeface="Calibri" panose="020F0502020204030204" pitchFamily="34" charset="0"/>
              </a:rPr>
              <a:t>Access allows you to gather information through observations, interviews, and record reviews. It is important to have a system to document your initial findings.  Most representatives take notes during their visit or phone calls via pen and paper or an electronic device. Others take notes immediately after.  The notes taken will be entered into an electronic-based system managed by the Office.  Requirements for documentation are discussed in more detail during Module 10. </a:t>
            </a:r>
            <a:endParaRPr lang="en-US" sz="1800" dirty="0">
              <a:effectLst/>
              <a:latin typeface="Times New Roman" panose="02020603050405020304" pitchFamily="18" charset="0"/>
              <a:ea typeface="Calibri" panose="020F050202020403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Arial Unicode MS"/>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n-US" sz="1800" dirty="0">
                <a:effectLst/>
                <a:latin typeface="Helvetica" panose="020B0604020202020204" pitchFamily="34" charset="0"/>
                <a:ea typeface="Arial Unicode MS"/>
              </a:rPr>
              <a:t>The OAA and the LTCOP Rule have strict parameters for protecting the confidentiality of the identity of residents and complainants, resident records, program records, and other information.</a:t>
            </a:r>
            <a:endParaRPr lang="en-US" sz="1800" dirty="0">
              <a:effectLst/>
              <a:latin typeface="Times New Roman" panose="02020603050405020304" pitchFamily="18" charset="0"/>
              <a:ea typeface="Arial Unicode MS"/>
            </a:endParaRPr>
          </a:p>
          <a:p>
            <a:endParaRPr lang="en-US" dirty="0"/>
          </a:p>
          <a:p>
            <a:r>
              <a:rPr lang="en-US" dirty="0"/>
              <a:t>As a representative, you must maintain confidentiality: </a:t>
            </a:r>
            <a:r>
              <a:rPr lang="en-US" i="1" dirty="0"/>
              <a:t>(Go over the bullet points on the slide.)</a:t>
            </a:r>
          </a:p>
          <a:p>
            <a:endParaRPr lang="en-US" dirty="0"/>
          </a:p>
          <a:p>
            <a:pPr marL="0" marR="0" algn="just">
              <a:lnSpc>
                <a:spcPct val="115000"/>
              </a:lnSpc>
              <a:spcBef>
                <a:spcPts val="0"/>
              </a:spcBef>
              <a:spcAft>
                <a:spcPts val="0"/>
              </a:spcAft>
            </a:pPr>
            <a:r>
              <a:rPr lang="en-US" sz="1800" dirty="0">
                <a:ln>
                  <a:noFill/>
                </a:ln>
                <a:solidFill>
                  <a:srgbClr val="000000"/>
                </a:solidFill>
                <a:effectLst/>
                <a:latin typeface="Helvetica" panose="020B0604020202020204" pitchFamily="34" charset="0"/>
                <a:ea typeface="Calibri" panose="020F0502020204030204" pitchFamily="34" charset="0"/>
              </a:rPr>
              <a:t>All records and information obtained by the LTCOP during conversations with residents and complainants must be held in confidence. It is important to explain to residents and complainants that the information they share with the program is confidential, meaning the information will not be shared (disclosed) with anyone outside of the Ombudsman program without their permission. In addition to federal requirements, always follow the program policies and procedures for confidentiality and disclosure of program information.</a:t>
            </a:r>
            <a:endParaRPr lang="en-US" sz="1800" dirty="0">
              <a:effectLst/>
              <a:latin typeface="Times New Roman" panose="02020603050405020304" pitchFamily="18" charset="0"/>
              <a:ea typeface="Arial Unicode MS"/>
            </a:endParaRPr>
          </a:p>
        </p:txBody>
      </p:sp>
    </p:spTree>
    <p:extLst>
      <p:ext uri="{BB962C8B-B14F-4D97-AF65-F5344CB8AC3E}">
        <p14:creationId xmlns:p14="http://schemas.microsoft.com/office/powerpoint/2010/main" val="29673053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Shape 267"/>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68" name="Shape 268"/>
          <p:cNvSpPr>
            <a:spLocks noGrp="1"/>
          </p:cNvSpPr>
          <p:nvPr>
            <p:ph type="body" sz="quarter" idx="1"/>
          </p:nvPr>
        </p:nvSpPr>
        <p:spPr>
          <a:prstGeom prst="rect">
            <a:avLst/>
          </a:prstGeom>
        </p:spPr>
        <p:txBody>
          <a:bodyPr/>
          <a:lstStyle/>
          <a:p>
            <a:pPr>
              <a:defRPr b="1" i="1"/>
            </a:pPr>
            <a:endParaRPr dirty="0"/>
          </a:p>
          <a:p>
            <a:pPr marL="0" indent="0">
              <a:buSzPct val="100000"/>
              <a:buNone/>
              <a:defRPr b="1" i="1"/>
            </a:pPr>
            <a:r>
              <a:rPr lang="en-US" dirty="0">
                <a:sym typeface="Symbol" panose="05050102010706020507" pitchFamily="18" charset="2"/>
              </a:rPr>
              <a:t> </a:t>
            </a:r>
            <a:r>
              <a:rPr dirty="0"/>
              <a:t>Include state-specific policies and procedures related to confidentiality.</a:t>
            </a:r>
          </a:p>
          <a:p>
            <a:pPr>
              <a:defRPr i="1"/>
            </a:pPr>
            <a:endParaRPr dirty="0"/>
          </a:p>
        </p:txBody>
      </p:sp>
    </p:spTree>
    <p:extLst>
      <p:ext uri="{BB962C8B-B14F-4D97-AF65-F5344CB8AC3E}">
        <p14:creationId xmlns:p14="http://schemas.microsoft.com/office/powerpoint/2010/main" val="34611643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Shape 274"/>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75" name="Shape 275"/>
          <p:cNvSpPr>
            <a:spLocks noGrp="1"/>
          </p:cNvSpPr>
          <p:nvPr>
            <p:ph type="body" sz="quarter" idx="1"/>
          </p:nvPr>
        </p:nvSpPr>
        <p:spPr>
          <a:prstGeom prst="rect">
            <a:avLst/>
          </a:prstGeom>
        </p:spPr>
        <p:txBody>
          <a:bodyPr/>
          <a:lstStyle/>
          <a:p>
            <a:endParaRPr lang="en-US" dirty="0"/>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Confidential conversations with the LTCOP allow residents and complainants a level of comfort when discussing concerns. When the resident and complainant understand that the information cannot be shared with anyone without their approval, it encourages them to be open about details of their complaints.  Maintaining confidentiality is the best way for the Ombudsman program to earn and keep the trust of residents and ensure that actions are resident-directed.</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321693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Shape 112"/>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13" name="Shape 113"/>
          <p:cNvSpPr>
            <a:spLocks noGrp="1"/>
          </p:cNvSpPr>
          <p:nvPr>
            <p:ph type="body" sz="quarter" idx="1"/>
          </p:nvPr>
        </p:nvSpPr>
        <p:spPr>
          <a:prstGeom prst="rect">
            <a:avLst/>
          </a:prstGeom>
        </p:spPr>
        <p:txBody>
          <a:bodyPr/>
          <a:lstStyle/>
          <a:p>
            <a:pPr marL="0" marR="0" algn="just">
              <a:lnSpc>
                <a:spcPct val="115000"/>
              </a:lnSpc>
              <a:spcBef>
                <a:spcPts val="0"/>
              </a:spcBef>
              <a:spcAft>
                <a:spcPts val="80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Begin the session by welcoming the trainees to the training session and thanking them for their continued interest in the program.  Make sure everyone introduces themselves – even if they come late.</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To begin please share: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Your name</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Where you are from </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One thing you learned from Module 4 -</a:t>
            </a:r>
            <a:r>
              <a:rPr lang="en-US" sz="1800" b="1"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 </a:t>
            </a: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something that really stuck with you or surprised you</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What you hope to learn since the last module</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0" marR="0" algn="just">
              <a:lnSpc>
                <a:spcPct val="115000"/>
              </a:lnSpc>
              <a:spcBef>
                <a:spcPts val="0"/>
              </a:spcBef>
              <a:spcAft>
                <a:spcPts val="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After introductions, thank the trainees for their information and explain any housekeeping items that need to be addressed including the time frame of the training day, breaks, location of restrooms, refreshments, etc.  Ask the trainees to speak up if they have any questions throughout the training.</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7825177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Shape 280"/>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81" name="Shape 281"/>
          <p:cNvSpPr>
            <a:spLocks noGrp="1"/>
          </p:cNvSpPr>
          <p:nvPr>
            <p:ph type="body" sz="quarter" idx="1"/>
          </p:nvPr>
        </p:nvSpPr>
        <p:spPr>
          <a:prstGeom prst="rect">
            <a:avLst/>
          </a:prstGeom>
        </p:spPr>
        <p:txBody>
          <a:bodyPr/>
          <a:lstStyle/>
          <a:p>
            <a:r>
              <a:rPr dirty="0"/>
              <a:t>When a complainant is not the resident, the Ombudsman program: </a:t>
            </a:r>
            <a:r>
              <a:rPr i="1" dirty="0"/>
              <a:t>(Go over the information on the slide.)</a:t>
            </a:r>
          </a:p>
          <a:p>
            <a:endParaRPr i="1" dirty="0"/>
          </a:p>
        </p:txBody>
      </p:sp>
    </p:spTree>
    <p:extLst>
      <p:ext uri="{BB962C8B-B14F-4D97-AF65-F5344CB8AC3E}">
        <p14:creationId xmlns:p14="http://schemas.microsoft.com/office/powerpoint/2010/main" val="15094549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Shape 29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99" name="Shape 299"/>
          <p:cNvSpPr>
            <a:spLocks noGrp="1"/>
          </p:cNvSpPr>
          <p:nvPr>
            <p:ph type="body" sz="quarter" idx="1"/>
          </p:nvPr>
        </p:nvSpPr>
        <p:spPr>
          <a:prstGeom prst="rect">
            <a:avLst/>
          </a:prstGeom>
        </p:spPr>
        <p:txBody>
          <a:bodyPr/>
          <a:lstStyle/>
          <a:p>
            <a:r>
              <a:rPr dirty="0"/>
              <a:t>Confidentiality applies to all records and communications such as: verbal, non-verbal (includes sign language), </a:t>
            </a:r>
            <a:r>
              <a:rPr lang="en-US" dirty="0"/>
              <a:t>observations, and </a:t>
            </a:r>
            <a:r>
              <a:rPr dirty="0"/>
              <a:t>written (e.g., letters, emails, texts, etc.).</a:t>
            </a:r>
          </a:p>
          <a:p>
            <a:pPr>
              <a:defRPr b="1"/>
            </a:pPr>
            <a:endParaRPr dirty="0"/>
          </a:p>
          <a:p>
            <a:pPr>
              <a:defRPr b="1"/>
            </a:pPr>
            <a:r>
              <a:rPr dirty="0"/>
              <a:t>Do</a:t>
            </a:r>
          </a:p>
          <a:p>
            <a:r>
              <a:rPr lang="en-US" dirty="0"/>
              <a:t>Respect the resident as the “client” and take direction from them regardless of who files the complaint.</a:t>
            </a:r>
            <a:r>
              <a:rPr dirty="0"/>
              <a:t> </a:t>
            </a:r>
            <a:endParaRPr lang="en-US" dirty="0"/>
          </a:p>
          <a:p>
            <a:r>
              <a:rPr lang="en-US" dirty="0"/>
              <a:t>Follow the direction of the resident representative when the resident cannot communicate informed consent and is acting in the resident’s best interest or if the resident gives you permission to follow the direction of their representative.</a:t>
            </a:r>
          </a:p>
          <a:p>
            <a:r>
              <a:rPr dirty="0"/>
              <a:t>Keep the identity of the complainant confidential.</a:t>
            </a:r>
          </a:p>
          <a:p>
            <a:r>
              <a:rPr dirty="0"/>
              <a:t>Keep the identity of the resident confidential.</a:t>
            </a:r>
          </a:p>
          <a:p>
            <a:pPr>
              <a:defRPr i="1"/>
            </a:pPr>
            <a:endParaRPr dirty="0"/>
          </a:p>
          <a:p>
            <a:pPr>
              <a:defRPr b="1"/>
            </a:pPr>
            <a:r>
              <a:rPr dirty="0"/>
              <a:t>Don’t</a:t>
            </a:r>
          </a:p>
          <a:p>
            <a:r>
              <a:rPr dirty="0"/>
              <a:t>Reveal information to anyone without permission from the resident.</a:t>
            </a:r>
          </a:p>
          <a:p>
            <a:r>
              <a:rPr dirty="0"/>
              <a:t>Tell facility staff who you are visiting.</a:t>
            </a:r>
          </a:p>
          <a:p>
            <a:r>
              <a:rPr lang="en-US" dirty="0"/>
              <a:t>Read a resident’s chart that is offered to you by a facility staff member without the resident’s consent or attempt to access a resident’s chart without the consent of the resident or the resident representative.</a:t>
            </a:r>
          </a:p>
          <a:p>
            <a:r>
              <a:rPr dirty="0"/>
              <a:t>Reveal the identity of the complainant without permission.</a:t>
            </a:r>
          </a:p>
          <a:p>
            <a:r>
              <a:rPr dirty="0"/>
              <a:t>Show program records to anyone outside of the LTCOP.</a:t>
            </a:r>
          </a:p>
          <a:p>
            <a:r>
              <a:rPr dirty="0"/>
              <a:t>Allow staff to follow you on your visits.</a:t>
            </a:r>
          </a:p>
        </p:txBody>
      </p:sp>
    </p:spTree>
    <p:extLst>
      <p:ext uri="{BB962C8B-B14F-4D97-AF65-F5344CB8AC3E}">
        <p14:creationId xmlns:p14="http://schemas.microsoft.com/office/powerpoint/2010/main" val="29425290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Shape 305"/>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06" name="Shape 306"/>
          <p:cNvSpPr>
            <a:spLocks noGrp="1"/>
          </p:cNvSpPr>
          <p:nvPr>
            <p:ph type="body" sz="quarter" idx="1"/>
          </p:nvPr>
        </p:nvSpPr>
        <p:spPr>
          <a:prstGeom prst="rect">
            <a:avLst/>
          </a:prstGeom>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Disclosure of information simply means the releasing of information either verbally or in writing. Details of when and why to disclose resident or complainant identifying information will be explored further in the complaint-handling Modules. Quite often some kind of disclosure of resident information is required to resolve a complaint.   </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Regardless of where the Ombudsman program is located, all files, records, and information maintained by representatives of the Office pertaining to program activities and complaints are the property of the Office of the State Long-Term Care Ombudsman.  Such information is not the property of the individual representatives nor the local Ombudsman entity (LOE).  </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Disclosure of such information, including identifying information about a resident or a complainant may only occur under the following circumstances and as determined by the State Ombudsman in their program’s policies and procedures: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Permission from the resident (or a resident’s representative when applicable)</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Permission from the complainant </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An order from the court</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endParaRPr lang="en-US" dirty="0"/>
          </a:p>
          <a:p>
            <a:r>
              <a:rPr lang="en-US" sz="1800" dirty="0">
                <a:effectLst/>
                <a:latin typeface="Helvetica" panose="020B0604020202020204" pitchFamily="34" charset="0"/>
                <a:ea typeface="Arial Unicode MS"/>
              </a:rPr>
              <a:t>Otherwise, disclosure of files, records, and information maintained by the LTCOP pertaining to program activities and complaints is prohibited. </a:t>
            </a:r>
          </a:p>
          <a:p>
            <a:endParaRPr lang="en-US" sz="1800" b="1" dirty="0">
              <a:effectLst/>
              <a:latin typeface="Helvetica" panose="020B0604020202020204" pitchFamily="34" charset="0"/>
            </a:endParaRPr>
          </a:p>
          <a:p>
            <a:r>
              <a:rPr b="1" i="1" dirty="0"/>
              <a:t>Trainer’s Note: </a:t>
            </a:r>
            <a:r>
              <a:rPr lang="en-US" sz="1800" i="1" dirty="0">
                <a:solidFill>
                  <a:srgbClr val="000000"/>
                </a:solidFill>
                <a:effectLst/>
                <a:latin typeface="Helvetica" panose="020B0604020202020204" pitchFamily="34" charset="0"/>
                <a:ea typeface="Arial Unicode MS"/>
              </a:rPr>
              <a:t>A directive issued by a court, or a judge requiring a person to do or not do something. Instruct trainees to contact the State Ombudsman and follow program policies and procedures if they receive a court order and explain relevant policies and procedures.</a:t>
            </a:r>
            <a:endParaRPr lang="en-US" sz="1800" i="1" dirty="0">
              <a:effectLst/>
              <a:latin typeface="Times New Roman" panose="02020603050405020304" pitchFamily="18" charset="0"/>
              <a:ea typeface="Arial Unicode MS"/>
            </a:endParaRPr>
          </a:p>
          <a:p>
            <a:pPr>
              <a:defRPr i="1"/>
            </a:pPr>
            <a:endParaRPr lang="en-US" dirty="0"/>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When might the Ombudsman program disclose resident or complainant identifying information, and for what purpose? </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spcBef>
                <a:spcPts val="0"/>
              </a:spcBef>
              <a:spcAft>
                <a:spcPts val="0"/>
              </a:spcAft>
            </a:pPr>
            <a:r>
              <a:rPr lang="en-US" sz="1800" dirty="0">
                <a:effectLst/>
                <a:latin typeface="Helvetica" panose="020B0604020202020204" pitchFamily="34" charset="0"/>
                <a:ea typeface="Arial Unicode MS"/>
              </a:rPr>
              <a:t>Some common reasons for disclosure include:</a:t>
            </a:r>
            <a:endParaRPr lang="en-US" sz="1800" dirty="0">
              <a:effectLst/>
              <a:latin typeface="Times New Roman" panose="02020603050405020304" pitchFamily="18" charset="0"/>
              <a:ea typeface="Arial Unicode MS"/>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solidFill>
                  <a:srgbClr val="000000"/>
                </a:solidFill>
                <a:effectLst/>
                <a:uFill>
                  <a:solidFill>
                    <a:srgbClr val="000000"/>
                  </a:solidFill>
                </a:uFill>
                <a:latin typeface="Helvetica" panose="020B0604020202020204" pitchFamily="34" charset="0"/>
                <a:ea typeface="Calibri" panose="020F0502020204030204" pitchFamily="34" charset="0"/>
              </a:rPr>
              <a:t>To resolve a complaint with facility staff</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solidFill>
                  <a:srgbClr val="000000"/>
                </a:solidFill>
                <a:effectLst/>
                <a:uFill>
                  <a:solidFill>
                    <a:srgbClr val="000000"/>
                  </a:solidFill>
                </a:uFill>
                <a:latin typeface="Helvetica" panose="020B0604020202020204" pitchFamily="34" charset="0"/>
                <a:ea typeface="Calibri" panose="020F0502020204030204" pitchFamily="34" charset="0"/>
              </a:rPr>
              <a:t>To refer a complaint to an outside agency </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solidFill>
                  <a:srgbClr val="000000"/>
                </a:solidFill>
                <a:effectLst/>
                <a:uFill>
                  <a:solidFill>
                    <a:srgbClr val="000000"/>
                  </a:solidFill>
                </a:uFill>
                <a:latin typeface="Helvetica" panose="020B0604020202020204" pitchFamily="34" charset="0"/>
                <a:ea typeface="Calibri" panose="020F0502020204030204" pitchFamily="34" charset="0"/>
              </a:rPr>
              <a:t>To discuss resident concerns with their representative or other family or friends</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a:defRPr i="1"/>
            </a:pPr>
            <a:endParaRPr lang="en-US" i="0" dirty="0"/>
          </a:p>
          <a:p>
            <a:pPr marL="0" marR="0" algn="just">
              <a:lnSpc>
                <a:spcPct val="115000"/>
              </a:lnSpc>
              <a:spcBef>
                <a:spcPts val="0"/>
              </a:spcBef>
              <a:spcAft>
                <a:spcPts val="0"/>
              </a:spcAft>
            </a:pPr>
            <a:r>
              <a:rPr lang="en-US" sz="1800" dirty="0">
                <a:effectLst/>
                <a:latin typeface="Helvetica" panose="020B0604020202020204" pitchFamily="34" charset="0"/>
                <a:ea typeface="Arial Unicode MS"/>
              </a:rPr>
              <a:t>Disclosure will be further reviewed in Module </a:t>
            </a:r>
            <a:r>
              <a:rPr lang="en-US" sz="1800" u="sng" dirty="0">
                <a:effectLst/>
                <a:latin typeface="Helvetica" panose="020B0604020202020204" pitchFamily="34" charset="0"/>
                <a:ea typeface="Arial Unicode MS"/>
              </a:rPr>
              <a:t>10</a:t>
            </a:r>
            <a:r>
              <a:rPr lang="en-US" sz="1800" dirty="0">
                <a:effectLst/>
                <a:latin typeface="Helvetica" panose="020B0604020202020204" pitchFamily="34" charset="0"/>
                <a:ea typeface="Arial Unicode MS"/>
              </a:rPr>
              <a:t> during the complaint processing sections. </a:t>
            </a:r>
            <a:endParaRPr lang="en-US" sz="1800" dirty="0">
              <a:effectLst/>
              <a:latin typeface="Times New Roman" panose="02020603050405020304" pitchFamily="18" charset="0"/>
              <a:ea typeface="Arial Unicode MS"/>
            </a:endParaRPr>
          </a:p>
          <a:p>
            <a:pPr>
              <a:defRPr i="1"/>
            </a:pPr>
            <a:endParaRPr dirty="0"/>
          </a:p>
        </p:txBody>
      </p:sp>
    </p:spTree>
    <p:extLst>
      <p:ext uri="{BB962C8B-B14F-4D97-AF65-F5344CB8AC3E}">
        <p14:creationId xmlns:p14="http://schemas.microsoft.com/office/powerpoint/2010/main" val="39325575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Shape 310"/>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11" name="Shape 311"/>
          <p:cNvSpPr>
            <a:spLocks noGrp="1"/>
          </p:cNvSpPr>
          <p:nvPr>
            <p:ph type="body" sz="quarter" idx="1"/>
          </p:nvPr>
        </p:nvSpPr>
        <p:spPr>
          <a:prstGeom prst="rect">
            <a:avLst/>
          </a:prstGeom>
        </p:spPr>
        <p:txBody>
          <a:bodyPr/>
          <a:lstStyle/>
          <a:p>
            <a:pPr>
              <a:defRPr i="1"/>
            </a:pPr>
            <a:r>
              <a:rPr b="1" dirty="0"/>
              <a:t>Trainer’s Note: </a:t>
            </a:r>
            <a:r>
              <a:rPr lang="en-US" b="0" dirty="0"/>
              <a:t>Clarify your program’s policies and procedures on disclosure and let the trainees know when and how they are required to notify the Office when they receive a request to disclose information or records.</a:t>
            </a:r>
          </a:p>
          <a:p>
            <a:pPr>
              <a:defRPr i="1"/>
            </a:pPr>
            <a:endParaRPr lang="en-US" b="0" dirty="0"/>
          </a:p>
          <a:p>
            <a:pPr>
              <a:defRPr i="1"/>
            </a:pPr>
            <a:r>
              <a:rPr lang="en-US" b="1" dirty="0">
                <a:sym typeface="Symbol" panose="05050102010706020507" pitchFamily="18" charset="2"/>
              </a:rPr>
              <a:t></a:t>
            </a:r>
            <a:r>
              <a:rPr lang="en-US" b="1" dirty="0"/>
              <a:t> Include state-specific policies and procedures on disclosure of resident information and program records, including required steps to disclose the information and records.</a:t>
            </a:r>
          </a:p>
          <a:p>
            <a:pPr>
              <a:defRPr i="1"/>
            </a:pPr>
            <a:endParaRPr lang="en-US" b="1" dirty="0"/>
          </a:p>
          <a:p>
            <a:pPr>
              <a:defRPr i="1"/>
            </a:pPr>
            <a:r>
              <a:rPr lang="en-US" b="1" dirty="0">
                <a:sym typeface="Symbol" panose="05050102010706020507" pitchFamily="18" charset="2"/>
              </a:rPr>
              <a:t></a:t>
            </a:r>
            <a:r>
              <a:rPr lang="en-US" b="1" dirty="0"/>
              <a:t> Include state-specific policies and procedures for when a resident is unable to communicate informed consent to disclose information and the representative believes that an action, inaction, or decision may adversely affect the health, safety, welfare, or rights of the resident.  Include steps when the resident has a representative, when the representative is not acting in the best interest of the resident, and when the resident does not have a resident representative. </a:t>
            </a:r>
          </a:p>
          <a:p>
            <a:pPr>
              <a:defRPr b="1"/>
            </a:pPr>
            <a:endParaRPr dirty="0"/>
          </a:p>
        </p:txBody>
      </p:sp>
    </p:spTree>
    <p:extLst>
      <p:ext uri="{BB962C8B-B14F-4D97-AF65-F5344CB8AC3E}">
        <p14:creationId xmlns:p14="http://schemas.microsoft.com/office/powerpoint/2010/main" val="1797029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Shape 321"/>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22" name="Shape 322"/>
          <p:cNvSpPr>
            <a:spLocks noGrp="1"/>
          </p:cNvSpPr>
          <p:nvPr>
            <p:ph type="body" sz="quarter" idx="1"/>
          </p:nvPr>
        </p:nvSpPr>
        <p:spPr>
          <a:prstGeom prst="rect">
            <a:avLst/>
          </a:prstGeom>
        </p:spPr>
        <p:txBody>
          <a:bodyPr/>
          <a:lstStyle/>
          <a:p>
            <a:r>
              <a:rPr dirty="0"/>
              <a:t>Lisa, a representative</a:t>
            </a:r>
            <a:r>
              <a:rPr lang="en-US" dirty="0"/>
              <a:t> of the Office</a:t>
            </a:r>
            <a:r>
              <a:rPr dirty="0"/>
              <a:t>, goes to Mrs. Jones’</a:t>
            </a:r>
            <a:r>
              <a:rPr lang="en-US" dirty="0"/>
              <a:t>s</a:t>
            </a:r>
            <a:r>
              <a:rPr dirty="0"/>
              <a:t> room to follow up on a complaint, but she is not there.  Lisa then asks the social worker where to find Mrs. Jones because her daughter called the Office with a concern.</a:t>
            </a:r>
          </a:p>
          <a:p>
            <a:pPr>
              <a:defRPr i="1"/>
            </a:pPr>
            <a:endParaRPr dirty="0"/>
          </a:p>
          <a:p>
            <a:pPr>
              <a:defRPr i="1"/>
            </a:pPr>
            <a:r>
              <a:rPr dirty="0"/>
              <a:t>Ask the trainees the following 2 questions: </a:t>
            </a:r>
          </a:p>
          <a:p>
            <a:r>
              <a:rPr dirty="0"/>
              <a:t>D</a:t>
            </a:r>
            <a:r>
              <a:rPr lang="en-US" dirty="0"/>
              <a:t>id</a:t>
            </a:r>
            <a:r>
              <a:rPr dirty="0"/>
              <a:t> Lisa breach confidentiality?</a:t>
            </a:r>
          </a:p>
          <a:p>
            <a:r>
              <a:rPr dirty="0"/>
              <a:t>If so, how should Lisa have handled the situation? </a:t>
            </a:r>
          </a:p>
          <a:p>
            <a:pPr>
              <a:defRPr i="1"/>
            </a:pPr>
            <a:endParaRPr dirty="0"/>
          </a:p>
          <a:p>
            <a:pPr marL="228600" marR="0" algn="just">
              <a:lnSpc>
                <a:spcPct val="115000"/>
              </a:lnSpc>
              <a:spcBef>
                <a:spcPts val="0"/>
              </a:spcBef>
              <a:spcAft>
                <a:spcPts val="800"/>
              </a:spcAft>
            </a:pPr>
            <a:r>
              <a:rPr b="1" dirty="0"/>
              <a:t>Trainer’s Note: </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Yes, Lisa breached confidentiality. Lisa should visit with other residents, then go back to Mrs. </a:t>
            </a:r>
            <a:r>
              <a:rPr lang="en-US" sz="1800" i="1">
                <a:ln>
                  <a:noFill/>
                </a:ln>
                <a:solidFill>
                  <a:srgbClr val="0000CC"/>
                </a:solidFill>
                <a:effectLst/>
                <a:uFill>
                  <a:solidFill>
                    <a:srgbClr val="000000"/>
                  </a:solidFill>
                </a:uFill>
                <a:latin typeface="Helvetica" panose="020B0604020202020204" pitchFamily="34" charset="0"/>
                <a:ea typeface="Calibri" panose="020F0502020204030204" pitchFamily="34" charset="0"/>
              </a:rPr>
              <a:t>Jones’s </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room.  If she still isn’t there, casually ask her roommate if she knows the whereabouts of Mrs. Jones.  Do not tell staff or anyone that you are responding to a complaint.  You may have to go back to the facility at another time. Follow up with the resident’s daughter to see if there is a better time to attempt a visit.</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a:defRPr i="1"/>
            </a:pPr>
            <a:endParaRPr dirty="0"/>
          </a:p>
          <a:p>
            <a:pPr>
              <a:defRPr i="1"/>
            </a:pPr>
            <a:r>
              <a:rPr dirty="0"/>
              <a:t>Click to remove the first situation and to bring up the second situation.</a:t>
            </a:r>
          </a:p>
          <a:p>
            <a:pPr>
              <a:defRPr i="1"/>
            </a:pPr>
            <a:endParaRPr dirty="0"/>
          </a:p>
          <a:p>
            <a:r>
              <a:rPr dirty="0"/>
              <a:t>2. A </a:t>
            </a:r>
            <a:r>
              <a:rPr lang="en-US" dirty="0"/>
              <a:t>local law enforcement officer </a:t>
            </a:r>
            <a:r>
              <a:rPr dirty="0"/>
              <a:t>calls the Ombudsman program and asks if the representative knows anything about a resident named Daniel Johnson.  Kari, the representative, knows Daniel well.  They have had conversations about his family’s management of his money, but he has not asked Kari to take action.  Relieved the police are investigating, Kari tells the Officer about her concerns and offers to send her case notes to him. </a:t>
            </a:r>
          </a:p>
          <a:p>
            <a:endParaRPr dirty="0"/>
          </a:p>
          <a:p>
            <a:pPr>
              <a:defRPr i="1"/>
            </a:pPr>
            <a:r>
              <a:rPr dirty="0"/>
              <a:t>Ask the trainees the following questions:</a:t>
            </a:r>
          </a:p>
          <a:p>
            <a:r>
              <a:rPr dirty="0"/>
              <a:t>D</a:t>
            </a:r>
            <a:r>
              <a:rPr lang="en-US" dirty="0"/>
              <a:t>oes</a:t>
            </a:r>
            <a:r>
              <a:rPr dirty="0"/>
              <a:t> Kari follow program requirements for disclosure of information?</a:t>
            </a:r>
          </a:p>
          <a:p>
            <a:r>
              <a:rPr dirty="0"/>
              <a:t>If not, what should she have done?</a:t>
            </a:r>
          </a:p>
          <a:p>
            <a:endParaRPr dirty="0"/>
          </a:p>
          <a:p>
            <a:pPr>
              <a:defRPr i="1"/>
            </a:pPr>
            <a:r>
              <a:rPr lang="en-US" b="1" dirty="0"/>
              <a:t>Trainer’s Note: </a:t>
            </a:r>
            <a:r>
              <a:rPr lang="en-US" dirty="0"/>
              <a:t>No, Kari did not follow the requirements.  She did not have permission to disclose information from the resident or from the State Ombudsman. Instead, Kari could have asked the officer for his contact information and told him she could not indicate whether she was aware of Daniel Johnson or the concerns surrounding the information shared by the officer.  Kari could then say that someone from the program will follow-up with him after they </a:t>
            </a:r>
            <a:r>
              <a:rPr lang="en-US" b="0" u="none" dirty="0"/>
              <a:t>speak</a:t>
            </a:r>
            <a:r>
              <a:rPr lang="en-US" dirty="0"/>
              <a:t> with the resident. Then Kari would contact the resident and follow program policies and procedures regarding consent and disclosure of information.</a:t>
            </a:r>
            <a:endParaRPr dirty="0"/>
          </a:p>
        </p:txBody>
      </p:sp>
    </p:spTree>
    <p:extLst>
      <p:ext uri="{BB962C8B-B14F-4D97-AF65-F5344CB8AC3E}">
        <p14:creationId xmlns:p14="http://schemas.microsoft.com/office/powerpoint/2010/main" val="28325324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Shape 321"/>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22" name="Shape 322"/>
          <p:cNvSpPr>
            <a:spLocks noGrp="1"/>
          </p:cNvSpPr>
          <p:nvPr>
            <p:ph type="body" sz="quarter" idx="1"/>
          </p:nvPr>
        </p:nvSpPr>
        <p:spPr>
          <a:prstGeom prst="rect">
            <a:avLst/>
          </a:prstGeom>
        </p:spPr>
        <p:txBody>
          <a:bodyPr/>
          <a:lstStyle/>
          <a:p>
            <a:r>
              <a:rPr lang="en-US" dirty="0"/>
              <a:t>Jane is a representative of the Office.  A law firm serves her with a subpoena at her home.  The subpoena asks for the dates of visits to “Caring Touch” personal care home, the names of the residents and staff that she spoke to and for her impressions of the home.  What would you do?</a:t>
            </a:r>
          </a:p>
          <a:p>
            <a:endParaRPr lang="en-US" dirty="0"/>
          </a:p>
          <a:p>
            <a:r>
              <a:rPr lang="en-US" b="1" i="1" dirty="0"/>
              <a:t>Trainer’s Note:  </a:t>
            </a:r>
            <a:r>
              <a:rPr lang="en-US" i="1" dirty="0"/>
              <a:t>For Ombudsman program purposes, a subpoena issued by someone other than a judge, such as a court clerk or an attorney in a case, is different from a court order.  </a:t>
            </a:r>
          </a:p>
          <a:p>
            <a:endParaRPr lang="en-US" i="1" dirty="0"/>
          </a:p>
          <a:p>
            <a:pPr marL="228600" marR="0" algn="l">
              <a:lnSpc>
                <a:spcPct val="115000"/>
              </a:lnSpc>
              <a:spcBef>
                <a:spcPts val="0"/>
              </a:spcBef>
              <a:spcAft>
                <a:spcPts val="0"/>
              </a:spcAft>
            </a:pPr>
            <a:r>
              <a:rPr lang="en-US" sz="1800" i="1" dirty="0">
                <a:solidFill>
                  <a:srgbClr val="0000CC"/>
                </a:solidFill>
                <a:effectLst/>
                <a:latin typeface="Helvetica" panose="020B0604020202020204" pitchFamily="34" charset="0"/>
                <a:ea typeface="Arial Unicode MS"/>
              </a:rPr>
              <a:t>You should contact your supervisor and give them the subpoena. Do not share or acknowledge that you visited “Caring Touch.” Your supervisor should review all activity and alert the State Ombudsman for follow-up.</a:t>
            </a:r>
            <a:br>
              <a:rPr lang="en-US" sz="1800" i="1" dirty="0">
                <a:effectLst/>
                <a:latin typeface="Helvetica" panose="020B0604020202020204" pitchFamily="34" charset="0"/>
                <a:ea typeface="Arial Unicode MS"/>
              </a:rPr>
            </a:br>
            <a:endParaRPr lang="en-US" sz="1800" dirty="0">
              <a:effectLst/>
              <a:latin typeface="Times New Roman" panose="02020603050405020304" pitchFamily="18" charset="0"/>
              <a:ea typeface="Arial Unicode MS"/>
            </a:endParaRPr>
          </a:p>
          <a:p>
            <a:endParaRPr dirty="0"/>
          </a:p>
        </p:txBody>
      </p:sp>
    </p:spTree>
    <p:extLst>
      <p:ext uri="{BB962C8B-B14F-4D97-AF65-F5344CB8AC3E}">
        <p14:creationId xmlns:p14="http://schemas.microsoft.com/office/powerpoint/2010/main" val="10879483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Shape 325"/>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26" name="Shape 326"/>
          <p:cNvSpPr>
            <a:spLocks noGrp="1"/>
          </p:cNvSpPr>
          <p:nvPr>
            <p:ph type="body" sz="quarter" idx="1"/>
          </p:nvPr>
        </p:nvSpPr>
        <p:spPr>
          <a:prstGeom prst="rect">
            <a:avLst/>
          </a:prstGeom>
        </p:spPr>
        <p:txBody>
          <a:bodyPr/>
          <a:lstStyle/>
          <a:p>
            <a:r>
              <a:rPr dirty="0"/>
              <a:t>Ask for any questions so far and then take a break.</a:t>
            </a:r>
          </a:p>
        </p:txBody>
      </p:sp>
    </p:spTree>
    <p:extLst>
      <p:ext uri="{BB962C8B-B14F-4D97-AF65-F5344CB8AC3E}">
        <p14:creationId xmlns:p14="http://schemas.microsoft.com/office/powerpoint/2010/main" val="9277908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Shape 330"/>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31" name="Shape 331"/>
          <p:cNvSpPr>
            <a:spLocks noGrp="1"/>
          </p:cNvSpPr>
          <p:nvPr>
            <p:ph type="body" sz="quarter" idx="1"/>
          </p:nvPr>
        </p:nvSpPr>
        <p:spPr>
          <a:prstGeom prst="rect">
            <a:avLst/>
          </a:prstGeom>
        </p:spPr>
        <p:txBody>
          <a:bodyPr/>
          <a:lstStyle>
            <a:lvl1pPr>
              <a:defRPr i="1"/>
            </a:lvl1pPr>
          </a:lstStyle>
          <a:p>
            <a:r>
              <a:rPr lang="en-US" b="1" dirty="0"/>
              <a:t>Trainer’s Note: </a:t>
            </a:r>
            <a:r>
              <a:rPr lang="en-US" dirty="0"/>
              <a:t>Allow for </a:t>
            </a:r>
            <a:r>
              <a:rPr dirty="0"/>
              <a:t>45 minutes for Section 4.</a:t>
            </a:r>
          </a:p>
        </p:txBody>
      </p:sp>
    </p:spTree>
    <p:extLst>
      <p:ext uri="{BB962C8B-B14F-4D97-AF65-F5344CB8AC3E}">
        <p14:creationId xmlns:p14="http://schemas.microsoft.com/office/powerpoint/2010/main" val="13435216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Shape 335"/>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36" name="Shape 336"/>
          <p:cNvSpPr>
            <a:spLocks noGrp="1"/>
          </p:cNvSpPr>
          <p:nvPr>
            <p:ph type="body" sz="quarter" idx="1"/>
          </p:nvPr>
        </p:nvSpPr>
        <p:spPr>
          <a:prstGeom prst="rect">
            <a:avLst/>
          </a:prstGeom>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Communication is the act of exchanging ideas, knowledge, information, and sharing personal experiences. Regular and timely access to long-term care facilities and residents is essential for Ombudsman program communication with residents, resident representatives, family members, visitors, and facility staff. The way you speak to and listen to an individual builds trust and meaningful connection, which is an important part of complaint intake and investigation, specifically discussed in Module 6.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r>
              <a:rPr b="1" i="1" dirty="0"/>
              <a:t>Trainer’s Note: </a:t>
            </a:r>
            <a:r>
              <a:rPr i="1" dirty="0"/>
              <a:t>Show the video Residents Speak Out: Resident's Rights to begin a discussion about communication from the resident’s perspective.  </a:t>
            </a:r>
          </a:p>
          <a:p>
            <a:pPr>
              <a:defRPr i="1"/>
            </a:pPr>
            <a:endParaRPr i="1" dirty="0"/>
          </a:p>
          <a:p>
            <a:pPr>
              <a:defRPr i="1"/>
            </a:pPr>
            <a:r>
              <a:rPr dirty="0"/>
              <a:t>Ask the trainees:</a:t>
            </a:r>
          </a:p>
          <a:p>
            <a:pPr>
              <a:defRPr i="1"/>
            </a:pPr>
            <a:r>
              <a:rPr dirty="0"/>
              <a:t>What are your thoughts on the video?  </a:t>
            </a:r>
          </a:p>
          <a:p>
            <a:pPr>
              <a:defRPr i="1"/>
            </a:pPr>
            <a:r>
              <a:rPr dirty="0"/>
              <a:t>What were some common themes related to communication?</a:t>
            </a:r>
          </a:p>
          <a:p>
            <a:pPr>
              <a:defRPr i="1"/>
            </a:pPr>
            <a:endParaRPr dirty="0"/>
          </a:p>
          <a:p>
            <a:pPr>
              <a:defRPr i="1"/>
            </a:pPr>
            <a:r>
              <a:rPr b="1" dirty="0"/>
              <a:t>Responses may include: </a:t>
            </a:r>
            <a:r>
              <a:rPr lang="en-US" sz="1800" b="0" i="1" dirty="0">
                <a:ln>
                  <a:noFill/>
                </a:ln>
                <a:solidFill>
                  <a:srgbClr val="0000CC"/>
                </a:solidFill>
                <a:effectLst/>
                <a:latin typeface="Helvetica" panose="020B0604020202020204" pitchFamily="34" charset="0"/>
              </a:rPr>
              <a:t>R</a:t>
            </a:r>
            <a:r>
              <a:rPr lang="en-US" sz="1800" i="1" dirty="0">
                <a:ln>
                  <a:noFill/>
                </a:ln>
                <a:solidFill>
                  <a:srgbClr val="0000CC"/>
                </a:solidFill>
                <a:effectLst/>
                <a:latin typeface="Helvetica" panose="020B0604020202020204" pitchFamily="34" charset="0"/>
                <a:ea typeface="Calibri" panose="020F0502020204030204" pitchFamily="34" charset="0"/>
              </a:rPr>
              <a:t>esidents express wanting to be engaged and spoken to as a person, not just a “room number,” and residents indicate wanting someone to pay attention to them and value them. Tell the trainees to keep the video in mind as this section on communication is discussed.</a:t>
            </a:r>
            <a:endParaRPr dirty="0"/>
          </a:p>
          <a:p>
            <a:pPr>
              <a:defRPr i="1"/>
            </a:pPr>
            <a:endParaRPr dirty="0"/>
          </a:p>
          <a:p>
            <a:pPr>
              <a:defRPr i="1"/>
            </a:pPr>
            <a:r>
              <a:rPr dirty="0"/>
              <a:t>Tell the trainees to keep the video in mind </a:t>
            </a:r>
            <a:r>
              <a:rPr lang="en-US" dirty="0"/>
              <a:t>as this section on communication is </a:t>
            </a:r>
            <a:r>
              <a:rPr dirty="0"/>
              <a:t>discuss</a:t>
            </a:r>
            <a:r>
              <a:rPr lang="en-US" dirty="0"/>
              <a:t>ed</a:t>
            </a:r>
            <a:r>
              <a:rPr dirty="0"/>
              <a:t>. </a:t>
            </a:r>
          </a:p>
          <a:p>
            <a:pPr>
              <a:defRPr i="1"/>
            </a:pPr>
            <a:endParaRPr dirty="0"/>
          </a:p>
        </p:txBody>
      </p:sp>
    </p:spTree>
    <p:extLst>
      <p:ext uri="{BB962C8B-B14F-4D97-AF65-F5344CB8AC3E}">
        <p14:creationId xmlns:p14="http://schemas.microsoft.com/office/powerpoint/2010/main" val="32049106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Shape 344"/>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45" name="Shape 345"/>
          <p:cNvSpPr>
            <a:spLocks noGrp="1"/>
          </p:cNvSpPr>
          <p:nvPr>
            <p:ph type="body" sz="quarter" idx="1"/>
          </p:nvPr>
        </p:nvSpPr>
        <p:spPr>
          <a:prstGeom prst="rect">
            <a:avLst/>
          </a:prstGeom>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Effective communication is a two-way process of how information is provided and received.  Both verbal and non-verbal communication contributes to how one interprets information.  Word choice, tone of voice, and body language all contribute to successful communication.</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spcBef>
                <a:spcPts val="0"/>
              </a:spcBef>
              <a:spcAft>
                <a:spcPts val="0"/>
              </a:spcAft>
            </a:pP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a:defRPr i="1"/>
            </a:pPr>
            <a:r>
              <a:rPr b="1" dirty="0"/>
              <a:t>Trainer’s Note: </a:t>
            </a:r>
            <a:r>
              <a:rPr dirty="0"/>
              <a:t>Ask trainees from a total of 100%,  what percentage of communication is through: Words or Speech, Tone of Voice, Body Language. The answers are below.</a:t>
            </a:r>
          </a:p>
          <a:p>
            <a:pPr>
              <a:defRPr i="1"/>
            </a:pPr>
            <a:endParaRPr dirty="0"/>
          </a:p>
          <a:p>
            <a:pPr>
              <a:defRPr i="1"/>
            </a:pPr>
            <a:r>
              <a:rPr dirty="0"/>
              <a:t>10% is communication through words or speech</a:t>
            </a:r>
          </a:p>
          <a:p>
            <a:pPr>
              <a:defRPr i="1"/>
            </a:pPr>
            <a:r>
              <a:rPr dirty="0"/>
              <a:t>40% is communication through tone of voice</a:t>
            </a:r>
          </a:p>
          <a:p>
            <a:pPr>
              <a:defRPr i="1"/>
            </a:pPr>
            <a:r>
              <a:rPr dirty="0"/>
              <a:t>50% is communication through body language.</a:t>
            </a:r>
          </a:p>
          <a:p>
            <a:pPr>
              <a:defRPr i="1"/>
            </a:pPr>
            <a:endParaRPr dirty="0"/>
          </a:p>
          <a:p>
            <a:r>
              <a:rPr dirty="0"/>
              <a:t>Actions really do speak louder than words!</a:t>
            </a:r>
          </a:p>
        </p:txBody>
      </p:sp>
    </p:spTree>
    <p:extLst>
      <p:ext uri="{BB962C8B-B14F-4D97-AF65-F5344CB8AC3E}">
        <p14:creationId xmlns:p14="http://schemas.microsoft.com/office/powerpoint/2010/main" val="157792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defRPr i="1"/>
            </a:pPr>
            <a:r>
              <a:rPr lang="en-US" b="1" dirty="0"/>
              <a:t>Trainer’s Note: </a:t>
            </a:r>
            <a:r>
              <a:rPr lang="en-US" dirty="0"/>
              <a:t>If this is the first-time meeting, ask if there are any questions at this point; or, if this is not the first meeting, ask if any questions have come up for them </a:t>
            </a:r>
            <a:r>
              <a:rPr lang="en-US" b="0" u="none" dirty="0"/>
              <a:t>since</a:t>
            </a:r>
            <a:r>
              <a:rPr lang="en-US" dirty="0"/>
              <a:t> the last session.</a:t>
            </a:r>
          </a:p>
          <a:p>
            <a:pPr>
              <a:defRPr i="1"/>
            </a:pPr>
            <a:endParaRPr lang="en-US" dirty="0"/>
          </a:p>
          <a:p>
            <a:pPr>
              <a:defRPr i="1"/>
            </a:pPr>
            <a:r>
              <a:rPr lang="en-US" dirty="0"/>
              <a:t>If everyone has gone through Module 4, ask them what they learned about in </a:t>
            </a:r>
            <a:r>
              <a:rPr lang="en-US" b="0" u="none" dirty="0"/>
              <a:t>the</a:t>
            </a:r>
            <a:r>
              <a:rPr lang="en-US" dirty="0"/>
              <a:t> previous session.</a:t>
            </a:r>
          </a:p>
          <a:p>
            <a:pPr>
              <a:defRPr i="1"/>
            </a:pPr>
            <a:endParaRPr lang="en-US" dirty="0"/>
          </a:p>
          <a:p>
            <a:pPr>
              <a:defRPr i="1"/>
            </a:pPr>
            <a:r>
              <a:rPr lang="en-US" dirty="0"/>
              <a:t>Responses may include:</a:t>
            </a:r>
          </a:p>
          <a:p>
            <a:r>
              <a:rPr lang="en-US" dirty="0"/>
              <a:t>• The different types of long-term care settings, including home and community-based services</a:t>
            </a:r>
          </a:p>
          <a:p>
            <a:r>
              <a:rPr lang="en-US" dirty="0"/>
              <a:t>• The various staffing positions in nursing facilities and residential care communities (RCCs)</a:t>
            </a:r>
          </a:p>
          <a:p>
            <a:r>
              <a:rPr lang="en-US" dirty="0"/>
              <a:t>• Residents’ rights in long-term care facilities and how the Ombudsman program can help when those rights are violated </a:t>
            </a:r>
          </a:p>
          <a:p>
            <a:r>
              <a:rPr lang="en-US" dirty="0"/>
              <a:t>• Residents’ rights in residential care communities</a:t>
            </a:r>
          </a:p>
          <a:p>
            <a:r>
              <a:rPr lang="en-US" dirty="0"/>
              <a:t>• The regulatory process for both nursing facilities and RCCs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59694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The words you choose and how you say them set the stage for building relationships.  It is common for family members to contact you because someone has told them, “The Ombudsman program can help.” Most have no idea about LTCOP responsibilities and what representatives can and cannot do, so it is critical to provide them with a clear understanding of your role right from the very beginning. Family members may expect you to share all information gathered and may request your follow-up on their concerns.  Take particular care to explain that the resident is your client, not them.</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r>
              <a:rPr lang="en-US" b="1" i="1" dirty="0"/>
              <a:t>Trainer’s Note:  </a:t>
            </a:r>
            <a:r>
              <a:rPr lang="en-US" i="1" dirty="0"/>
              <a:t>Go over the responses on the slide</a:t>
            </a:r>
            <a:r>
              <a:rPr lang="en-US" dirty="0"/>
              <a:t>.</a:t>
            </a:r>
          </a:p>
          <a:p>
            <a:endParaRPr lang="en-US" dirty="0"/>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Another common situation you may encounter is when the complainant tells you the resident has dementia so there is no point in speaking with them.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Here are some responses you can use: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pPr marL="0" marR="0" algn="just">
              <a:lnSpc>
                <a:spcPct val="115000"/>
              </a:lnSpc>
              <a:spcBef>
                <a:spcPts val="0"/>
              </a:spcBef>
              <a:spcAft>
                <a:spcPts val="0"/>
              </a:spcAft>
            </a:pP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Trainer’s Note:</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Meeting face to face or in-person visits may not be possible in all circumstances. Communication with the resident may take different forms. If this is the case in your area, please indicate as such.</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i="1" dirty="0">
                <a:ln>
                  <a:noFill/>
                </a:ln>
                <a:solidFill>
                  <a:srgbClr val="0070C0"/>
                </a:solidFill>
                <a:effectLst/>
                <a:uFill>
                  <a:solidFill>
                    <a:srgbClr val="000000"/>
                  </a:solidFill>
                </a:uFill>
                <a:latin typeface="Helvetica" panose="020B0604020202020204" pitchFamily="34" charset="0"/>
                <a:ea typeface="Calibri" panose="020F0502020204030204" pitchFamily="34" charset="0"/>
              </a:rPr>
              <a:t>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“Please understand that I am required to meet with the resident face to face.”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 will go and see the resident and talk with them about this. Then, we can see where we’ll go from there.”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 understand what you are saying, but my obligation is to go and speak with the resident first. It’s important that I see for myself.”</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endPar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endParaRPr>
          </a:p>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As opposed to saying:</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“Regardless of what you say, I have to talk to the resident.”</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“Thanks for the information, but I need to find out for myself.”</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13880443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Shape 400"/>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401" name="Shape 401"/>
          <p:cNvSpPr>
            <a:spLocks noGrp="1"/>
          </p:cNvSpPr>
          <p:nvPr>
            <p:ph type="body" sz="quarter" idx="1"/>
          </p:nvPr>
        </p:nvSpPr>
        <p:spPr>
          <a:prstGeom prst="rect">
            <a:avLst/>
          </a:prstGeom>
        </p:spPr>
        <p:txBody>
          <a:bodyPr/>
          <a:lstStyle/>
          <a:p>
            <a:pPr marL="0" marR="0">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Your tone of voice impacts how a message is heard. Emphasizing a specific word in a sentence can result in different interpretations of the intent of your message.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dirty="0"/>
          </a:p>
          <a:p>
            <a:pPr marL="0" marR="0" lvl="0" indent="0" algn="just" defTabSz="914400" eaLnBrk="1" fontAlgn="auto" latinLnBrk="0" hangingPunct="1">
              <a:lnSpc>
                <a:spcPct val="100000"/>
              </a:lnSpc>
              <a:spcBef>
                <a:spcPts val="0"/>
              </a:spcBef>
              <a:spcAft>
                <a:spcPts val="0"/>
              </a:spcAft>
              <a:buClrTx/>
              <a:buSzTx/>
              <a:buFontTx/>
              <a:buNone/>
              <a:tabLst/>
              <a:defRPr i="1"/>
            </a:pPr>
            <a:r>
              <a:rPr b="1" dirty="0"/>
              <a:t>Trainer’s Note: </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Ask trainees to volunteer to read the sentence and emphasize one word in the sentence.  Make sure all words in the sentence have been individually emphasized.  Ask the trainees the intent of the varying messages. The trainer should then very loudly and angrily read the sentence.  Ask the trainees the intent of the sentence now.</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a:defRPr i="1"/>
            </a:pPr>
            <a:endParaRPr dirty="0"/>
          </a:p>
        </p:txBody>
      </p:sp>
    </p:spTree>
    <p:extLst>
      <p:ext uri="{BB962C8B-B14F-4D97-AF65-F5344CB8AC3E}">
        <p14:creationId xmlns:p14="http://schemas.microsoft.com/office/powerpoint/2010/main" val="25652192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Shape 351"/>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52" name="Shape 352"/>
          <p:cNvSpPr>
            <a:spLocks noGrp="1"/>
          </p:cNvSpPr>
          <p:nvPr>
            <p:ph type="body" sz="quarter" idx="1"/>
          </p:nvPr>
        </p:nvSpPr>
        <p:spPr>
          <a:prstGeom prst="rect">
            <a:avLst/>
          </a:prstGeom>
        </p:spPr>
        <p:txBody>
          <a:bodyPr/>
          <a:lstStyle/>
          <a:p>
            <a:pPr marL="0" marR="0" algn="just">
              <a:lnSpc>
                <a:spcPct val="115000"/>
              </a:lnSpc>
              <a:spcBef>
                <a:spcPts val="0"/>
              </a:spcBef>
              <a:spcAft>
                <a:spcPts val="0"/>
              </a:spcAft>
            </a:pPr>
            <a:r>
              <a:rPr dirty="0"/>
              <a:t>Body </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language speaks volumes. Be aware of the impact your non-verbal cues have on those with whom you are speaking. There are many ways to effectively communicate without using words, such as: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Positioning yourself at the resident’s eye level</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Leaning forward when listening</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fontAlgn="base">
              <a:lnSpc>
                <a:spcPct val="107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Facing the person</a:t>
            </a:r>
            <a:endParaRPr lang="en-US" sz="1800" u="none" strike="noStrike" kern="0" spc="0" dirty="0">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marL="342900" marR="0" lvl="0" indent="-342900" fontAlgn="base">
              <a:lnSpc>
                <a:spcPct val="107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Nodding your head </a:t>
            </a:r>
            <a:endParaRPr lang="en-US" sz="1800" u="none" strike="noStrike" kern="0" spc="0" dirty="0">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marL="342900" marR="0" lvl="0" indent="-342900" fontAlgn="base">
              <a:lnSpc>
                <a:spcPct val="107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Relaxing and acting natural</a:t>
            </a:r>
            <a:endParaRPr lang="en-US" sz="1800" u="none" strike="noStrike" kern="0" spc="0" dirty="0">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marL="342900" marR="0" lvl="0" indent="-342900" fontAlgn="base">
              <a:lnSpc>
                <a:spcPct val="107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Using positive facial expressions (e.g., smiling as opposed to frowning)</a:t>
            </a:r>
            <a:endParaRPr lang="en-US" sz="1800" u="none" strike="noStrike" kern="0" spc="0" dirty="0">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marL="342900" marR="0" lvl="0" indent="-342900" fontAlgn="base">
              <a:lnSpc>
                <a:spcPct val="107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Waiting through pauses </a:t>
            </a:r>
            <a:endParaRPr lang="en-US" sz="1800" u="none" strike="noStrike" kern="0" spc="0" dirty="0">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marL="342900" marR="0" lvl="0" indent="-342900" fontAlgn="base">
              <a:lnSpc>
                <a:spcPct val="107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Listening without interrupting</a:t>
            </a:r>
            <a:endParaRPr lang="en-US" sz="1800" u="none" strike="noStrike" kern="0" spc="0" dirty="0">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p:txBody>
      </p:sp>
    </p:spTree>
    <p:extLst>
      <p:ext uri="{BB962C8B-B14F-4D97-AF65-F5344CB8AC3E}">
        <p14:creationId xmlns:p14="http://schemas.microsoft.com/office/powerpoint/2010/main" val="33095481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Shape 357"/>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58" name="Shape 358"/>
          <p:cNvSpPr>
            <a:spLocks noGrp="1"/>
          </p:cNvSpPr>
          <p:nvPr>
            <p:ph type="body" sz="quarter" idx="1"/>
          </p:nvPr>
        </p:nvSpPr>
        <p:spPr>
          <a:prstGeom prst="rect">
            <a:avLst/>
          </a:prstGeom>
        </p:spPr>
        <p:txBody>
          <a:bodyPr/>
          <a:lstStyle/>
          <a:p>
            <a:pPr>
              <a:defRPr i="1"/>
            </a:pPr>
            <a:r>
              <a:rPr b="1" dirty="0"/>
              <a:t>Trainer’s Notes: </a:t>
            </a:r>
            <a:r>
              <a:rPr b="0" dirty="0"/>
              <a:t>(</a:t>
            </a:r>
            <a:r>
              <a:rPr dirty="0"/>
              <a:t>Go over slide.) Ask the trainees for examples of how they show others they are interested in what is being said and are listening to the individual.  </a:t>
            </a:r>
          </a:p>
          <a:p>
            <a:pPr>
              <a:defRPr i="1"/>
            </a:pPr>
            <a:endParaRPr dirty="0"/>
          </a:p>
          <a:p>
            <a:pPr>
              <a:defRPr i="1"/>
            </a:pPr>
            <a:r>
              <a:rPr dirty="0"/>
              <a:t>The examples can be verbal or nonverbal such as: </a:t>
            </a:r>
          </a:p>
          <a:p>
            <a:pPr>
              <a:defRPr i="1"/>
            </a:pPr>
            <a:r>
              <a:rPr dirty="0"/>
              <a:t>Making sure I’m eye level with the person</a:t>
            </a:r>
          </a:p>
          <a:p>
            <a:pPr>
              <a:defRPr i="1"/>
            </a:pPr>
            <a:r>
              <a:rPr dirty="0"/>
              <a:t>Tilting my head</a:t>
            </a:r>
          </a:p>
          <a:p>
            <a:pPr>
              <a:defRPr i="1"/>
            </a:pPr>
            <a:r>
              <a:rPr dirty="0"/>
              <a:t>Looking directly at the person and not looking around as they are talking</a:t>
            </a:r>
          </a:p>
          <a:p>
            <a:pPr>
              <a:defRPr i="1"/>
            </a:pPr>
            <a:r>
              <a:rPr dirty="0"/>
              <a:t>“What you are saying is important to me”</a:t>
            </a:r>
          </a:p>
          <a:p>
            <a:pPr>
              <a:defRPr i="1"/>
            </a:pPr>
            <a:r>
              <a:rPr dirty="0"/>
              <a:t>“I’d like to hear more about…”</a:t>
            </a:r>
          </a:p>
          <a:p>
            <a:pPr>
              <a:defRPr i="1"/>
            </a:pPr>
            <a:endParaRPr dirty="0"/>
          </a:p>
        </p:txBody>
      </p:sp>
    </p:spTree>
    <p:extLst>
      <p:ext uri="{BB962C8B-B14F-4D97-AF65-F5344CB8AC3E}">
        <p14:creationId xmlns:p14="http://schemas.microsoft.com/office/powerpoint/2010/main" val="2481885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 name="Shape 40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407" name="Shape 407"/>
          <p:cNvSpPr>
            <a:spLocks noGrp="1"/>
          </p:cNvSpPr>
          <p:nvPr>
            <p:ph type="body" sz="quarter" idx="1"/>
          </p:nvPr>
        </p:nvSpPr>
        <p:spPr>
          <a:prstGeom prst="rect">
            <a:avLst/>
          </a:prstGeom>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Effective communication is more than just relaying your ideas, knowledge, and experience.  There are other factors involved that influence how information is received and understood.  In addition, you may use different communication approaches depending on the individual receiving the message (e.g., a resident, family member, staff person, etc.).</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Whether you are communicating verbally, in writing, or using another means, there are several elements to consider when communicating your message.</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To avoid confusion and misunderstandings, don’t:</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Use technical terms, acronyms, vague words, and slang</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Relay conflicting messages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Use a language that is not understood by the recipient</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Include too much information</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To maximize the chance for successful communication, consider the following:</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Is your message clear?</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 Use simple and easy-to-understand language.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Is your message factually correct?</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 Ensure information is not vague, subject to interpretation, or false.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Is your message complete?</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  Include all relevant information, particularly if it is the basis for decision-making.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Is your message precise?</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  Provide straightforward and concise information to avoid incorrect interpretations of the message.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Are you professional and respectful in your message? </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Deliver the message in a manner that is considerate of the person and sensitive to the topic at hand.</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How do you ensure your message is received? </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Consider with whom you are communicating. What is their role, knowledge of the subject, ability to understand, what mode of communication works best, and what language does the receiver understand?</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b="0" dirty="0"/>
          </a:p>
        </p:txBody>
      </p:sp>
    </p:spTree>
    <p:extLst>
      <p:ext uri="{BB962C8B-B14F-4D97-AF65-F5344CB8AC3E}">
        <p14:creationId xmlns:p14="http://schemas.microsoft.com/office/powerpoint/2010/main" val="21855282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Shape 413"/>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414" name="Shape 414"/>
          <p:cNvSpPr>
            <a:spLocks noGrp="1"/>
          </p:cNvSpPr>
          <p:nvPr>
            <p:ph type="body" sz="quarter" idx="1"/>
          </p:nvPr>
        </p:nvSpPr>
        <p:spPr>
          <a:prstGeom prst="rect">
            <a:avLst/>
          </a:prstGeom>
        </p:spPr>
        <p:txBody>
          <a:bodyPr/>
          <a:lstStyle/>
          <a:p>
            <a:pPr>
              <a:defRPr i="1"/>
            </a:pPr>
            <a:r>
              <a:rPr lang="en-US" sz="1800" b="1" i="1" dirty="0">
                <a:solidFill>
                  <a:srgbClr val="0000CC"/>
                </a:solidFill>
                <a:effectLst/>
                <a:latin typeface="Helvetica" panose="020B0604020202020204" pitchFamily="34" charset="0"/>
                <a:ea typeface="Arial Unicode MS"/>
              </a:rPr>
              <a:t>Trainer’s Note:</a:t>
            </a:r>
            <a:r>
              <a:rPr lang="en-US" sz="1800" i="1" dirty="0">
                <a:solidFill>
                  <a:srgbClr val="0000CC"/>
                </a:solidFill>
                <a:effectLst/>
                <a:latin typeface="Helvetica" panose="020B0604020202020204" pitchFamily="34" charset="0"/>
                <a:ea typeface="Arial Unicode MS"/>
              </a:rPr>
              <a:t> Tell the trainees to close their manuals then read the example to them. Ask if the following scenario considers all elements just discussed when talking to Jane. </a:t>
            </a:r>
          </a:p>
          <a:p>
            <a:pPr>
              <a:defRPr i="1"/>
            </a:pPr>
            <a:endParaRPr lang="en-US" dirty="0"/>
          </a:p>
          <a:p>
            <a:pPr>
              <a:defRPr i="1"/>
            </a:pPr>
            <a:r>
              <a:rPr dirty="0"/>
              <a:t>Ask if the following scenario considers all elements just discussed when talking to </a:t>
            </a:r>
            <a:r>
              <a:rPr lang="en-US" dirty="0"/>
              <a:t>Rose</a:t>
            </a:r>
            <a:r>
              <a:rPr dirty="0"/>
              <a:t>. (Read the following</a:t>
            </a:r>
            <a:r>
              <a:rPr lang="en-US" dirty="0"/>
              <a:t>.</a:t>
            </a:r>
            <a:r>
              <a:rPr dirty="0"/>
              <a:t>) </a:t>
            </a:r>
          </a:p>
          <a:p>
            <a:pPr marL="457200" marR="0" algn="just">
              <a:lnSpc>
                <a:spcPct val="115000"/>
              </a:lnSpc>
              <a:spcBef>
                <a:spcPts val="0"/>
              </a:spcBef>
              <a:spcAft>
                <a:spcPts val="800"/>
              </a:spcAft>
            </a:pPr>
            <a:r>
              <a:rPr lang="en-US" sz="1800" i="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Rose recently came to the facility with chronic pain and some minor memory loss. Rose tells you she has been in terrible pain and doesn’t know if she gets her pain medication like she did when she was in the hospital. Rose gives you permission to review her chart and speak with anyone in the facility who could help.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a:defRPr i="1"/>
            </a:pPr>
            <a:endParaRPr lang="en-US" dirty="0"/>
          </a:p>
          <a:p>
            <a:pPr>
              <a:defRPr i="1"/>
            </a:pPr>
            <a:r>
              <a:rPr lang="en-US" dirty="0"/>
              <a:t>You go back to Rose and say:</a:t>
            </a:r>
          </a:p>
          <a:p>
            <a:pPr>
              <a:defRPr i="1"/>
            </a:pPr>
            <a:endParaRPr lang="en-US" dirty="0"/>
          </a:p>
          <a:p>
            <a:pPr marL="457200" marR="0" algn="just">
              <a:lnSpc>
                <a:spcPct val="115000"/>
              </a:lnSpc>
              <a:spcBef>
                <a:spcPts val="0"/>
              </a:spcBef>
              <a:spcAft>
                <a:spcPts val="800"/>
              </a:spcAft>
            </a:pPr>
            <a:r>
              <a:rPr lang="en-US" sz="1800" i="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 checked your care plan and talked to the care plan coordinator who told me that you should be getting your pain meds every four hours.  However, when looking at the med chart, I saw that the pain meds are being distributed PRN.  The federal requirements indicate you have a right to be included in the care planning process and in your health decisions.  Do you want your medication PRN or every four hours?  And who do you want me to talk to about it?”</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a:defRPr i="1"/>
            </a:pPr>
            <a:endParaRPr dirty="0"/>
          </a:p>
          <a:p>
            <a:pPr>
              <a:defRPr i="1"/>
            </a:pPr>
            <a:r>
              <a:rPr b="1" dirty="0"/>
              <a:t>Ask:</a:t>
            </a:r>
            <a:r>
              <a:rPr dirty="0"/>
              <a:t> Were the elements of effective communication used when talking to </a:t>
            </a:r>
            <a:r>
              <a:rPr lang="en-US" dirty="0"/>
              <a:t>Rose</a:t>
            </a:r>
            <a:r>
              <a:rPr dirty="0"/>
              <a:t>?</a:t>
            </a:r>
          </a:p>
          <a:p>
            <a:pPr marL="45720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The answer is </a:t>
            </a:r>
            <a:r>
              <a:rPr lang="en-US" sz="18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no</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 The information provided does not take into consideration Rose’s ability to understand acronyms and terms used in long-term care.  The message delivered was accurate, but not concise and not delivered in a manner to allow Rose to make a good decision. PRN means “as needed.”</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a:defRPr i="1"/>
            </a:pPr>
            <a:endParaRPr lang="en-US" dirty="0"/>
          </a:p>
          <a:p>
            <a:pPr>
              <a:defRPr i="1"/>
            </a:pPr>
            <a:r>
              <a:rPr b="1" dirty="0"/>
              <a:t>Ask</a:t>
            </a:r>
            <a:r>
              <a:rPr dirty="0"/>
              <a:t>: How would you deliver this message? Allow</a:t>
            </a:r>
            <a:r>
              <a:rPr lang="en-US" dirty="0"/>
              <a:t> time for</a:t>
            </a:r>
            <a:r>
              <a:rPr dirty="0"/>
              <a:t> trainees to give examples.</a:t>
            </a:r>
          </a:p>
          <a:p>
            <a:pPr>
              <a:defRPr i="1"/>
            </a:pPr>
            <a:endParaRPr dirty="0"/>
          </a:p>
          <a:p>
            <a:pPr marL="0" marR="0" lvl="0" indent="0" algn="just" defTabSz="914400" eaLnBrk="1" fontAlgn="auto" latinLnBrk="0" hangingPunct="1">
              <a:lnSpc>
                <a:spcPct val="100000"/>
              </a:lnSpc>
              <a:spcBef>
                <a:spcPts val="0"/>
              </a:spcBef>
              <a:spcAft>
                <a:spcPts val="0"/>
              </a:spcAft>
              <a:buClrTx/>
              <a:buSzTx/>
              <a:buFontTx/>
              <a:buNone/>
              <a:tabLst/>
              <a:defRPr i="1"/>
            </a:pPr>
            <a:r>
              <a:rPr lang="en-US" dirty="0"/>
              <a:t>Make sure the following response is discussed: </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 checked on your concern about your pain medication and found out you are supposed to get your pain medication every four hours.  The facility had the wrong information and thought you were only supposed to get your pain medication when you asked for it.  I talked to the nurse, Michael, and straightened it all out.  He said he will come by within the hour to talk to you and set up a schedule.  I’ll follow up with Michael and will stop by again in a few days to see how you are doing.”</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a:defRPr i="1"/>
            </a:pPr>
            <a:endParaRPr i="0" dirty="0"/>
          </a:p>
        </p:txBody>
      </p:sp>
    </p:spTree>
    <p:extLst>
      <p:ext uri="{BB962C8B-B14F-4D97-AF65-F5344CB8AC3E}">
        <p14:creationId xmlns:p14="http://schemas.microsoft.com/office/powerpoint/2010/main" val="368591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Shape 377"/>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78" name="Shape 378"/>
          <p:cNvSpPr>
            <a:spLocks noGrp="1"/>
          </p:cNvSpPr>
          <p:nvPr>
            <p:ph type="body" sz="quarter" idx="1"/>
          </p:nvPr>
        </p:nvSpPr>
        <p:spPr>
          <a:prstGeom prst="rect">
            <a:avLst/>
          </a:prstGeom>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There are techniques to use when verbally communicating with someone to indicate you are listening.  Those methods include demonstrating interest, active listening, affirmation, and validation.</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algn="just">
              <a:lnSpc>
                <a:spcPct val="107000"/>
              </a:lnSpc>
              <a:spcBef>
                <a:spcPts val="800"/>
              </a:spcBef>
              <a:defRPr i="1"/>
            </a:pPr>
            <a:endParaRPr lang="en-US" dirty="0"/>
          </a:p>
          <a:p>
            <a:pPr algn="just">
              <a:lnSpc>
                <a:spcPct val="107000"/>
              </a:lnSpc>
              <a:spcBef>
                <a:spcPts val="800"/>
              </a:spcBef>
              <a:defRPr i="1"/>
            </a:pPr>
            <a:r>
              <a:rPr lang="en-US" b="1" dirty="0"/>
              <a:t>Trainer’s Note:  </a:t>
            </a:r>
            <a:r>
              <a:rPr lang="en-US" sz="1800" i="1" dirty="0">
                <a:solidFill>
                  <a:srgbClr val="0000CC"/>
                </a:solidFill>
                <a:effectLst/>
                <a:latin typeface="Helvetica" panose="020B0604020202020204" pitchFamily="34" charset="0"/>
                <a:ea typeface="Arial Unicode MS"/>
              </a:rPr>
              <a:t>When talking to residents, be careful not to nod or shake your head when asking a question. This can lead the resident into giving a response meant to please you instead of giving a response that reflects their true thoughts or wishes.</a:t>
            </a:r>
          </a:p>
          <a:p>
            <a:pPr algn="just">
              <a:lnSpc>
                <a:spcPct val="107000"/>
              </a:lnSpc>
              <a:spcBef>
                <a:spcPts val="800"/>
              </a:spcBef>
              <a:defRPr i="1"/>
            </a:pPr>
            <a:endParaRPr dirty="0"/>
          </a:p>
          <a:p>
            <a:pPr marL="228600" marR="0" algn="just">
              <a:lnSpc>
                <a:spcPct val="107000"/>
              </a:lnSpc>
              <a:spcBef>
                <a:spcPts val="0"/>
              </a:spcBef>
              <a:spcAft>
                <a:spcPts val="0"/>
              </a:spcAft>
            </a:pPr>
            <a:r>
              <a:rPr lang="en-US" sz="18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Demonstrate Interest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Use minimal responses such as, “oh,” “so,” and “I see.”</a:t>
            </a:r>
            <a:endParaRPr lang="en-US" sz="1800" u="none" strike="noStrike" kern="0" spc="0" dirty="0">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Encourage additional information such as, “Is there more you would like to share…” and, “I’m happy to listen…”</a:t>
            </a:r>
            <a:endParaRPr lang="en-US" sz="1800" u="none" strike="noStrike" kern="0" spc="0" dirty="0">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marL="685800" marR="0" algn="just">
              <a:lnSpc>
                <a:spcPct val="115000"/>
              </a:lnSpc>
              <a:spcBef>
                <a:spcPts val="0"/>
              </a:spcBef>
              <a:spcAft>
                <a:spcPts val="0"/>
              </a:spcAft>
            </a:pPr>
            <a:r>
              <a:rPr lang="en-US" sz="1800" dirty="0">
                <a:solidFill>
                  <a:srgbClr val="000000"/>
                </a:solidFill>
                <a:effectLst/>
                <a:uFill>
                  <a:solidFill>
                    <a:srgbClr val="000000"/>
                  </a:solidFill>
                </a:uFill>
                <a:latin typeface="Helvetica" panose="020B0604020202020204" pitchFamily="34" charset="0"/>
                <a:ea typeface="Calibri" panose="020F0502020204030204" pitchFamily="34" charset="0"/>
              </a:rPr>
              <a:t> </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228600" marR="0" algn="just">
              <a:lnSpc>
                <a:spcPct val="115000"/>
              </a:lnSpc>
              <a:spcBef>
                <a:spcPts val="0"/>
              </a:spcBef>
              <a:spcAft>
                <a:spcPts val="0"/>
              </a:spcAft>
            </a:pPr>
            <a:r>
              <a:rPr lang="en-US" sz="18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Active Listening</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Paraphrase what is heard. For example, the resident says that he keeps telling the Certified Nursing Assistant (CNA) not to put his clothes on the floor; she just doesn’t listen.  You paraphrase by saying, “Sounds like you are not feeling heard by the CNA regarding your clothing.”</a:t>
            </a:r>
            <a:endParaRPr lang="en-US" sz="1800" u="none" strike="noStrike" kern="0" spc="0" dirty="0">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marL="342900" marR="0" lvl="0" indent="-342900" algn="just" defTabSz="914400" eaLnBrk="1" fontAlgn="base" latinLnBrk="0" hangingPunct="1">
              <a:lnSpc>
                <a:spcPct val="115000"/>
              </a:lnSpc>
              <a:spcBef>
                <a:spcPts val="0"/>
              </a:spcBef>
              <a:spcAft>
                <a:spcPts val="0"/>
              </a:spcAft>
              <a:buClrTx/>
              <a:buSzTx/>
              <a:buFont typeface="Arial" panose="020B0604020202020204" pitchFamily="34" charset="0"/>
              <a:buChar char="•"/>
              <a:tabLst/>
              <a:defRPr/>
            </a:pPr>
            <a:r>
              <a:rPr lang="en-US" sz="1800" u="none" strike="noStrike" kern="0" spc="0" dirty="0">
                <a:solidFill>
                  <a:srgbClr val="000000"/>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Ask open-ended questions for more details instead of closed-ended questions. Open-ended questions are questions that cannot be answered with just a “yes” or “no” response. To allow for more detailed responses, open-ended questions often start with “how,” “tell me about…,” and “why.” Closed-ended questions lead to answers of just, “Yes,” “No,” or a brief piece of specific information.  </a:t>
            </a:r>
            <a:endParaRPr lang="en-US" sz="1800" u="none" strike="noStrike" kern="0" spc="0" dirty="0">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marL="342900" marR="0" lvl="0" indent="-342900" algn="just" fontAlgn="base">
              <a:lnSpc>
                <a:spcPct val="115000"/>
              </a:lnSpc>
              <a:spcBef>
                <a:spcPts val="0"/>
              </a:spcBef>
              <a:spcAft>
                <a:spcPts val="0"/>
              </a:spcAft>
              <a:buFont typeface="Arial" panose="020B0604020202020204" pitchFamily="34" charset="0"/>
              <a:buChar char="•"/>
            </a:pPr>
            <a:endParaRPr lang="en-US" sz="1800" u="none" strike="noStrike" kern="0" spc="0" dirty="0">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algn="just">
              <a:lnSpc>
                <a:spcPct val="107000"/>
              </a:lnSpc>
              <a:spcBef>
                <a:spcPts val="800"/>
              </a:spcBef>
              <a:defRPr i="1"/>
            </a:pPr>
            <a:r>
              <a:rPr b="1" dirty="0"/>
              <a:t>Trainer’s Note: </a:t>
            </a:r>
            <a:r>
              <a:rPr dirty="0"/>
              <a:t>This topic goes onto the next slide.</a:t>
            </a:r>
            <a:endParaRPr sz="1000" dirty="0"/>
          </a:p>
        </p:txBody>
      </p:sp>
    </p:spTree>
    <p:extLst>
      <p:ext uri="{BB962C8B-B14F-4D97-AF65-F5344CB8AC3E}">
        <p14:creationId xmlns:p14="http://schemas.microsoft.com/office/powerpoint/2010/main" val="33614988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Shape 39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97" name="Shape 397"/>
          <p:cNvSpPr>
            <a:spLocks noGrp="1"/>
          </p:cNvSpPr>
          <p:nvPr>
            <p:ph type="body" sz="quarter" idx="1"/>
          </p:nvPr>
        </p:nvSpPr>
        <p:spPr>
          <a:prstGeom prst="rect">
            <a:avLst/>
          </a:prstGeom>
        </p:spPr>
        <p:txBody>
          <a:bodyPr/>
          <a:lstStyle/>
          <a:p>
            <a:pPr>
              <a:defRPr i="1"/>
            </a:pPr>
            <a:r>
              <a:rPr b="1" dirty="0"/>
              <a:t>Trainer’s Note: </a:t>
            </a:r>
            <a:r>
              <a:rPr dirty="0"/>
              <a:t>Click to bring up the first set of speech bubbles and then say: “Restate what is heard in sentence form</a:t>
            </a:r>
            <a:r>
              <a:rPr lang="en-US" dirty="0"/>
              <a:t>.”</a:t>
            </a:r>
            <a:endParaRPr dirty="0"/>
          </a:p>
          <a:p>
            <a:pPr>
              <a:defRPr i="1"/>
            </a:pPr>
            <a:r>
              <a:rPr dirty="0"/>
              <a:t>Click again </a:t>
            </a:r>
            <a:r>
              <a:rPr lang="en-US" b="0" u="none" dirty="0"/>
              <a:t>to</a:t>
            </a:r>
            <a:r>
              <a:rPr dirty="0"/>
              <a:t> bring up the next set of speech bubbles and say, “Acknowledge the resident’s feelings</a:t>
            </a:r>
            <a:r>
              <a:rPr lang="en-US" dirty="0"/>
              <a:t>.”</a:t>
            </a:r>
            <a:endParaRPr dirty="0"/>
          </a:p>
          <a:p>
            <a:pPr>
              <a:defRPr b="1"/>
            </a:pPr>
            <a:endParaRPr dirty="0"/>
          </a:p>
          <a:p>
            <a:pPr marL="228600" marR="0" algn="just">
              <a:lnSpc>
                <a:spcPct val="115000"/>
              </a:lnSpc>
              <a:spcBef>
                <a:spcPts val="0"/>
              </a:spcBef>
              <a:spcAft>
                <a:spcPts val="0"/>
              </a:spcAft>
            </a:pPr>
            <a:r>
              <a:rPr lang="en-US" sz="12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Affirmation </a:t>
            </a:r>
            <a:endParaRPr lang="en-US" sz="105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200" u="none" strike="noStrike" kern="0" spc="0" dirty="0">
                <a:solidFill>
                  <a:srgbClr val="000000"/>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Restate what is heard in sentence form, such as: </a:t>
            </a:r>
            <a:endParaRPr lang="en-US" sz="1050" u="none" strike="noStrike" kern="0" spc="0" dirty="0">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marL="742950" marR="0" lvl="1" indent="-285750" algn="just" fontAlgn="base">
              <a:lnSpc>
                <a:spcPct val="115000"/>
              </a:lnSpc>
              <a:spcBef>
                <a:spcPts val="0"/>
              </a:spcBef>
              <a:spcAft>
                <a:spcPts val="0"/>
              </a:spcAft>
              <a:buFont typeface="Courier New" panose="02070309020205020404" pitchFamily="49" charset="0"/>
              <a:buChar char="o"/>
            </a:pPr>
            <a:r>
              <a:rPr lang="en-US" sz="1200" u="none" strike="noStrike" kern="0" spc="0" dirty="0">
                <a:solidFill>
                  <a:srgbClr val="000000"/>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“I hear you saying…”</a:t>
            </a:r>
            <a:endParaRPr lang="en-US" sz="1050" u="none" strike="noStrike" kern="0" spc="0" dirty="0">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marL="742950" marR="0" lvl="1" indent="-285750" algn="just" fontAlgn="base">
              <a:lnSpc>
                <a:spcPct val="115000"/>
              </a:lnSpc>
              <a:spcBef>
                <a:spcPts val="0"/>
              </a:spcBef>
              <a:spcAft>
                <a:spcPts val="0"/>
              </a:spcAft>
              <a:buFont typeface="Courier New" panose="02070309020205020404" pitchFamily="49" charset="0"/>
              <a:buChar char="o"/>
            </a:pPr>
            <a:r>
              <a:rPr lang="en-US" sz="1200" u="none" strike="noStrike" kern="0" spc="0" dirty="0">
                <a:solidFill>
                  <a:srgbClr val="000000"/>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“It sounds like…”</a:t>
            </a:r>
            <a:endParaRPr lang="en-US" sz="1050" u="none" strike="noStrike" kern="0" spc="0" dirty="0">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marL="742950" marR="0" lvl="1" indent="-285750" algn="just" fontAlgn="base">
              <a:lnSpc>
                <a:spcPct val="115000"/>
              </a:lnSpc>
              <a:spcBef>
                <a:spcPts val="0"/>
              </a:spcBef>
              <a:spcAft>
                <a:spcPts val="0"/>
              </a:spcAft>
              <a:buFont typeface="Courier New" panose="02070309020205020404" pitchFamily="49" charset="0"/>
              <a:buChar char="o"/>
            </a:pPr>
            <a:r>
              <a:rPr lang="en-US" sz="1200" u="none" strike="noStrike" kern="0" spc="0" dirty="0">
                <a:solidFill>
                  <a:srgbClr val="000000"/>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 “It appears as though…”</a:t>
            </a:r>
            <a:endParaRPr lang="en-US" sz="1050" u="none" strike="noStrike" kern="0" spc="0" dirty="0">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marL="914400" marR="0" algn="just">
              <a:lnSpc>
                <a:spcPct val="115000"/>
              </a:lnSpc>
              <a:spcBef>
                <a:spcPts val="0"/>
              </a:spcBef>
              <a:spcAft>
                <a:spcPts val="0"/>
              </a:spcAft>
            </a:pPr>
            <a:r>
              <a:rPr lang="en-US" sz="1200" dirty="0">
                <a:solidFill>
                  <a:srgbClr val="000000"/>
                </a:solidFill>
                <a:effectLst/>
                <a:uFill>
                  <a:solidFill>
                    <a:srgbClr val="000000"/>
                  </a:solidFill>
                </a:uFill>
                <a:latin typeface="Helvetica" panose="020B0604020202020204" pitchFamily="34" charset="0"/>
                <a:ea typeface="Calibri" panose="020F0502020204030204" pitchFamily="34" charset="0"/>
              </a:rPr>
              <a:t> </a:t>
            </a:r>
            <a:endParaRPr lang="en-US" sz="105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457200" marR="0" indent="-228600" algn="just">
              <a:lnSpc>
                <a:spcPct val="115000"/>
              </a:lnSpc>
              <a:spcBef>
                <a:spcPts val="0"/>
              </a:spcBef>
              <a:spcAft>
                <a:spcPts val="0"/>
              </a:spcAft>
            </a:pPr>
            <a:r>
              <a:rPr lang="en-US" sz="1200" b="1" dirty="0">
                <a:solidFill>
                  <a:srgbClr val="000000"/>
                </a:solidFill>
                <a:effectLst/>
                <a:uFill>
                  <a:solidFill>
                    <a:srgbClr val="000000"/>
                  </a:solidFill>
                </a:uFill>
                <a:latin typeface="Helvetica" panose="020B0604020202020204" pitchFamily="34" charset="0"/>
                <a:ea typeface="Calibri" panose="020F0502020204030204" pitchFamily="34" charset="0"/>
              </a:rPr>
              <a:t>Validation</a:t>
            </a:r>
            <a:endParaRPr lang="en-US" sz="105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fontAlgn="base">
              <a:lnSpc>
                <a:spcPct val="115000"/>
              </a:lnSpc>
              <a:spcBef>
                <a:spcPts val="0"/>
              </a:spcBef>
              <a:spcAft>
                <a:spcPts val="0"/>
              </a:spcAft>
              <a:buFont typeface="Arial" panose="020B0604020202020204" pitchFamily="34" charset="0"/>
              <a:buChar char="•"/>
              <a:tabLst>
                <a:tab pos="685800" algn="l"/>
              </a:tabLst>
            </a:pPr>
            <a:r>
              <a:rPr lang="en-US" sz="1200" u="none" strike="noStrike" kern="0" spc="0" dirty="0">
                <a:solidFill>
                  <a:srgbClr val="000000"/>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Acknowledge the resident’s feelings, such as:</a:t>
            </a:r>
            <a:endParaRPr lang="en-US" sz="1050" u="none" strike="noStrike" kern="0" spc="0" dirty="0">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marL="342900" marR="0" lvl="0" indent="-342900" algn="just" fontAlgn="base">
              <a:lnSpc>
                <a:spcPct val="115000"/>
              </a:lnSpc>
              <a:spcBef>
                <a:spcPts val="0"/>
              </a:spcBef>
              <a:spcAft>
                <a:spcPts val="0"/>
              </a:spcAft>
              <a:buFont typeface="Courier New" panose="02070309020205020404" pitchFamily="49" charset="0"/>
              <a:buChar char="o"/>
            </a:pPr>
            <a:r>
              <a:rPr lang="en-US" sz="1200" u="none" strike="noStrike" kern="0" spc="0" dirty="0">
                <a:solidFill>
                  <a:srgbClr val="000000"/>
                </a:solidFill>
                <a:effectLst/>
                <a:uFill>
                  <a:solidFill>
                    <a:srgbClr val="000000"/>
                  </a:solidFill>
                </a:uFill>
                <a:latin typeface="Helvetica" panose="020B0604020202020204" pitchFamily="34" charset="0"/>
                <a:ea typeface="Courier New" panose="02070309020205020404" pitchFamily="49" charset="0"/>
                <a:cs typeface="Courier New" panose="02070309020205020404" pitchFamily="49" charset="0"/>
              </a:rPr>
              <a:t>“It’s okay to feel sad…”</a:t>
            </a:r>
            <a:endParaRPr lang="en-US" sz="1050" u="none" strike="noStrike" kern="0" spc="0" dirty="0">
              <a:solidFill>
                <a:srgbClr val="000000"/>
              </a:solidFill>
              <a:effectLst/>
              <a:uFill>
                <a:solidFill>
                  <a:srgbClr val="000000"/>
                </a:solidFill>
              </a:uFill>
              <a:latin typeface="Courier New" panose="02070309020205020404" pitchFamily="49" charset="0"/>
              <a:ea typeface="Courier New" panose="02070309020205020404" pitchFamily="49" charset="0"/>
              <a:cs typeface="Courier New" panose="02070309020205020404" pitchFamily="49" charset="0"/>
            </a:endParaRPr>
          </a:p>
          <a:p>
            <a:pPr marL="342900" marR="0" lvl="0" indent="-342900" algn="just" fontAlgn="base">
              <a:lnSpc>
                <a:spcPct val="115000"/>
              </a:lnSpc>
              <a:spcBef>
                <a:spcPts val="0"/>
              </a:spcBef>
              <a:spcAft>
                <a:spcPts val="0"/>
              </a:spcAft>
              <a:buFont typeface="Courier New" panose="02070309020205020404" pitchFamily="49" charset="0"/>
              <a:buChar char="o"/>
            </a:pPr>
            <a:r>
              <a:rPr lang="en-US" sz="1200" u="none" strike="noStrike" kern="0" spc="0" dirty="0">
                <a:solidFill>
                  <a:srgbClr val="000000"/>
                </a:solidFill>
                <a:effectLst/>
                <a:uFill>
                  <a:solidFill>
                    <a:srgbClr val="000000"/>
                  </a:solidFill>
                </a:uFill>
                <a:latin typeface="Helvetica" panose="020B0604020202020204" pitchFamily="34" charset="0"/>
                <a:ea typeface="Courier New" panose="02070309020205020404" pitchFamily="49" charset="0"/>
                <a:cs typeface="Courier New" panose="02070309020205020404" pitchFamily="49" charset="0"/>
              </a:rPr>
              <a:t>“There is nothing wrong with being angry right now about…”</a:t>
            </a:r>
            <a:endParaRPr lang="en-US" sz="1050" u="none" strike="noStrike" kern="0" spc="0" dirty="0">
              <a:solidFill>
                <a:srgbClr val="000000"/>
              </a:solidFill>
              <a:effectLst/>
              <a:uFill>
                <a:solidFill>
                  <a:srgbClr val="000000"/>
                </a:solidFill>
              </a:uFill>
              <a:latin typeface="Courier New" panose="02070309020205020404" pitchFamily="49" charset="0"/>
              <a:ea typeface="Courier New" panose="02070309020205020404" pitchFamily="49" charset="0"/>
              <a:cs typeface="Courier New" panose="02070309020205020404" pitchFamily="49" charset="0"/>
            </a:endParaRPr>
          </a:p>
          <a:p>
            <a:pPr marL="914400" marR="0" algn="just">
              <a:lnSpc>
                <a:spcPct val="115000"/>
              </a:lnSpc>
              <a:spcBef>
                <a:spcPts val="0"/>
              </a:spcBef>
              <a:spcAft>
                <a:spcPts val="0"/>
              </a:spcAft>
            </a:pPr>
            <a:r>
              <a:rPr lang="en-US" sz="1200" dirty="0">
                <a:solidFill>
                  <a:srgbClr val="000000"/>
                </a:solidFill>
                <a:effectLst/>
                <a:uFill>
                  <a:solidFill>
                    <a:srgbClr val="000000"/>
                  </a:solidFill>
                </a:uFill>
                <a:latin typeface="Helvetica" panose="020B0604020202020204" pitchFamily="34" charset="0"/>
                <a:ea typeface="Calibri" panose="020F0502020204030204" pitchFamily="34" charset="0"/>
              </a:rPr>
              <a:t> </a:t>
            </a:r>
            <a:endParaRPr lang="en-US" sz="1050" dirty="0">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dirty="0"/>
          </a:p>
        </p:txBody>
      </p:sp>
    </p:spTree>
    <p:extLst>
      <p:ext uri="{BB962C8B-B14F-4D97-AF65-F5344CB8AC3E}">
        <p14:creationId xmlns:p14="http://schemas.microsoft.com/office/powerpoint/2010/main" val="24614865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Shape 419"/>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420" name="Shape 420"/>
          <p:cNvSpPr>
            <a:spLocks noGrp="1"/>
          </p:cNvSpPr>
          <p:nvPr>
            <p:ph type="body" sz="quarter" idx="1"/>
          </p:nvPr>
        </p:nvSpPr>
        <p:spPr>
          <a:prstGeom prst="rect">
            <a:avLst/>
          </a:prstGeom>
        </p:spPr>
        <p:txBody>
          <a:bodyPr/>
          <a:lstStyle/>
          <a:p>
            <a:r>
              <a:rPr lang="en-US" dirty="0"/>
              <a:t>Look for non-verbal forms of communication such as: </a:t>
            </a:r>
            <a:r>
              <a:rPr lang="en-US" i="1" dirty="0"/>
              <a:t>(Go over bullet points.)</a:t>
            </a:r>
            <a:endParaRPr i="1" dirty="0"/>
          </a:p>
          <a:p>
            <a:pPr>
              <a:defRPr i="1"/>
            </a:pPr>
            <a:endParaRPr lang="en-US" dirty="0"/>
          </a:p>
          <a:p>
            <a:pPr>
              <a:defRPr i="1"/>
            </a:pPr>
            <a:r>
              <a:rPr lang="en-US" b="1" i="1" dirty="0"/>
              <a:t>Ask:</a:t>
            </a:r>
            <a:r>
              <a:rPr lang="en-US" i="0" dirty="0"/>
              <a:t> </a:t>
            </a:r>
            <a:r>
              <a:rPr i="0" dirty="0"/>
              <a:t>Based on your observation, what is going on in the picture? Does the medical person look as though she is </a:t>
            </a:r>
            <a:r>
              <a:rPr lang="en-US" i="0" dirty="0"/>
              <a:t>paying attention or </a:t>
            </a:r>
            <a:r>
              <a:rPr i="0" dirty="0"/>
              <a:t>listening to the individual?  What would you do in this situation if you were this individual’s advocate?</a:t>
            </a:r>
          </a:p>
          <a:p>
            <a:pPr>
              <a:defRPr i="1"/>
            </a:pPr>
            <a:endParaRPr lang="en-US" b="1" dirty="0"/>
          </a:p>
          <a:p>
            <a:pPr>
              <a:defRPr i="1"/>
            </a:pPr>
            <a:r>
              <a:rPr lang="en-US" b="1" dirty="0"/>
              <a:t>Trainer’s Note</a:t>
            </a:r>
            <a:r>
              <a:rPr lang="en-US" dirty="0"/>
              <a:t>: </a:t>
            </a:r>
            <a:r>
              <a:rPr dirty="0"/>
              <a:t>Allow the trainees to respond and acknowledge their answers.  Let them know that as representatives, not only will they have to make sure they are hearing the resident’s message, but they will also make sure that others are hearing the resident’s message.</a:t>
            </a:r>
          </a:p>
        </p:txBody>
      </p:sp>
    </p:spTree>
    <p:extLst>
      <p:ext uri="{BB962C8B-B14F-4D97-AF65-F5344CB8AC3E}">
        <p14:creationId xmlns:p14="http://schemas.microsoft.com/office/powerpoint/2010/main" val="7071684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Shape 424"/>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425" name="Shape 425"/>
          <p:cNvSpPr>
            <a:spLocks noGrp="1"/>
          </p:cNvSpPr>
          <p:nvPr>
            <p:ph type="body" sz="quarter" idx="1"/>
          </p:nvPr>
        </p:nvSpPr>
        <p:spPr>
          <a:prstGeom prst="rect">
            <a:avLst/>
          </a:prstGeom>
        </p:spPr>
        <p:txBody>
          <a:bodyPr/>
          <a:lstStyle/>
          <a:p>
            <a:pPr>
              <a:defRPr i="1"/>
            </a:pPr>
            <a:endParaRPr lang="en-US" dirty="0"/>
          </a:p>
          <a:p>
            <a:pPr marL="457200" marR="0" algn="just">
              <a:lnSpc>
                <a:spcPct val="115000"/>
              </a:lnSpc>
              <a:spcBef>
                <a:spcPts val="0"/>
              </a:spcBef>
              <a:spcAft>
                <a:spcPts val="800"/>
              </a:spcAft>
            </a:pPr>
            <a:r>
              <a:rPr dirty="0"/>
              <a:t>(Read the following.) </a:t>
            </a:r>
            <a:r>
              <a:rPr lang="en-US" sz="1800" i="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During a visit with a resident named Barry, you ask him if staff treat him well.  Barry tells you that most staff are nice to him.  You ask him how the food is, and Barry says it’s okay if you eat it in the dining room.  You then ask Barry about the activities, and he replies, “What activities?” and then laughs.  A CNA walks into the room and Barry immediately says to you that everything is wonderful and thanks you for stopping by. You continue asking Barry about life in the facility.</a:t>
            </a:r>
            <a:endParaRPr lang="en-US" sz="1800" i="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a:defRPr i="1"/>
            </a:pPr>
            <a:endParaRPr lang="en-US" i="0" dirty="0"/>
          </a:p>
          <a:p>
            <a:pPr marL="457200" marR="0" algn="just">
              <a:lnSpc>
                <a:spcPct val="115000"/>
              </a:lnSpc>
              <a:spcBef>
                <a:spcPts val="0"/>
              </a:spcBef>
              <a:spcAft>
                <a:spcPts val="800"/>
              </a:spcAft>
            </a:pPr>
            <a:r>
              <a:rPr kumimoji="0" lang="en-US" sz="1200" b="1" i="1" u="none" strike="noStrike" kern="0" cap="none" spc="0" normalizeH="0" baseline="0" noProof="0" dirty="0">
                <a:ln>
                  <a:noFill/>
                </a:ln>
                <a:solidFill>
                  <a:sysClr val="windowText" lastClr="000000"/>
                </a:solidFill>
                <a:effectLst/>
                <a:uLnTx/>
                <a:uFillTx/>
                <a:latin typeface="Calibri"/>
                <a:cs typeface="Calibri"/>
                <a:sym typeface="Calibri"/>
              </a:rPr>
              <a:t>Trainer’s Note: </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Ask if effective communication skills for receiving information were used in the case study about Barry.  Tell the trainees to close their manuals for the next part of the activity.</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i="1"/>
            </a:pPr>
            <a:endParaRPr kumimoji="0" lang="en-US" sz="1200" b="0" i="1" u="none" strike="noStrike" kern="0" cap="none" spc="0" normalizeH="0" baseline="0" noProof="0" dirty="0">
              <a:ln>
                <a:noFill/>
              </a:ln>
              <a:solidFill>
                <a:sysClr val="windowText" lastClr="000000"/>
              </a:solidFill>
              <a:effectLst/>
              <a:uLnTx/>
              <a:uFillTx/>
              <a:latin typeface="Calibri"/>
              <a:cs typeface="Calibri"/>
              <a:sym typeface="Calibri"/>
            </a:endParaRPr>
          </a:p>
          <a:p>
            <a:pPr marL="457200" marR="0" algn="just">
              <a:lnSpc>
                <a:spcPct val="115000"/>
              </a:lnSpc>
              <a:spcBef>
                <a:spcPts val="0"/>
              </a:spcBef>
              <a:spcAft>
                <a:spcPts val="80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This activity can be conducted as a role-play or a large group discussion.  If conducting as a role-play, read the first situation then have trainees role-play how to handle the conversation differently.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a:defRPr i="1"/>
            </a:pPr>
            <a:endParaRPr lang="en-US" dirty="0"/>
          </a:p>
          <a:p>
            <a:pPr>
              <a:defRPr i="1"/>
            </a:pPr>
            <a:r>
              <a:rPr b="1" dirty="0"/>
              <a:t>Ask</a:t>
            </a:r>
            <a:r>
              <a:rPr dirty="0"/>
              <a:t>: </a:t>
            </a:r>
            <a:r>
              <a:rPr i="0" dirty="0"/>
              <a:t>Did the representative listen to Barry?</a:t>
            </a:r>
          </a:p>
          <a:p>
            <a:pPr>
              <a:defRPr i="1"/>
            </a:pPr>
            <a:r>
              <a:rPr dirty="0"/>
              <a:t>The answer is </a:t>
            </a:r>
            <a:r>
              <a:rPr b="1" dirty="0"/>
              <a:t>no</a:t>
            </a:r>
            <a:r>
              <a:rPr dirty="0"/>
              <a:t>, the representative did not listen to what Barry was saying and did not ask any follow-up questions to clarify his comments.  The representative did not pay attention to the change in Barry when the CNA came into the room.</a:t>
            </a:r>
          </a:p>
          <a:p>
            <a:pPr>
              <a:defRPr i="1"/>
            </a:pPr>
            <a:endParaRPr dirty="0"/>
          </a:p>
          <a:p>
            <a:pPr>
              <a:defRPr i="1"/>
            </a:pPr>
            <a:r>
              <a:rPr dirty="0"/>
              <a:t>Ask or conduct the role-play: </a:t>
            </a:r>
            <a:r>
              <a:rPr i="0" dirty="0"/>
              <a:t>How would you have handled the conversation differently?  </a:t>
            </a:r>
            <a:r>
              <a:rPr dirty="0"/>
              <a:t>Allow for trainees to give examples. </a:t>
            </a:r>
            <a:endParaRPr lang="en-US" dirty="0"/>
          </a:p>
          <a:p>
            <a:pPr>
              <a:defRPr i="1"/>
            </a:pPr>
            <a:endParaRPr lang="en-US" dirty="0"/>
          </a:p>
          <a:p>
            <a:pPr>
              <a:defRPr i="1"/>
            </a:pPr>
            <a:r>
              <a:rPr dirty="0"/>
              <a:t>Make sure the following revised situation is discussed: </a:t>
            </a:r>
          </a:p>
          <a:p>
            <a:pPr>
              <a:defRPr i="1"/>
            </a:pPr>
            <a:endParaRPr dirty="0"/>
          </a:p>
          <a:p>
            <a:pPr marL="342900" marR="0" lvl="0" indent="-342900" algn="just">
              <a:lnSpc>
                <a:spcPct val="115000"/>
              </a:lnSpc>
              <a:spcBef>
                <a:spcPts val="0"/>
              </a:spcBef>
              <a:spcAft>
                <a:spcPts val="80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During a visit with a resident named Barry, you ask him if staff treat him well.  Barry tells you most staff are nice to him.  You ask Barry, “Most staff?  Tell me more about the staff who aren’t nice.”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You ask Barry how the food is, and he says, “It’s okay if you eat in the dining room.”  You ask Barry, “Where do you prefer to eat?  What do you mean, ‘if you eat in the dining room’?”</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You ask Barry about the activities, and he replies, “What activities?” and then laughs. You say, “Yes, I noticed there are just a few activities on the calendar. How do you like to spend your time (or, what are your interests)?  Are there activities that you would like to see happen in the facility?”</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 CNA walks into the room and Barry immediately says to you that everything is wonderful and thanks you for stopping by.  Take the cue from Barry and let him know you appreciate talking to him and end the visit.  Revisit Barry at another time to address the concerns brought up during your conversation and ask Barry about his response when the CNA entered the room.  Make sure there are no staff around when you meet with him the second time.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171450" indent="-171450">
              <a:buSzPct val="100000"/>
              <a:buFont typeface="Arial"/>
              <a:buChar char="•"/>
              <a:defRPr i="1"/>
            </a:pPr>
            <a:endParaRPr dirty="0"/>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If they want your assistance, remind them how you will support them and the next steps. If they do not want to pursue the complaint immediately, reassure them that they have your support, and you will follow-up with them. Before leaving any resident that shared concerns, continue the conversation for a few more minutes that way the conversation didn’t end on a negative note potentially adding to their sense of helplessness or stress.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300116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22" name="Shape 122"/>
          <p:cNvSpPr>
            <a:spLocks noGrp="1"/>
          </p:cNvSpPr>
          <p:nvPr>
            <p:ph type="body" sz="quarter" idx="1"/>
          </p:nvPr>
        </p:nvSpPr>
        <p:spPr>
          <a:prstGeom prst="rect">
            <a:avLst/>
          </a:prstGeom>
        </p:spPr>
        <p:txBody>
          <a:bodyPr/>
          <a:lstStyle/>
          <a:p>
            <a:pPr>
              <a:defRPr i="1"/>
            </a:pPr>
            <a:r>
              <a:rPr b="1" dirty="0"/>
              <a:t>Trainer’s Note: </a:t>
            </a:r>
            <a:r>
              <a:rPr dirty="0"/>
              <a:t>Go over the agenda with the trainees and refer them to the table of contents in their manual.  </a:t>
            </a:r>
          </a:p>
          <a:p>
            <a:pPr>
              <a:defRPr i="1"/>
            </a:pPr>
            <a:endParaRPr dirty="0"/>
          </a:p>
          <a:p>
            <a:pPr>
              <a:defRPr i="1"/>
            </a:pPr>
            <a:r>
              <a:rPr dirty="0"/>
              <a:t>Section 1 – 15 mins</a:t>
            </a:r>
          </a:p>
          <a:p>
            <a:pPr>
              <a:defRPr i="1"/>
            </a:pPr>
            <a:r>
              <a:rPr dirty="0"/>
              <a:t>Section 2 – </a:t>
            </a:r>
            <a:r>
              <a:rPr lang="en-US" b="0" u="none" dirty="0"/>
              <a:t>45</a:t>
            </a:r>
            <a:r>
              <a:rPr dirty="0"/>
              <a:t> mins</a:t>
            </a:r>
          </a:p>
          <a:p>
            <a:pPr>
              <a:defRPr i="1"/>
            </a:pPr>
            <a:r>
              <a:rPr dirty="0"/>
              <a:t>Section 3 – </a:t>
            </a:r>
            <a:r>
              <a:rPr lang="en-US" b="0" u="none" dirty="0"/>
              <a:t>3</a:t>
            </a:r>
            <a:r>
              <a:rPr b="0" u="none" dirty="0"/>
              <a:t>0 </a:t>
            </a:r>
            <a:r>
              <a:rPr dirty="0"/>
              <a:t>mins</a:t>
            </a:r>
          </a:p>
          <a:p>
            <a:pPr>
              <a:defRPr i="1"/>
            </a:pPr>
            <a:r>
              <a:rPr dirty="0"/>
              <a:t>Section 4 – 45 mins</a:t>
            </a:r>
          </a:p>
          <a:p>
            <a:pPr>
              <a:defRPr i="1"/>
            </a:pPr>
            <a:r>
              <a:rPr dirty="0"/>
              <a:t>Section 5 – 15 mins</a:t>
            </a:r>
            <a:endParaRPr lang="en-US" dirty="0"/>
          </a:p>
          <a:p>
            <a:pPr>
              <a:defRPr i="1"/>
            </a:pPr>
            <a:endParaRPr lang="en-US" dirty="0"/>
          </a:p>
          <a:p>
            <a:pPr>
              <a:defRPr i="1"/>
            </a:pPr>
            <a:r>
              <a:rPr lang="en-US" b="1" dirty="0"/>
              <a:t>Trainer’s Note: </a:t>
            </a:r>
            <a:r>
              <a:rPr lang="en-US" dirty="0"/>
              <a:t>The timeframes for each section are approximate. Allow at least 3 hours for this session. </a:t>
            </a:r>
            <a:endParaRPr dirty="0"/>
          </a:p>
        </p:txBody>
      </p:sp>
    </p:spTree>
    <p:extLst>
      <p:ext uri="{BB962C8B-B14F-4D97-AF65-F5344CB8AC3E}">
        <p14:creationId xmlns:p14="http://schemas.microsoft.com/office/powerpoint/2010/main" val="215650052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Many of the communication tips below apply to communicating with anyone, particularly residents.  However, certain tips are even more helpful when communicating with residents who have a disability or a diagnosis that may affect their ability to provide and receive information.  To effectively communicate, consider the best way to communicate with each individual resident.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6158327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 name="Shape 470"/>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471" name="Shape 471"/>
          <p:cNvSpPr>
            <a:spLocks noGrp="1"/>
          </p:cNvSpPr>
          <p:nvPr>
            <p:ph type="body" sz="quarter" idx="1"/>
          </p:nvPr>
        </p:nvSpPr>
        <p:spPr>
          <a:prstGeom prst="rect">
            <a:avLst/>
          </a:prstGeom>
        </p:spPr>
        <p:txBody>
          <a:bodyPr/>
          <a:lstStyle/>
          <a:p>
            <a:r>
              <a:rPr lang="en-US" dirty="0"/>
              <a:t>Some residents have a disability or a diagnosis that may impact their ability to provide and receive information.  To effectively communicate, consider the best way to </a:t>
            </a:r>
            <a:r>
              <a:rPr lang="en-US" b="0" u="none" dirty="0"/>
              <a:t>communicate</a:t>
            </a:r>
            <a:r>
              <a:rPr lang="en-US" dirty="0"/>
              <a:t> with each individual resident. </a:t>
            </a:r>
          </a:p>
          <a:p>
            <a:endParaRPr lang="en-US" dirty="0"/>
          </a:p>
          <a:p>
            <a:r>
              <a:rPr lang="en-US" dirty="0"/>
              <a:t>Memory loss does not always affect one’s ability to communicate.  Therefore, it is important </a:t>
            </a:r>
            <a:r>
              <a:rPr lang="en-US" b="0" u="none" dirty="0"/>
              <a:t>not to </a:t>
            </a:r>
            <a:r>
              <a:rPr lang="en-US" dirty="0"/>
              <a:t>make assumptions based on a diagnosis related to dementia or memory loss. </a:t>
            </a:r>
          </a:p>
          <a:p>
            <a:endParaRPr dirty="0"/>
          </a:p>
          <a:p>
            <a:r>
              <a:rPr dirty="0"/>
              <a:t>• Approach the resident from the front and identify yourself</a:t>
            </a:r>
          </a:p>
          <a:p>
            <a:r>
              <a:rPr dirty="0"/>
              <a:t>• Speak to the resident and not about the resident when others are in the room</a:t>
            </a:r>
          </a:p>
          <a:p>
            <a:r>
              <a:rPr dirty="0"/>
              <a:t>• Talk to the resident face-to-face in a quiet space with minimal distractions</a:t>
            </a:r>
          </a:p>
          <a:p>
            <a:r>
              <a:rPr dirty="0"/>
              <a:t>• </a:t>
            </a:r>
            <a:r>
              <a:rPr lang="en-US" dirty="0"/>
              <a:t>Look at the resident </a:t>
            </a:r>
            <a:r>
              <a:rPr dirty="0"/>
              <a:t>and speak slowly and clearly</a:t>
            </a:r>
          </a:p>
          <a:p>
            <a:pPr>
              <a:defRPr i="1"/>
            </a:pPr>
            <a:endParaRPr dirty="0"/>
          </a:p>
          <a:p>
            <a:pPr>
              <a:defRPr i="1"/>
            </a:pPr>
            <a:r>
              <a:rPr b="1" dirty="0"/>
              <a:t>Trainer’s Note:  </a:t>
            </a:r>
            <a:r>
              <a:rPr dirty="0"/>
              <a:t>The list continues onto the next slide.</a:t>
            </a:r>
          </a:p>
        </p:txBody>
      </p:sp>
    </p:spTree>
    <p:extLst>
      <p:ext uri="{BB962C8B-B14F-4D97-AF65-F5344CB8AC3E}">
        <p14:creationId xmlns:p14="http://schemas.microsoft.com/office/powerpoint/2010/main" val="84775964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 name="Shape 475"/>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476" name="Shape 476"/>
          <p:cNvSpPr>
            <a:spLocks noGrp="1"/>
          </p:cNvSpPr>
          <p:nvPr>
            <p:ph type="body" sz="quarter" idx="1"/>
          </p:nvPr>
        </p:nvSpPr>
        <p:spPr>
          <a:prstGeom prst="rect">
            <a:avLst/>
          </a:prstGeom>
        </p:spPr>
        <p:txBody>
          <a:bodyPr/>
          <a:lstStyle/>
          <a:p>
            <a:r>
              <a:rPr dirty="0"/>
              <a:t>• Ask one question at a time</a:t>
            </a:r>
          </a:p>
          <a:p>
            <a:r>
              <a:rPr dirty="0"/>
              <a:t>• Ask yes or no questions</a:t>
            </a:r>
          </a:p>
          <a:p>
            <a:r>
              <a:rPr dirty="0"/>
              <a:t>• Give the resident ample time to respond to your questions</a:t>
            </a:r>
          </a:p>
          <a:p>
            <a:r>
              <a:rPr dirty="0"/>
              <a:t>• Consider the feelings behind words or sounds</a:t>
            </a:r>
          </a:p>
          <a:p>
            <a:r>
              <a:rPr dirty="0"/>
              <a:t>• Be respectful</a:t>
            </a:r>
          </a:p>
        </p:txBody>
      </p:sp>
    </p:spTree>
    <p:extLst>
      <p:ext uri="{BB962C8B-B14F-4D97-AF65-F5344CB8AC3E}">
        <p14:creationId xmlns:p14="http://schemas.microsoft.com/office/powerpoint/2010/main" val="9755220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 name="Shape 489"/>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490" name="Shape 490"/>
          <p:cNvSpPr>
            <a:spLocks noGrp="1"/>
          </p:cNvSpPr>
          <p:nvPr>
            <p:ph type="body" sz="quarter" idx="1"/>
          </p:nvPr>
        </p:nvSpPr>
        <p:spPr>
          <a:prstGeom prst="rect">
            <a:avLst/>
          </a:prstGeom>
        </p:spPr>
        <p:txBody>
          <a:bodyPr/>
          <a:lstStyle/>
          <a:p>
            <a:r>
              <a:rPr dirty="0"/>
              <a:t>There are also specific communication actions to avoid when talking to individuals who have memory loss.  </a:t>
            </a:r>
          </a:p>
          <a:p>
            <a:endParaRPr dirty="0"/>
          </a:p>
          <a:p>
            <a:pPr>
              <a:defRPr i="1"/>
            </a:pPr>
            <a:r>
              <a:rPr b="1" dirty="0"/>
              <a:t>Trainer’s Note: </a:t>
            </a:r>
            <a:r>
              <a:rPr dirty="0"/>
              <a:t>Click to bring up the speech bubble</a:t>
            </a:r>
            <a:r>
              <a:rPr i="0" dirty="0"/>
              <a:t>.</a:t>
            </a:r>
          </a:p>
          <a:p>
            <a:endParaRPr i="0" dirty="0"/>
          </a:p>
          <a:p>
            <a:r>
              <a:rPr dirty="0"/>
              <a:t>• Don’t ask the resident if they remember you</a:t>
            </a:r>
          </a:p>
          <a:p>
            <a:r>
              <a:rPr dirty="0"/>
              <a:t>• Don’t argue or try to convince</a:t>
            </a:r>
          </a:p>
          <a:p>
            <a:r>
              <a:rPr dirty="0"/>
              <a:t>• Don’t explain reality or try to reaso</a:t>
            </a:r>
            <a:r>
              <a:rPr lang="en-US" dirty="0"/>
              <a:t>n</a:t>
            </a:r>
            <a:endParaRPr dirty="0"/>
          </a:p>
          <a:p>
            <a:r>
              <a:rPr dirty="0"/>
              <a:t>• Don’t</a:t>
            </a:r>
            <a:r>
              <a:rPr b="0" u="none" dirty="0"/>
              <a:t> </a:t>
            </a:r>
            <a:r>
              <a:rPr lang="en-US" b="0" u="none" dirty="0"/>
              <a:t>be </a:t>
            </a:r>
            <a:r>
              <a:rPr lang="en-US" dirty="0"/>
              <a:t>too physically close to the resident, invading their personal space</a:t>
            </a:r>
          </a:p>
          <a:p>
            <a:endParaRPr lang="en-US" i="1" dirty="0"/>
          </a:p>
          <a:p>
            <a:r>
              <a:rPr b="1" i="1" dirty="0"/>
              <a:t>Trainer’s Note: </a:t>
            </a:r>
            <a:r>
              <a:rPr i="1" dirty="0"/>
              <a:t>Click to bring up the next picture</a:t>
            </a:r>
          </a:p>
          <a:p>
            <a:r>
              <a:rPr dirty="0"/>
              <a:t>• Don’t raise your voice, frown, or scold. </a:t>
            </a:r>
          </a:p>
          <a:p>
            <a:endParaRPr dirty="0"/>
          </a:p>
          <a:p>
            <a:pPr>
              <a:defRPr i="1"/>
            </a:pPr>
            <a:r>
              <a:rPr b="1" dirty="0"/>
              <a:t>Trainer’s Note: </a:t>
            </a:r>
            <a:r>
              <a:rPr dirty="0"/>
              <a:t>Click to bring up the next speech bubbles</a:t>
            </a:r>
          </a:p>
          <a:p>
            <a:r>
              <a:rPr dirty="0"/>
              <a:t>• Don’t use confusing language, language that could be misinterpreted as romantic (e.g., sweetie, honey), or idioms (e.g., “it’s raining cats and dogs”, or “are you pulling my leg?”)  as residents may take the words in literal form.</a:t>
            </a:r>
          </a:p>
          <a:p>
            <a:r>
              <a:rPr dirty="0"/>
              <a:t>• Don’t take it personally if the resident doesn’t remember you, doesn’t want to talk, or </a:t>
            </a:r>
            <a:r>
              <a:rPr lang="en-US" dirty="0"/>
              <a:t>uses </a:t>
            </a:r>
            <a:r>
              <a:rPr dirty="0"/>
              <a:t>offensive language.</a:t>
            </a:r>
          </a:p>
        </p:txBody>
      </p:sp>
    </p:spTree>
    <p:extLst>
      <p:ext uri="{BB962C8B-B14F-4D97-AF65-F5344CB8AC3E}">
        <p14:creationId xmlns:p14="http://schemas.microsoft.com/office/powerpoint/2010/main" val="17259101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Shape 494"/>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495" name="Shape 495"/>
          <p:cNvSpPr>
            <a:spLocks noGrp="1"/>
          </p:cNvSpPr>
          <p:nvPr>
            <p:ph type="body" sz="quarter" idx="1"/>
          </p:nvPr>
        </p:nvSpPr>
        <p:spPr>
          <a:prstGeom prst="rect">
            <a:avLst/>
          </a:prstGeom>
        </p:spPr>
        <p:txBody>
          <a:bodyPr/>
          <a:lstStyle/>
          <a:p>
            <a:pPr>
              <a:defRPr i="1"/>
            </a:pPr>
            <a:r>
              <a:rPr b="1" dirty="0"/>
              <a:t>Trainer’s Note:  </a:t>
            </a:r>
            <a:r>
              <a:rPr dirty="0"/>
              <a:t>Use the PowerPoint slide with small font.  Act as though the trainees can see what is on the screen and continue to train the material.  If no one mentions they cannot see, ask why they did not mention it.  Either way, ask the trainees how the small font affected their ability to pay attention to the trainer. </a:t>
            </a:r>
          </a:p>
          <a:p>
            <a:pPr>
              <a:defRPr i="1"/>
            </a:pPr>
            <a:endParaRPr dirty="0"/>
          </a:p>
          <a:p>
            <a:r>
              <a:rPr dirty="0"/>
              <a:t>• Speak to the resident when you approach them</a:t>
            </a:r>
          </a:p>
          <a:p>
            <a:r>
              <a:rPr dirty="0"/>
              <a:t>• Identify who you are and introduce anyone else with you</a:t>
            </a:r>
          </a:p>
          <a:p>
            <a:r>
              <a:rPr dirty="0"/>
              <a:t>• Be descriptive about what you are doing</a:t>
            </a:r>
          </a:p>
          <a:p>
            <a:r>
              <a:rPr dirty="0"/>
              <a:t>• Don’t touch or distract their service animal</a:t>
            </a:r>
          </a:p>
          <a:p>
            <a:r>
              <a:rPr dirty="0"/>
              <a:t>• If documents must be read or signed, ask the resident what would be most helpful for them to see better (e.g., increased lighting, magnification, etc.)</a:t>
            </a:r>
          </a:p>
          <a:p>
            <a:r>
              <a:rPr dirty="0"/>
              <a:t>• Ask in what format they would like to receive information (e.g.; Braille, large print, audio, etc.)</a:t>
            </a:r>
          </a:p>
        </p:txBody>
      </p:sp>
    </p:spTree>
    <p:extLst>
      <p:ext uri="{BB962C8B-B14F-4D97-AF65-F5344CB8AC3E}">
        <p14:creationId xmlns:p14="http://schemas.microsoft.com/office/powerpoint/2010/main" val="9971438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 name="Shape 499"/>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500" name="Shape 500"/>
          <p:cNvSpPr>
            <a:spLocks noGrp="1"/>
          </p:cNvSpPr>
          <p:nvPr>
            <p:ph type="body" sz="quarter" idx="1"/>
          </p:nvPr>
        </p:nvSpPr>
        <p:spPr>
          <a:prstGeom prst="rect">
            <a:avLst/>
          </a:prstGeom>
        </p:spPr>
        <p:txBody>
          <a:bodyPr/>
          <a:lstStyle/>
          <a:p>
            <a:r>
              <a:rPr dirty="0"/>
              <a:t>This is what the previous slide said.</a:t>
            </a:r>
            <a:endParaRPr lang="en-US" dirty="0"/>
          </a:p>
          <a:p>
            <a:endParaRPr lang="en-US" dirty="0"/>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Speak to the resident when you approach them</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Face and address the resident directly </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Identify who you are and introduce anyone else with you</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Be descriptive about what you are doing</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Speak in a normal volume and natural tone </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It is okay to use words such as “blind”, “visually impaired”, “seeing”, “looking” and “watching” when speaking with someone who is visually impaired </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Don’t touch or distract their service animal (if applicable)</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If documents must be read or signed, ask the resident what would be most helpful for them to see better (e.g., increased lighting, magnification, etc.)</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Ask in what format they would like to receive information (e.g., Braille, large print, audio, etc.)</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Let the resident know when you enter and leave the area and/or room</a:t>
            </a:r>
            <a:endParaRPr lang="en-US" sz="180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endParaRPr dirty="0"/>
          </a:p>
        </p:txBody>
      </p:sp>
    </p:spTree>
    <p:extLst>
      <p:ext uri="{BB962C8B-B14F-4D97-AF65-F5344CB8AC3E}">
        <p14:creationId xmlns:p14="http://schemas.microsoft.com/office/powerpoint/2010/main" val="36890660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 name="Shape 504"/>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505" name="Shape 505"/>
          <p:cNvSpPr>
            <a:spLocks noGrp="1"/>
          </p:cNvSpPr>
          <p:nvPr>
            <p:ph type="body" sz="quarter" idx="1"/>
          </p:nvPr>
        </p:nvSpPr>
        <p:spPr>
          <a:prstGeom prst="rect">
            <a:avLst/>
          </a:prstGeom>
        </p:spPr>
        <p:txBody>
          <a:bodyPr/>
          <a:lstStyle/>
          <a:p>
            <a:pPr marL="171450" indent="-171450">
              <a:buSzPct val="100000"/>
              <a:buFont typeface="Arial"/>
              <a:buChar char="•"/>
            </a:pPr>
            <a:r>
              <a:rPr dirty="0"/>
              <a:t>Concentrate on what the resident is saying</a:t>
            </a:r>
          </a:p>
          <a:p>
            <a:pPr marL="171450" indent="-171450">
              <a:buSzPct val="100000"/>
              <a:buFont typeface="Arial"/>
              <a:buChar char="•"/>
            </a:pPr>
            <a:r>
              <a:rPr dirty="0"/>
              <a:t>Be patient. Take as much time as necessary</a:t>
            </a:r>
          </a:p>
          <a:p>
            <a:pPr marL="171450" indent="-171450">
              <a:buSzPct val="100000"/>
              <a:buFont typeface="Arial"/>
              <a:buChar char="•"/>
            </a:pPr>
            <a:r>
              <a:rPr dirty="0"/>
              <a:t>Don’t speak for the resident or attempt to finish their sentence</a:t>
            </a:r>
          </a:p>
          <a:p>
            <a:pPr marL="171450" indent="-171450">
              <a:buSzPct val="100000"/>
              <a:buFont typeface="Arial"/>
              <a:buChar char="•"/>
            </a:pPr>
            <a:r>
              <a:rPr dirty="0"/>
              <a:t>Ask questions which require only short answers or a nod. Consider using yes or no questions</a:t>
            </a:r>
          </a:p>
          <a:p>
            <a:pPr marL="171450" indent="-171450">
              <a:buSzPct val="100000"/>
              <a:buFont typeface="Arial"/>
              <a:buChar char="•"/>
            </a:pPr>
            <a:r>
              <a:rPr dirty="0"/>
              <a:t>If you don’t understand what the resident has said, ask them to repeat themselves, or repeat back what you heard to confirm it is correct</a:t>
            </a:r>
          </a:p>
          <a:p>
            <a:pPr marL="171450" indent="-171450">
              <a:buSzPct val="100000"/>
              <a:buFont typeface="Arial"/>
              <a:buChar char="•"/>
            </a:pPr>
            <a:r>
              <a:rPr dirty="0"/>
              <a:t>Don’t pretend to understand when you don’t</a:t>
            </a:r>
          </a:p>
          <a:p>
            <a:pPr marL="171450" indent="-171450">
              <a:buSzPct val="100000"/>
              <a:buFont typeface="Arial"/>
              <a:buChar char="•"/>
            </a:pPr>
            <a:r>
              <a:rPr dirty="0"/>
              <a:t>If you have difficulty understanding the resident, consider writing or another means of communicating, but first ask the resident if this is acceptable</a:t>
            </a:r>
          </a:p>
        </p:txBody>
      </p:sp>
    </p:spTree>
    <p:extLst>
      <p:ext uri="{BB962C8B-B14F-4D97-AF65-F5344CB8AC3E}">
        <p14:creationId xmlns:p14="http://schemas.microsoft.com/office/powerpoint/2010/main" val="35242927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 name="Shape 509"/>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510" name="Shape 510"/>
          <p:cNvSpPr>
            <a:spLocks noGrp="1"/>
          </p:cNvSpPr>
          <p:nvPr>
            <p:ph type="body" sz="quarter" idx="1"/>
          </p:nvPr>
        </p:nvSpPr>
        <p:spPr>
          <a:prstGeom prst="rect">
            <a:avLst/>
          </a:prstGeom>
        </p:spPr>
        <p:txBody>
          <a:bodyPr/>
          <a:lstStyle/>
          <a:p>
            <a:pPr marL="0" marR="0" algn="just">
              <a:lnSpc>
                <a:spcPct val="115000"/>
              </a:lnSpc>
              <a:spcBef>
                <a:spcPts val="0"/>
              </a:spcBef>
              <a:spcAft>
                <a:spcPts val="800"/>
              </a:spcAft>
            </a:pPr>
            <a:r>
              <a:rPr b="1" dirty="0"/>
              <a:t>Trainer’s Note: </a:t>
            </a: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If presenting the training</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a:t>
            </a: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in-person</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do not look at the trainees and talk quietly; act distracted and rustle papers while going over the bullets below.  Ask the trainees how your actions affected their experience when trying to learn something new.</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a:defRPr i="1"/>
            </a:pPr>
            <a:endParaRPr lang="en-US" dirty="0"/>
          </a:p>
          <a:p>
            <a:pPr marL="0" marR="0" algn="just">
              <a:lnSpc>
                <a:spcPct val="115000"/>
              </a:lnSpc>
              <a:spcBef>
                <a:spcPts val="0"/>
              </a:spcBef>
              <a:spcAft>
                <a:spcPts val="800"/>
              </a:spcAft>
            </a:pP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If presenting the training</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a:t>
            </a: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virtually</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take a piece of paper and crumple it up near the microphone (but away from the camera).  Ask the trainees how the noise affected their experience when trying to learn something new.</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a:defRPr i="1"/>
            </a:pPr>
            <a:endParaRPr dirty="0"/>
          </a:p>
          <a:p>
            <a:r>
              <a:rPr dirty="0"/>
              <a:t>• Gain the resident’s attention before starting a conversation</a:t>
            </a:r>
          </a:p>
          <a:p>
            <a:r>
              <a:rPr dirty="0"/>
              <a:t>• Look directly at the individual, face the light, speak clearly, in a normal tone of voice, and keep your hands away from your face </a:t>
            </a:r>
          </a:p>
          <a:p>
            <a:r>
              <a:rPr dirty="0"/>
              <a:t>• Use short, simple sentences</a:t>
            </a:r>
          </a:p>
          <a:p>
            <a:r>
              <a:rPr dirty="0"/>
              <a:t>• Avoid smoking, eating, or chewing gum</a:t>
            </a:r>
          </a:p>
          <a:p>
            <a:r>
              <a:rPr dirty="0"/>
              <a:t>• If the resident uses a sign language interpreter, speak directly to the resident, not the interpreter</a:t>
            </a:r>
          </a:p>
          <a:p>
            <a:endParaRPr dirty="0"/>
          </a:p>
          <a:p>
            <a:pPr>
              <a:defRPr i="1"/>
            </a:pPr>
            <a:r>
              <a:rPr b="1" dirty="0"/>
              <a:t>Trainer’s Note: </a:t>
            </a:r>
            <a:r>
              <a:rPr dirty="0"/>
              <a:t>The list continues onto the next slide.</a:t>
            </a:r>
          </a:p>
        </p:txBody>
      </p:sp>
    </p:spTree>
    <p:extLst>
      <p:ext uri="{BB962C8B-B14F-4D97-AF65-F5344CB8AC3E}">
        <p14:creationId xmlns:p14="http://schemas.microsoft.com/office/powerpoint/2010/main" val="137098808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 name="Shape 520"/>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521" name="Shape 521"/>
          <p:cNvSpPr>
            <a:spLocks noGrp="1"/>
          </p:cNvSpPr>
          <p:nvPr>
            <p:ph type="body" sz="quarter" idx="1"/>
          </p:nvPr>
        </p:nvSpPr>
        <p:spPr>
          <a:prstGeom prst="rect">
            <a:avLst/>
          </a:prstGeom>
        </p:spPr>
        <p:txBody>
          <a:bodyPr/>
          <a:lstStyle/>
          <a:p>
            <a:r>
              <a:rPr dirty="0"/>
              <a:t>• If you are talking to a resident by phone, speak clearly and be prepared to repeat your questions and comments</a:t>
            </a:r>
          </a:p>
          <a:p>
            <a:r>
              <a:rPr dirty="0"/>
              <a:t>• If you do not have a</a:t>
            </a:r>
            <a:r>
              <a:rPr lang="en-US" dirty="0"/>
              <a:t>ccess to</a:t>
            </a:r>
            <a:r>
              <a:rPr dirty="0"/>
              <a:t> Text Telephone (TTY), dial 711 to reach the national telecommunications relay service, which facilitates the call between you and an individual who uses a TTY</a:t>
            </a:r>
          </a:p>
          <a:p>
            <a:r>
              <a:rPr dirty="0"/>
              <a:t>• If you are having difficulty communicating with the resident – whether in their presence or not - ask the resident if it is acceptable to communicate via written word</a:t>
            </a:r>
          </a:p>
          <a:p>
            <a:r>
              <a:rPr dirty="0"/>
              <a:t>• Ask the resident the best way in which they would like to further communicate (texting, email, etc.)</a:t>
            </a:r>
          </a:p>
        </p:txBody>
      </p:sp>
    </p:spTree>
    <p:extLst>
      <p:ext uri="{BB962C8B-B14F-4D97-AF65-F5344CB8AC3E}">
        <p14:creationId xmlns:p14="http://schemas.microsoft.com/office/powerpoint/2010/main" val="404623336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Trainer’s Note: </a:t>
            </a:r>
            <a:r>
              <a:rPr lang="en-US" sz="1800" i="1" dirty="0">
                <a:solidFill>
                  <a:srgbClr val="0000CC"/>
                </a:solidFill>
                <a:effectLst/>
                <a:latin typeface="Helvetica" panose="020B0604020202020204" pitchFamily="34" charset="0"/>
                <a:ea typeface="Arial Unicode MS"/>
              </a:rPr>
              <a:t>Tell the trainees that on your first visit and periodically, it is preferable to ask facility staff if there are residents who are unable to communicate in English and identify the resources staff use to communicate with such resident(s).</a:t>
            </a:r>
          </a:p>
          <a:p>
            <a:endParaRPr lang="en-US" dirty="0"/>
          </a:p>
          <a:p>
            <a:r>
              <a:rPr lang="en-US" dirty="0"/>
              <a:t>Have program information available in other languages to provide to residents</a:t>
            </a:r>
          </a:p>
          <a:p>
            <a:endParaRPr lang="en-US" dirty="0"/>
          </a:p>
          <a:p>
            <a:r>
              <a:rPr lang="en-US" dirty="0"/>
              <a:t>When using gestures and nonverbal cues to help the person understand, be sensitive to their reaction. Some American mannerisms – such as pointing directly at a person – may be interpreted differently in other cultures </a:t>
            </a:r>
          </a:p>
          <a:p>
            <a:endParaRPr lang="en-US" dirty="0"/>
          </a:p>
          <a:p>
            <a:r>
              <a:rPr lang="en-US" dirty="0"/>
              <a:t>Use a communication board or a free application on your phone</a:t>
            </a:r>
          </a:p>
        </p:txBody>
      </p:sp>
    </p:spTree>
    <p:extLst>
      <p:ext uri="{BB962C8B-B14F-4D97-AF65-F5344CB8AC3E}">
        <p14:creationId xmlns:p14="http://schemas.microsoft.com/office/powerpoint/2010/main" val="3801793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Trainer’s Note:</a:t>
            </a: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Go over the Module 5 objectives saying “by the end of this Module you will be able to understand”: </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fontAlgn="base">
              <a:lnSpc>
                <a:spcPct val="107000"/>
              </a:lnSpc>
              <a:spcBef>
                <a:spcPts val="0"/>
              </a:spcBef>
              <a:spcAft>
                <a:spcPts val="0"/>
              </a:spcAft>
              <a:buFont typeface="Arial" panose="020B0604020202020204" pitchFamily="34" charset="0"/>
              <a:buChar char="·"/>
            </a:pPr>
            <a:r>
              <a:rPr lang="en-US" sz="12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Ombudsman program authority to access</a:t>
            </a:r>
            <a:endParaRPr lang="en-US" sz="105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742950" marR="0" lvl="1" indent="-285750" fontAlgn="base">
              <a:lnSpc>
                <a:spcPct val="107000"/>
              </a:lnSpc>
              <a:spcBef>
                <a:spcPts val="0"/>
              </a:spcBef>
              <a:spcAft>
                <a:spcPts val="0"/>
              </a:spcAft>
              <a:buFont typeface="Courier New" panose="02070309020205020404" pitchFamily="49" charset="0"/>
              <a:buChar char="o"/>
            </a:pPr>
            <a:r>
              <a:rPr lang="en-US" sz="1200" u="none" strike="noStrike" kern="0" spc="0" dirty="0">
                <a:solidFill>
                  <a:srgbClr val="000000"/>
                </a:solidFill>
                <a:effectLst/>
                <a:uFill>
                  <a:solidFill>
                    <a:srgbClr val="000000"/>
                  </a:solidFill>
                </a:uFill>
                <a:latin typeface="Helvetica" panose="020B0604020202020204" pitchFamily="34" charset="0"/>
                <a:ea typeface="Courier New" panose="02070309020205020404" pitchFamily="49" charset="0"/>
                <a:cs typeface="Courier New" panose="02070309020205020404" pitchFamily="49" charset="0"/>
              </a:rPr>
              <a:t>long-term care facilities</a:t>
            </a:r>
            <a:endParaRPr lang="en-US" sz="1050" u="none" strike="noStrike" kern="0" spc="0" dirty="0">
              <a:solidFill>
                <a:srgbClr val="000000"/>
              </a:solidFill>
              <a:effectLst/>
              <a:uFill>
                <a:solidFill>
                  <a:srgbClr val="000000"/>
                </a:solidFill>
              </a:uFill>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fontAlgn="base">
              <a:lnSpc>
                <a:spcPct val="107000"/>
              </a:lnSpc>
              <a:spcBef>
                <a:spcPts val="0"/>
              </a:spcBef>
              <a:spcAft>
                <a:spcPts val="0"/>
              </a:spcAft>
              <a:buFont typeface="Courier New" panose="02070309020205020404" pitchFamily="49" charset="0"/>
              <a:buChar char="o"/>
            </a:pPr>
            <a:r>
              <a:rPr lang="en-US" sz="1200" u="none" strike="noStrike" kern="0" spc="0" dirty="0">
                <a:solidFill>
                  <a:srgbClr val="000000"/>
                </a:solidFill>
                <a:effectLst/>
                <a:uFill>
                  <a:solidFill>
                    <a:srgbClr val="000000"/>
                  </a:solidFill>
                </a:uFill>
                <a:latin typeface="Helvetica" panose="020B0604020202020204" pitchFamily="34" charset="0"/>
                <a:ea typeface="Courier New" panose="02070309020205020404" pitchFamily="49" charset="0"/>
                <a:cs typeface="Courier New" panose="02070309020205020404" pitchFamily="49" charset="0"/>
              </a:rPr>
              <a:t>residents</a:t>
            </a:r>
            <a:endParaRPr lang="en-US" sz="1050" u="none" strike="noStrike" kern="0" spc="0" dirty="0">
              <a:solidFill>
                <a:srgbClr val="000000"/>
              </a:solidFill>
              <a:effectLst/>
              <a:uFill>
                <a:solidFill>
                  <a:srgbClr val="000000"/>
                </a:solidFill>
              </a:uFill>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fontAlgn="base">
              <a:lnSpc>
                <a:spcPct val="107000"/>
              </a:lnSpc>
              <a:spcBef>
                <a:spcPts val="0"/>
              </a:spcBef>
              <a:spcAft>
                <a:spcPts val="0"/>
              </a:spcAft>
              <a:buFont typeface="Courier New" panose="02070309020205020404" pitchFamily="49" charset="0"/>
              <a:buChar char="o"/>
            </a:pPr>
            <a:r>
              <a:rPr lang="en-US" sz="1200" u="none" strike="noStrike" kern="0" spc="0" dirty="0">
                <a:solidFill>
                  <a:srgbClr val="000000"/>
                </a:solidFill>
                <a:effectLst/>
                <a:uFill>
                  <a:solidFill>
                    <a:srgbClr val="000000"/>
                  </a:solidFill>
                </a:uFill>
                <a:latin typeface="Helvetica" panose="020B0604020202020204" pitchFamily="34" charset="0"/>
                <a:ea typeface="Courier New" panose="02070309020205020404" pitchFamily="49" charset="0"/>
                <a:cs typeface="Courier New" panose="02070309020205020404" pitchFamily="49" charset="0"/>
              </a:rPr>
              <a:t>records</a:t>
            </a:r>
            <a:endParaRPr lang="en-US" sz="1050" u="none" strike="noStrike" kern="0" spc="0" dirty="0">
              <a:solidFill>
                <a:srgbClr val="000000"/>
              </a:solidFill>
              <a:effectLst/>
              <a:uFill>
                <a:solidFill>
                  <a:srgbClr val="000000"/>
                </a:solidFill>
              </a:uFill>
              <a:latin typeface="Courier New" panose="02070309020205020404" pitchFamily="49" charset="0"/>
              <a:ea typeface="Courier New" panose="02070309020205020404" pitchFamily="49" charset="0"/>
              <a:cs typeface="Courier New" panose="02070309020205020404" pitchFamily="49" charset="0"/>
            </a:endParaRPr>
          </a:p>
          <a:p>
            <a:pPr marL="342900" marR="0" lvl="0" indent="-342900" fontAlgn="base">
              <a:lnSpc>
                <a:spcPct val="107000"/>
              </a:lnSpc>
              <a:spcBef>
                <a:spcPts val="0"/>
              </a:spcBef>
              <a:spcAft>
                <a:spcPts val="0"/>
              </a:spcAft>
              <a:buFont typeface="Arial" panose="020B0604020202020204" pitchFamily="34" charset="0"/>
              <a:buChar char="·"/>
            </a:pPr>
            <a:r>
              <a:rPr lang="en-US" sz="12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What to do when access is denied</a:t>
            </a:r>
            <a:endParaRPr lang="en-US" sz="105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fontAlgn="base">
              <a:lnSpc>
                <a:spcPct val="107000"/>
              </a:lnSpc>
              <a:spcBef>
                <a:spcPts val="0"/>
              </a:spcBef>
              <a:spcAft>
                <a:spcPts val="0"/>
              </a:spcAft>
              <a:buFont typeface="Arial" panose="020B0604020202020204" pitchFamily="34" charset="0"/>
              <a:buChar char="·"/>
            </a:pPr>
            <a:r>
              <a:rPr lang="en-US" sz="12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What information you can and cannot disclose</a:t>
            </a:r>
            <a:endParaRPr lang="en-US" sz="105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fontAlgn="base">
              <a:lnSpc>
                <a:spcPct val="107000"/>
              </a:lnSpc>
              <a:spcBef>
                <a:spcPts val="0"/>
              </a:spcBef>
              <a:spcAft>
                <a:spcPts val="0"/>
              </a:spcAft>
              <a:buFont typeface="Arial" panose="020B0604020202020204" pitchFamily="34" charset="0"/>
              <a:buChar char="·"/>
            </a:pPr>
            <a:r>
              <a:rPr lang="en-US" sz="1200" u="none" strike="noStrike" kern="0" spc="0" dirty="0">
                <a:solidFill>
                  <a:srgbClr val="000000"/>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Communication strategies </a:t>
            </a:r>
            <a:endParaRPr lang="en-US" sz="1050" u="none" strike="noStrike" kern="0" spc="0" dirty="0">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179793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Ask the resident if there is someone they trust to interpret</a:t>
            </a:r>
          </a:p>
          <a:p>
            <a:r>
              <a:rPr lang="en-US" dirty="0"/>
              <a:t>Following your program policies and procedures, ask the facility how they communicate with the resident</a:t>
            </a:r>
          </a:p>
          <a:p>
            <a:r>
              <a:rPr lang="en-US" dirty="0"/>
              <a:t>Ask if the facility has a handheld translation device, and request to use it</a:t>
            </a:r>
          </a:p>
          <a:p>
            <a:r>
              <a:rPr lang="en-US" dirty="0"/>
              <a:t>Know your local resources for in-person and telephone language services</a:t>
            </a:r>
          </a:p>
          <a:p>
            <a:r>
              <a:rPr lang="en-US" dirty="0"/>
              <a:t>If other options are not sufficient, use an interpreter</a:t>
            </a:r>
          </a:p>
        </p:txBody>
      </p:sp>
    </p:spTree>
    <p:extLst>
      <p:ext uri="{BB962C8B-B14F-4D97-AF65-F5344CB8AC3E}">
        <p14:creationId xmlns:p14="http://schemas.microsoft.com/office/powerpoint/2010/main" val="325094644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Trainer’s Note: </a:t>
            </a:r>
            <a:r>
              <a:rPr lang="en-US" i="1" dirty="0"/>
              <a:t>Go over the bullet points on the slide and then discuss the use of an interpreter (below).</a:t>
            </a:r>
          </a:p>
          <a:p>
            <a:endParaRPr lang="en-US" i="1" dirty="0"/>
          </a:p>
          <a:p>
            <a:r>
              <a:rPr lang="en-US" i="0" dirty="0"/>
              <a:t>When using an interpreter:</a:t>
            </a:r>
          </a:p>
          <a:p>
            <a:pPr marL="171450" indent="-171450">
              <a:buFont typeface="Arial" panose="020B0604020202020204" pitchFamily="34" charset="0"/>
              <a:buChar char="•"/>
            </a:pPr>
            <a:r>
              <a:rPr lang="en-US" i="0" dirty="0"/>
              <a:t>Explain LTCOP rules of confidentiality</a:t>
            </a:r>
          </a:p>
          <a:p>
            <a:pPr marL="171450" indent="-171450">
              <a:buFont typeface="Arial" panose="020B0604020202020204" pitchFamily="34" charset="0"/>
              <a:buChar char="•"/>
            </a:pPr>
            <a:r>
              <a:rPr lang="en-US" i="0" dirty="0"/>
              <a:t>Explain the need to translate word for word (ask them not to put statements into their own words)</a:t>
            </a:r>
          </a:p>
          <a:p>
            <a:pPr marL="171450" indent="-171450">
              <a:buFont typeface="Arial" panose="020B0604020202020204" pitchFamily="34" charset="0"/>
              <a:buChar char="•"/>
            </a:pPr>
            <a:r>
              <a:rPr lang="en-US" i="0" dirty="0"/>
              <a:t>Ask them to be neutral</a:t>
            </a:r>
          </a:p>
          <a:p>
            <a:pPr marL="171450" indent="-171450">
              <a:buFont typeface="Arial" panose="020B0604020202020204" pitchFamily="34" charset="0"/>
              <a:buChar char="•"/>
            </a:pPr>
            <a:r>
              <a:rPr lang="en-US" i="0" dirty="0"/>
              <a:t>Direct questions to the resident</a:t>
            </a:r>
          </a:p>
          <a:p>
            <a:pPr marL="171450" indent="-171450">
              <a:buFont typeface="Arial" panose="020B0604020202020204" pitchFamily="34" charset="0"/>
              <a:buChar char="•"/>
            </a:pPr>
            <a:r>
              <a:rPr lang="en-US" i="0" dirty="0"/>
              <a:t>Look at the resident not the interpreter when talking</a:t>
            </a:r>
          </a:p>
          <a:p>
            <a:endParaRPr lang="en-US" i="1" dirty="0"/>
          </a:p>
          <a:p>
            <a:pPr marL="342900" marR="0" lvl="0" indent="-342900" algn="just">
              <a:lnSpc>
                <a:spcPct val="115000"/>
              </a:lnSpc>
              <a:spcBef>
                <a:spcPts val="0"/>
              </a:spcBef>
              <a:spcAft>
                <a:spcPts val="0"/>
              </a:spcAft>
              <a:buSzPts val="1600"/>
              <a:buFont typeface="Symbol" panose="05050102010706020507" pitchFamily="18" charset="2"/>
              <a:buChar char=""/>
            </a:pP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Insert state-specific policies and resources related to use of interpreters </a:t>
            </a:r>
            <a:r>
              <a:rPr lang="en-US" sz="1800" b="1" i="1" dirty="0">
                <a:effectLst/>
                <a:highlight>
                  <a:srgbClr val="FFFF00"/>
                </a:highlight>
                <a:latin typeface="Helvetica" panose="020B0604020202020204" pitchFamily="34" charset="0"/>
                <a:ea typeface="Arial Unicode MS"/>
              </a:rPr>
              <a:t>and auxiliary aids</a:t>
            </a: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a:t>
            </a:r>
            <a:endParaRPr lang="en-US" sz="1800" b="1" i="1"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Trainer’s Note:</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Provide resources available in your area and how to access those services. Discuss the pros and cons of having a family member act as an interpreter. One benefit to having a family member could be that they are familiar with the resident’s concerns and wishes. However, a family member might reinterpret words to suit their own perspective, the resident may not want the family member to know about the concern, etc.</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i="1" dirty="0"/>
          </a:p>
          <a:p>
            <a:r>
              <a:rPr lang="en-US" sz="1800" dirty="0">
                <a:solidFill>
                  <a:srgbClr val="222222"/>
                </a:solidFill>
                <a:effectLst/>
                <a:latin typeface="Helvetica" panose="020B0604020202020204" pitchFamily="34" charset="0"/>
                <a:ea typeface="Arial Unicode MS"/>
              </a:rPr>
              <a:t>Every resident is unique and may have different ways in which they communicate with others. As a representative, the key to successful communication with residents, family members, facility staff, and others is the ability to actively listen, identify the best way to connect with the individual, and clearly convey your message in a way the individual understands. </a:t>
            </a:r>
            <a:endParaRPr lang="en-US" i="1" dirty="0"/>
          </a:p>
          <a:p>
            <a:endParaRPr lang="en-US" i="1" dirty="0"/>
          </a:p>
        </p:txBody>
      </p:sp>
    </p:spTree>
    <p:extLst>
      <p:ext uri="{BB962C8B-B14F-4D97-AF65-F5344CB8AC3E}">
        <p14:creationId xmlns:p14="http://schemas.microsoft.com/office/powerpoint/2010/main" val="39336805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 name="Shape 530"/>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531" name="Shape 531"/>
          <p:cNvSpPr>
            <a:spLocks noGrp="1"/>
          </p:cNvSpPr>
          <p:nvPr>
            <p:ph type="body" sz="quarter" idx="1"/>
          </p:nvPr>
        </p:nvSpPr>
        <p:spPr>
          <a:prstGeom prst="rect">
            <a:avLst/>
          </a:prstGeom>
        </p:spPr>
        <p:txBody>
          <a:bodyPr/>
          <a:lstStyle>
            <a:lvl1pPr>
              <a:defRPr i="1"/>
            </a:lvl1pPr>
          </a:lstStyle>
          <a:p>
            <a:r>
              <a:rPr b="1" dirty="0"/>
              <a:t>Trainer’s Note:  </a:t>
            </a:r>
            <a:r>
              <a:rPr dirty="0"/>
              <a:t>Allow </a:t>
            </a:r>
            <a:r>
              <a:rPr lang="en-US" dirty="0"/>
              <a:t>at least 1</a:t>
            </a:r>
            <a:r>
              <a:rPr dirty="0"/>
              <a:t>5 minutes </a:t>
            </a:r>
            <a:r>
              <a:rPr lang="en-US" dirty="0"/>
              <a:t>for the</a:t>
            </a:r>
            <a:r>
              <a:rPr dirty="0"/>
              <a:t> Module 5 questions.</a:t>
            </a:r>
          </a:p>
        </p:txBody>
      </p:sp>
    </p:spTree>
    <p:extLst>
      <p:ext uri="{BB962C8B-B14F-4D97-AF65-F5344CB8AC3E}">
        <p14:creationId xmlns:p14="http://schemas.microsoft.com/office/powerpoint/2010/main" val="410447099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 name="Shape 535"/>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536" name="Shape 536"/>
          <p:cNvSpPr>
            <a:spLocks noGrp="1"/>
          </p:cNvSpPr>
          <p:nvPr>
            <p:ph type="body" sz="quarter" idx="1"/>
          </p:nvPr>
        </p:nvSpPr>
        <p:spPr>
          <a:prstGeom prst="rect">
            <a:avLst/>
          </a:prstGeom>
        </p:spPr>
        <p:txBody>
          <a:bodyPr/>
          <a:lstStyle/>
          <a:p>
            <a:pPr>
              <a:defRPr i="1"/>
            </a:pPr>
            <a:r>
              <a:rPr b="1" dirty="0"/>
              <a:t>Trainer’</a:t>
            </a:r>
            <a:r>
              <a:rPr lang="en-US" b="1" u="none" dirty="0"/>
              <a:t>s</a:t>
            </a:r>
            <a:r>
              <a:rPr lang="en-US" b="1" baseline="0" dirty="0"/>
              <a:t> </a:t>
            </a:r>
            <a:r>
              <a:rPr b="1" dirty="0"/>
              <a:t>Note: </a:t>
            </a:r>
            <a:r>
              <a:rPr dirty="0"/>
              <a:t>Ask the following questions and make sure the correct answer is discussed.  (Click to go to the next question.)</a:t>
            </a:r>
          </a:p>
          <a:p>
            <a:r>
              <a:rPr dirty="0"/>
              <a:t>1. What information does the LTCOP require be kept confidential (unless given permission by the resident or complainant)?</a:t>
            </a:r>
          </a:p>
          <a:p>
            <a:pPr marL="457200" marR="0" algn="just">
              <a:lnSpc>
                <a:spcPct val="115000"/>
              </a:lnSpc>
              <a:spcBef>
                <a:spcPts val="0"/>
              </a:spcBef>
              <a:spcAft>
                <a:spcPts val="800"/>
              </a:spcAft>
            </a:pP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Answer:</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Federal and state laws mandate that the Long-Term Care Ombudsman program keep </a:t>
            </a: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all</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identifying information about a resident and a complainant private.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dirty="0"/>
          </a:p>
          <a:p>
            <a:r>
              <a:rPr dirty="0"/>
              <a:t>2. Name something federal law requires the nursing facility to give the LTCOP access to.</a:t>
            </a:r>
          </a:p>
          <a:p>
            <a:pPr marL="457200" marR="0" algn="just">
              <a:lnSpc>
                <a:spcPct val="115000"/>
              </a:lnSpc>
              <a:spcBef>
                <a:spcPts val="0"/>
              </a:spcBef>
              <a:spcAft>
                <a:spcPts val="800"/>
              </a:spcAft>
            </a:pP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Answer(s):</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Residents, facilities, and medical, social, and administrative records.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dirty="0"/>
          </a:p>
          <a:p>
            <a:r>
              <a:rPr dirty="0"/>
              <a:t>3. Describe what you would do if you were denied access to a resident.</a:t>
            </a:r>
          </a:p>
          <a:p>
            <a:pPr marL="457200" marR="0" algn="just">
              <a:lnSpc>
                <a:spcPct val="115000"/>
              </a:lnSpc>
              <a:spcBef>
                <a:spcPts val="0"/>
              </a:spcBef>
              <a:spcAft>
                <a:spcPts val="800"/>
              </a:spcAft>
            </a:pP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Answer:</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Ask why you cannot visit with the resident. Determine if the reason is valid (e.g., resident receiving care) or not valid (e.g., staff say the resident has dementia and cannot hold a conversation). Explain the authority of the Ombudsman program. Describe the rights of residents to meet with a representative. Move up the “chain of command” within the facility. Call your supervisor or the State Ombudsman. Follow program policies and procedures.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a:defRPr i="1"/>
            </a:pPr>
            <a:endParaRPr lang="en-US" dirty="0"/>
          </a:p>
          <a:p>
            <a:pPr>
              <a:defRPr i="1"/>
            </a:pPr>
            <a:r>
              <a:rPr dirty="0"/>
              <a:t>4</a:t>
            </a:r>
            <a:r>
              <a:rPr i="0" dirty="0"/>
              <a:t>. True or False</a:t>
            </a:r>
            <a:r>
              <a:rPr lang="en-US" i="0" dirty="0"/>
              <a:t>? </a:t>
            </a:r>
            <a:r>
              <a:rPr i="0" dirty="0"/>
              <a:t>The representative may show their notes </a:t>
            </a:r>
            <a:r>
              <a:rPr lang="en-US" i="0" dirty="0"/>
              <a:t>to the nurse </a:t>
            </a:r>
            <a:r>
              <a:rPr i="0" dirty="0"/>
              <a:t>if they promise not to share the information with anyone.</a:t>
            </a:r>
          </a:p>
          <a:p>
            <a:pPr marL="457200" marR="0" algn="just">
              <a:lnSpc>
                <a:spcPct val="115000"/>
              </a:lnSpc>
              <a:spcBef>
                <a:spcPts val="0"/>
              </a:spcBef>
              <a:spcAft>
                <a:spcPts val="800"/>
              </a:spcAft>
            </a:pP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Answer:</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False. In addition to strict federal requirements regarding disclosure of information, the Ombudsman program has specific policies and procedures about disclosure of files, records, and information maintained by the Ombudsman program.</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61649315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 name="Shape 539"/>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540" name="Shape 540"/>
          <p:cNvSpPr>
            <a:spLocks noGrp="1"/>
          </p:cNvSpPr>
          <p:nvPr>
            <p:ph type="body" sz="quarter" idx="1"/>
          </p:nvPr>
        </p:nvSpPr>
        <p:spPr>
          <a:prstGeom prst="rect">
            <a:avLst/>
          </a:prstGeom>
        </p:spPr>
        <p:txBody>
          <a:bodyPr/>
          <a:lstStyle>
            <a:lvl1pPr>
              <a:defRPr i="1"/>
            </a:lvl1pPr>
          </a:lstStyle>
          <a:p>
            <a:r>
              <a:rPr b="1" dirty="0"/>
              <a:t>Trainer’s Note:  </a:t>
            </a:r>
            <a:r>
              <a:rPr dirty="0"/>
              <a:t>Click to show the answer.</a:t>
            </a:r>
          </a:p>
        </p:txBody>
      </p:sp>
    </p:spTree>
    <p:extLst>
      <p:ext uri="{BB962C8B-B14F-4D97-AF65-F5344CB8AC3E}">
        <p14:creationId xmlns:p14="http://schemas.microsoft.com/office/powerpoint/2010/main" val="58175777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 name="Shape 543"/>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544" name="Shape 544"/>
          <p:cNvSpPr>
            <a:spLocks noGrp="1"/>
          </p:cNvSpPr>
          <p:nvPr>
            <p:ph type="body" sz="quarter" idx="1"/>
          </p:nvPr>
        </p:nvSpPr>
        <p:spPr>
          <a:prstGeom prst="rect">
            <a:avLst/>
          </a:prstGeom>
        </p:spPr>
        <p:txBody>
          <a:bodyPr/>
          <a:lstStyle/>
          <a:p>
            <a:pPr>
              <a:defRPr i="1"/>
            </a:pPr>
            <a:r>
              <a:rPr b="1" dirty="0"/>
              <a:t>Trainer’s Note:  </a:t>
            </a:r>
            <a:r>
              <a:rPr dirty="0"/>
              <a:t>Click to go to the next question.  The answers are not on this slide.</a:t>
            </a:r>
          </a:p>
          <a:p>
            <a:pPr>
              <a:defRPr i="1"/>
            </a:pPr>
            <a:endParaRPr dirty="0"/>
          </a:p>
          <a:p>
            <a:r>
              <a:rPr lang="en-US" dirty="0"/>
              <a:t>6</a:t>
            </a:r>
            <a:r>
              <a:rPr dirty="0"/>
              <a:t>. How do you show someone you are listening to them?</a:t>
            </a:r>
          </a:p>
          <a:p>
            <a:pPr marL="457200" marR="0" algn="just">
              <a:lnSpc>
                <a:spcPct val="115000"/>
              </a:lnSpc>
              <a:spcBef>
                <a:spcPts val="0"/>
              </a:spcBef>
              <a:spcAft>
                <a:spcPts val="800"/>
              </a:spcAft>
            </a:pP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Answer(s):</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Nodding your head; using minimal responses such as “oh,” “so,” and, “I see;” paraphrasing what you heard; asking open-ended questions by beginning with words such as: who, what, when, where, why, how; restating what you heard in sentence form: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285750" marR="0" lvl="0" indent="-285750" algn="just" fontAlgn="base">
              <a:lnSpc>
                <a:spcPct val="115000"/>
              </a:lnSpc>
              <a:spcBef>
                <a:spcPts val="0"/>
              </a:spcBef>
              <a:spcAft>
                <a:spcPts val="80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“I hear you saying…”</a:t>
            </a:r>
            <a:endParaRPr lang="en-US" sz="1800" u="none" strike="noStrike" kern="0" spc="0" dirty="0">
              <a:ln>
                <a:noFill/>
              </a:ln>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marL="285750" marR="0" lvl="0" indent="-285750" algn="just" fontAlgn="base">
              <a:lnSpc>
                <a:spcPct val="115000"/>
              </a:lnSpc>
              <a:spcBef>
                <a:spcPts val="0"/>
              </a:spcBef>
              <a:spcAft>
                <a:spcPts val="80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“It sounds like…”</a:t>
            </a:r>
            <a:endParaRPr lang="en-US" sz="1800" u="none" strike="noStrike" kern="0" spc="0" dirty="0">
              <a:ln>
                <a:noFill/>
              </a:ln>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marL="285750" marR="0" lvl="0" indent="-285750" algn="just" fontAlgn="base">
              <a:lnSpc>
                <a:spcPct val="115000"/>
              </a:lnSpc>
              <a:spcBef>
                <a:spcPts val="0"/>
              </a:spcBef>
              <a:spcAft>
                <a:spcPts val="80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Trebuchet MS" panose="020B0603020202020204" pitchFamily="34" charset="0"/>
                <a:cs typeface="Trebuchet MS" panose="020B0603020202020204" pitchFamily="34" charset="0"/>
              </a:rPr>
              <a:t>“It appears as though…”</a:t>
            </a:r>
            <a:endParaRPr lang="en-US" sz="1800" u="none" strike="noStrike" kern="0" spc="0" dirty="0">
              <a:ln>
                <a:noFill/>
              </a:ln>
              <a:solidFill>
                <a:srgbClr val="000000"/>
              </a:solidFill>
              <a:effectLst/>
              <a:uFill>
                <a:solidFill>
                  <a:srgbClr val="000000"/>
                </a:solidFill>
              </a:uFill>
              <a:latin typeface="Trebuchet MS" panose="020B0603020202020204" pitchFamily="34" charset="0"/>
              <a:ea typeface="Trebuchet MS" panose="020B0603020202020204" pitchFamily="34" charset="0"/>
              <a:cs typeface="Trebuchet MS" panose="020B0603020202020204" pitchFamily="34" charset="0"/>
            </a:endParaRPr>
          </a:p>
          <a:p>
            <a:pPr>
              <a:defRPr i="1"/>
            </a:pPr>
            <a:endParaRPr dirty="0"/>
          </a:p>
          <a:p>
            <a:pPr>
              <a:defRPr i="1"/>
            </a:pPr>
            <a:endParaRPr dirty="0"/>
          </a:p>
          <a:p>
            <a:r>
              <a:rPr lang="en-US" dirty="0"/>
              <a:t>7</a:t>
            </a:r>
            <a:r>
              <a:rPr dirty="0"/>
              <a:t>. Name tips to use when talking to an individual with a speech impairment.</a:t>
            </a:r>
          </a:p>
          <a:p>
            <a:endParaRPr dirty="0"/>
          </a:p>
          <a:p>
            <a:pPr marL="457200" marR="0" algn="just">
              <a:lnSpc>
                <a:spcPct val="115000"/>
              </a:lnSpc>
              <a:spcBef>
                <a:spcPts val="0"/>
              </a:spcBef>
              <a:spcAft>
                <a:spcPts val="800"/>
              </a:spcAft>
            </a:pPr>
            <a:r>
              <a:rPr lang="en-US" sz="1800" b="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Answer(s):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fontAlgn="base">
              <a:lnSpc>
                <a:spcPct val="115000"/>
              </a:lnSpc>
              <a:spcBef>
                <a:spcPts val="0"/>
              </a:spcBef>
              <a:spcAft>
                <a:spcPts val="80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Concentrate on what the resident is saying.</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80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Be patient. Take as much time as necessary.</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80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Don’t speak for the resident or attempt to finish their sentence.</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80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Try and ask questions which require only short answers or a nod. Consider using yes or no questions.</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80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Ask the resident to repeat what was said if you do not understand, then repeat it back; don’t pretend to understand.</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80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If you have difficulty understanding the resident, consider writing or another means of communicating, but first ask the resident if this is acceptable.</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endParaRPr dirty="0"/>
          </a:p>
        </p:txBody>
      </p:sp>
    </p:spTree>
    <p:extLst>
      <p:ext uri="{BB962C8B-B14F-4D97-AF65-F5344CB8AC3E}">
        <p14:creationId xmlns:p14="http://schemas.microsoft.com/office/powerpoint/2010/main" val="82019137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Trainer’s Note: </a:t>
            </a:r>
            <a:r>
              <a:rPr lang="en-US" i="1" dirty="0"/>
              <a:t>If you have specific information or resources that you feel trainees need to follow-up on, use this opportunity to direct their attention to those in the trainee manual.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22762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15539A-6601-43F0-B8F5-9DF14E027DEF}" type="slidenum">
              <a:rPr lang="en-US" smtClean="0"/>
              <a:t>69</a:t>
            </a:fld>
            <a:endParaRPr lang="en-US"/>
          </a:p>
        </p:txBody>
      </p:sp>
    </p:spTree>
    <p:extLst>
      <p:ext uri="{BB962C8B-B14F-4D97-AF65-F5344CB8AC3E}">
        <p14:creationId xmlns:p14="http://schemas.microsoft.com/office/powerpoint/2010/main" val="2965814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45" name="Shape 145"/>
          <p:cNvSpPr>
            <a:spLocks noGrp="1"/>
          </p:cNvSpPr>
          <p:nvPr>
            <p:ph type="body" sz="quarter" idx="1"/>
          </p:nvPr>
        </p:nvSpPr>
        <p:spPr>
          <a:prstGeom prst="rect">
            <a:avLst/>
          </a:prstGeom>
        </p:spPr>
        <p:txBody>
          <a:bodyPr/>
          <a:lstStyle>
            <a:lvl1pPr>
              <a:defRPr i="1"/>
            </a:lvl1pPr>
          </a:lstStyle>
          <a:p>
            <a:r>
              <a:rPr b="1" dirty="0"/>
              <a:t>Trainer’s Note:  </a:t>
            </a:r>
            <a:r>
              <a:rPr dirty="0"/>
              <a:t>Allow about </a:t>
            </a:r>
            <a:r>
              <a:rPr lang="en-US" dirty="0"/>
              <a:t>45</a:t>
            </a:r>
            <a:r>
              <a:rPr dirty="0"/>
              <a:t> minutes for this section.</a:t>
            </a:r>
          </a:p>
        </p:txBody>
      </p:sp>
    </p:spTree>
    <p:extLst>
      <p:ext uri="{BB962C8B-B14F-4D97-AF65-F5344CB8AC3E}">
        <p14:creationId xmlns:p14="http://schemas.microsoft.com/office/powerpoint/2010/main" val="20998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59" name="Shape 159"/>
          <p:cNvSpPr>
            <a:spLocks noGrp="1"/>
          </p:cNvSpPr>
          <p:nvPr>
            <p:ph type="body" sz="quarter" idx="1"/>
          </p:nvPr>
        </p:nvSpPr>
        <p:spPr>
          <a:prstGeom prst="rect">
            <a:avLst/>
          </a:prstGeom>
        </p:spPr>
        <p:txBody>
          <a:bodyPr/>
          <a:lstStyle/>
          <a:p>
            <a:pPr marL="0" marR="0" algn="just">
              <a:lnSpc>
                <a:spcPct val="115000"/>
              </a:lnSpc>
              <a:spcBef>
                <a:spcPts val="0"/>
              </a:spcBef>
              <a:spcAft>
                <a:spcPts val="800"/>
              </a:spcAft>
            </a:pPr>
            <a:r>
              <a:rPr b="1" dirty="0"/>
              <a:t>Trainer’s Note: </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Clarify that access refers to the resident’s access to the Ombudsman program </a:t>
            </a: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and</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the LTCOP’s access to residents, facilities, and records.  Residents have the right to access.  LTCOP has the authority to access.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dirty="0"/>
          </a:p>
          <a:p>
            <a:pPr marL="0" marR="0" algn="just">
              <a:lnSpc>
                <a:spcPct val="115000"/>
              </a:lnSpc>
              <a:spcBef>
                <a:spcPts val="0"/>
              </a:spcBef>
              <a:spcAft>
                <a:spcPts val="800"/>
              </a:spcAft>
            </a:pPr>
            <a:r>
              <a:rPr lang="en-US" dirty="0"/>
              <a:t>In </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this section, access is described in two different manners.  Access applies to both the </a:t>
            </a:r>
            <a:r>
              <a:rPr lang="en-US" sz="18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residents’ rights</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 to contact the Long-Term Care Ombudsman program (LTCOP) and speak in-person with a representative of the Office (representative) during a facility visit, </a:t>
            </a:r>
            <a:r>
              <a:rPr lang="en-US" sz="18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and it applies </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to the </a:t>
            </a:r>
            <a:r>
              <a:rPr lang="en-US" sz="1800" b="1"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Ombudsman program’s authority</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 to access residents, facilities, and records.  </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Access is crucial when conducting the functions and duties of the Ombudsman program, such as complaint investigation and resolution, as discussed in Module 1 and determined in the LTCOP Rule.  Access allows representatives to hear from residents about their experiences, to provide information and assistance, and to let residents know they have an advocate if or when needed.</a:t>
            </a:r>
          </a:p>
          <a:p>
            <a:pPr marL="0" marR="0" algn="just">
              <a:lnSpc>
                <a:spcPct val="115000"/>
              </a:lnSpc>
              <a:spcBef>
                <a:spcPts val="0"/>
              </a:spcBef>
              <a:spcAft>
                <a:spcPts val="800"/>
              </a:spcAft>
            </a:pP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Access may be difficult when the facility lacks communication devices such as cell phones, computers, or other electronic devices to assist residents in communicating with the LTCOP, as well as family and friends.</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dirty="0"/>
          </a:p>
        </p:txBody>
      </p:sp>
    </p:spTree>
    <p:extLst>
      <p:ext uri="{BB962C8B-B14F-4D97-AF65-F5344CB8AC3E}">
        <p14:creationId xmlns:p14="http://schemas.microsoft.com/office/powerpoint/2010/main" val="29418476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nSpc>
                <a:spcPct val="115000"/>
              </a:lnSpc>
              <a:spcBef>
                <a:spcPts val="0"/>
              </a:spcBef>
              <a:spcAft>
                <a:spcPts val="800"/>
              </a:spcAft>
              <a:buSzPts val="1600"/>
              <a:buFont typeface="Symbol" panose="05050102010706020507" pitchFamily="18" charset="2"/>
              <a:buNone/>
            </a:pPr>
            <a:r>
              <a:rPr lang="en-US" b="1" dirty="0">
                <a:sym typeface="Symbol" panose="05050102010706020507" pitchFamily="18" charset="2"/>
              </a:rPr>
              <a:t> </a:t>
            </a:r>
            <a:r>
              <a:rPr lang="en-US" sz="1800" b="1" dirty="0">
                <a:solidFill>
                  <a:srgbClr val="0000CC"/>
                </a:solidFill>
                <a:effectLst/>
                <a:uFill>
                  <a:solidFill>
                    <a:srgbClr val="000000"/>
                  </a:solidFill>
                </a:uFill>
                <a:latin typeface="Helvetica" panose="020B0604020202020204" pitchFamily="34" charset="0"/>
                <a:ea typeface="Calibri" panose="020F0502020204030204" pitchFamily="34" charset="0"/>
              </a:rPr>
              <a:t>Share state-specific regulations regarding residents of nursing facilities and/or residential care communities right to access the Long-Term Care Ombudsman program (LTCOP). </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a:p>
            <a:pPr marL="0" marR="0" algn="just">
              <a:lnSpc>
                <a:spcPct val="115000"/>
              </a:lnSpc>
              <a:spcBef>
                <a:spcPts val="0"/>
              </a:spcBef>
              <a:spcAft>
                <a:spcPts val="800"/>
              </a:spcAft>
            </a:pP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State laws and regulations ensure that residents in nursing facilities and other residential care communities have access to the Ombudsman program.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29311996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DAB77CB4-558F-86B1-E8F1-AB7F0C5FC4FC}"/>
              </a:ext>
            </a:extLst>
          </p:cNvPr>
          <p:cNvSpPr>
            <a:spLocks noGrp="1"/>
          </p:cNvSpPr>
          <p:nvPr>
            <p:ph type="body" sz="quarter" idx="12" hasCustomPrompt="1"/>
          </p:nvPr>
        </p:nvSpPr>
        <p:spPr>
          <a:xfrm>
            <a:off x="1075692" y="5308247"/>
            <a:ext cx="6604000" cy="738188"/>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rgbClr val="191998"/>
              </a:buClr>
              <a:buSzPct val="60000"/>
              <a:buFont typeface="Wingdings 3" panose="05040102010807070707" pitchFamily="18" charset="2"/>
              <a:buNone/>
              <a:tabLst/>
              <a:defRPr/>
            </a:pPr>
            <a:r>
              <a:rPr lang="en-US" sz="2800" kern="0" dirty="0">
                <a:solidFill>
                  <a:prstClr val="black"/>
                </a:solidFill>
                <a:latin typeface="Poppins"/>
              </a:rPr>
              <a:t>Month Day, Year</a:t>
            </a:r>
          </a:p>
        </p:txBody>
      </p:sp>
      <p:sp>
        <p:nvSpPr>
          <p:cNvPr id="7" name="Google Shape;11;p2">
            <a:extLst>
              <a:ext uri="{FF2B5EF4-FFF2-40B4-BE49-F238E27FC236}">
                <a16:creationId xmlns:a16="http://schemas.microsoft.com/office/drawing/2014/main" id="{96BB557C-FEB4-F086-8D6C-9D5C70B320C8}"/>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7">
            <a:extLst>
              <a:ext uri="{FF2B5EF4-FFF2-40B4-BE49-F238E27FC236}">
                <a16:creationId xmlns:a16="http://schemas.microsoft.com/office/drawing/2014/main" id="{04763972-A978-AA6D-F7C9-30008D18F9B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76323" y="533206"/>
            <a:ext cx="7310354" cy="1329155"/>
          </a:xfrm>
          <a:prstGeom prst="rect">
            <a:avLst/>
          </a:prstGeom>
        </p:spPr>
      </p:pic>
      <p:sp>
        <p:nvSpPr>
          <p:cNvPr id="24" name="Title 23">
            <a:extLst>
              <a:ext uri="{FF2B5EF4-FFF2-40B4-BE49-F238E27FC236}">
                <a16:creationId xmlns:a16="http://schemas.microsoft.com/office/drawing/2014/main" id="{F5FED3E6-D08D-CEF5-1020-FBB25626A655}"/>
              </a:ext>
            </a:extLst>
          </p:cNvPr>
          <p:cNvSpPr>
            <a:spLocks noGrp="1"/>
          </p:cNvSpPr>
          <p:nvPr>
            <p:ph type="title"/>
          </p:nvPr>
        </p:nvSpPr>
        <p:spPr>
          <a:xfrm>
            <a:off x="1075692" y="2838656"/>
            <a:ext cx="10515600" cy="1416300"/>
          </a:xfrm>
        </p:spPr>
        <p:txBody>
          <a:bodyPr/>
          <a:lstStyle>
            <a:lvl1pPr>
              <a:defRPr sz="4800"/>
            </a:lvl1pPr>
          </a:lstStyle>
          <a:p>
            <a:r>
              <a:rPr lang="en-US"/>
              <a:t>Click to edit Master title style</a:t>
            </a:r>
            <a:endParaRPr lang="en-US" dirty="0"/>
          </a:p>
        </p:txBody>
      </p:sp>
      <p:cxnSp>
        <p:nvCxnSpPr>
          <p:cNvPr id="27" name="Straight Connector 26">
            <a:extLst>
              <a:ext uri="{FF2B5EF4-FFF2-40B4-BE49-F238E27FC236}">
                <a16:creationId xmlns:a16="http://schemas.microsoft.com/office/drawing/2014/main" id="{7FFDB2C4-59AE-B78C-4686-E0BA1AF140FB}"/>
              </a:ext>
            </a:extLst>
          </p:cNvPr>
          <p:cNvCxnSpPr>
            <a:cxnSpLocks/>
          </p:cNvCxnSpPr>
          <p:nvPr/>
        </p:nvCxnSpPr>
        <p:spPr>
          <a:xfrm>
            <a:off x="1075692" y="4254955"/>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E47A170-EC0C-530C-5827-2849A57EDE5E}"/>
              </a:ext>
            </a:extLst>
          </p:cNvPr>
          <p:cNvCxnSpPr>
            <a:cxnSpLocks/>
          </p:cNvCxnSpPr>
          <p:nvPr/>
        </p:nvCxnSpPr>
        <p:spPr>
          <a:xfrm>
            <a:off x="1075692" y="2841702"/>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76B3CAE7-E8DB-82C7-E6AE-EDFDB14F7B62}"/>
              </a:ext>
            </a:extLst>
          </p:cNvPr>
          <p:cNvSpPr>
            <a:spLocks noGrp="1"/>
          </p:cNvSpPr>
          <p:nvPr>
            <p:ph type="body" sz="quarter" idx="14"/>
          </p:nvPr>
        </p:nvSpPr>
        <p:spPr>
          <a:xfrm>
            <a:off x="1076325" y="4387850"/>
            <a:ext cx="8610286" cy="800100"/>
          </a:xfrm>
        </p:spPr>
        <p:txBody>
          <a:bodyPr anchor="ctr" anchorCtr="0">
            <a:noAutofit/>
          </a:bodyPr>
          <a:lstStyle>
            <a:lvl1pPr marL="0" indent="0">
              <a:buNone/>
              <a:defRPr sz="3800">
                <a:solidFill>
                  <a:schemeClr val="tx2"/>
                </a:solidFill>
                <a:latin typeface="+mj-lt"/>
              </a:defRPr>
            </a:lvl1pPr>
          </a:lstStyle>
          <a:p>
            <a:pPr lvl="0"/>
            <a:r>
              <a:rPr lang="en-US"/>
              <a:t>Click to edit Master text styles</a:t>
            </a:r>
          </a:p>
        </p:txBody>
      </p:sp>
    </p:spTree>
    <p:extLst>
      <p:ext uri="{BB962C8B-B14F-4D97-AF65-F5344CB8AC3E}">
        <p14:creationId xmlns:p14="http://schemas.microsoft.com/office/powerpoint/2010/main" val="1269039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3B7DC9-4D9D-DA8B-DDDA-41D44011A9D3}"/>
              </a:ext>
            </a:extLst>
          </p:cNvPr>
          <p:cNvSpPr>
            <a:spLocks noGrp="1"/>
          </p:cNvSpPr>
          <p:nvPr>
            <p:ph idx="1"/>
          </p:nvPr>
        </p:nvSpPr>
        <p:spPr>
          <a:xfrm>
            <a:off x="6019800" y="1"/>
            <a:ext cx="6172200" cy="6833442"/>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p:txBody>
      </p:sp>
      <p:sp>
        <p:nvSpPr>
          <p:cNvPr id="8" name="Google Shape;23;p5">
            <a:extLst>
              <a:ext uri="{FF2B5EF4-FFF2-40B4-BE49-F238E27FC236}">
                <a16:creationId xmlns:a16="http://schemas.microsoft.com/office/drawing/2014/main" id="{628598B2-F4E9-ECAD-4168-50C6C4F43A8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36DF74D8-0FF6-1D09-C685-E0ECFC786701}"/>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0" name="Title 11">
            <a:extLst>
              <a:ext uri="{FF2B5EF4-FFF2-40B4-BE49-F238E27FC236}">
                <a16:creationId xmlns:a16="http://schemas.microsoft.com/office/drawing/2014/main" id="{AD9F4007-8E98-E2D1-CB75-687784FC20B1}"/>
              </a:ext>
            </a:extLst>
          </p:cNvPr>
          <p:cNvSpPr>
            <a:spLocks noGrp="1"/>
          </p:cNvSpPr>
          <p:nvPr>
            <p:ph type="title"/>
          </p:nvPr>
        </p:nvSpPr>
        <p:spPr>
          <a:xfrm>
            <a:off x="457199" y="391890"/>
            <a:ext cx="5234474" cy="933090"/>
          </a:xfrm>
        </p:spPr>
        <p:txBody>
          <a:bodyPr/>
          <a:lstStyle>
            <a:lvl1pPr>
              <a:defRPr sz="2800" b="0">
                <a:latin typeface="+mj-lt"/>
              </a:defRPr>
            </a:lvl1pPr>
          </a:lstStyle>
          <a:p>
            <a:r>
              <a:rPr lang="en-US"/>
              <a:t>Click to edit Master title style</a:t>
            </a:r>
            <a:endParaRPr lang="en-US" dirty="0"/>
          </a:p>
        </p:txBody>
      </p:sp>
      <p:sp>
        <p:nvSpPr>
          <p:cNvPr id="11" name="Google Shape;30;p6">
            <a:extLst>
              <a:ext uri="{FF2B5EF4-FFF2-40B4-BE49-F238E27FC236}">
                <a16:creationId xmlns:a16="http://schemas.microsoft.com/office/drawing/2014/main" id="{94763C6B-CE4E-C55E-F4F0-E573FC19AA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Text Placeholder 4">
            <a:extLst>
              <a:ext uri="{FF2B5EF4-FFF2-40B4-BE49-F238E27FC236}">
                <a16:creationId xmlns:a16="http://schemas.microsoft.com/office/drawing/2014/main" id="{475698FB-8959-5207-E20A-B04AA7D6FFD9}"/>
              </a:ext>
            </a:extLst>
          </p:cNvPr>
          <p:cNvSpPr>
            <a:spLocks noGrp="1"/>
          </p:cNvSpPr>
          <p:nvPr>
            <p:ph type="body" sz="quarter" idx="15" hasCustomPrompt="1"/>
          </p:nvPr>
        </p:nvSpPr>
        <p:spPr>
          <a:xfrm>
            <a:off x="457199" y="3317681"/>
            <a:ext cx="4525348" cy="3013075"/>
          </a:xfrm>
        </p:spPr>
        <p:txBody>
          <a:bodyPr/>
          <a:lstStyle>
            <a:lvl1pPr>
              <a:spcAft>
                <a:spcPts val="1500"/>
              </a:spcAft>
              <a:defRPr sz="2000"/>
            </a:lvl1pPr>
            <a:lvl2pPr>
              <a:spcAft>
                <a:spcPts val="1500"/>
              </a:spcAft>
              <a:defRPr/>
            </a:lvl2pPr>
            <a:lvl3pPr>
              <a:spcAft>
                <a:spcPts val="1500"/>
              </a:spcAft>
              <a:defRPr/>
            </a:lvl3pPr>
            <a:lvl4pPr>
              <a:spcAft>
                <a:spcPts val="1500"/>
              </a:spcAft>
              <a:defRPr/>
            </a:lvl4pPr>
            <a:lvl5pPr>
              <a:spcAft>
                <a:spcPts val="1500"/>
              </a:spcAft>
              <a:defRPr/>
            </a:lvl5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Tree>
    <p:extLst>
      <p:ext uri="{BB962C8B-B14F-4D97-AF65-F5344CB8AC3E}">
        <p14:creationId xmlns:p14="http://schemas.microsoft.com/office/powerpoint/2010/main" val="2793722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80DD1-8B24-95A6-7A9E-B037F0DC3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720552-519E-117C-1A2D-5897145EB3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DBB34FD-D02D-89E9-8B2D-794EABB58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D83A9-A9C9-E1FF-2D90-1DD04CF5A189}"/>
              </a:ext>
            </a:extLst>
          </p:cNvPr>
          <p:cNvSpPr>
            <a:spLocks noGrp="1"/>
          </p:cNvSpPr>
          <p:nvPr>
            <p:ph type="dt" sz="half" idx="10"/>
          </p:nvPr>
        </p:nvSpPr>
        <p:spPr/>
        <p:txBody>
          <a:bodyPr/>
          <a:lstStyle/>
          <a:p>
            <a:fld id="{04B9D521-C8AA-40B9-9D33-5B0C54EF782D}" type="datetime1">
              <a:rPr lang="en-US" smtClean="0"/>
              <a:t>1/27/2025</a:t>
            </a:fld>
            <a:endParaRPr lang="en-US"/>
          </a:p>
        </p:txBody>
      </p:sp>
      <p:sp>
        <p:nvSpPr>
          <p:cNvPr id="6" name="Footer Placeholder 5">
            <a:extLst>
              <a:ext uri="{FF2B5EF4-FFF2-40B4-BE49-F238E27FC236}">
                <a16:creationId xmlns:a16="http://schemas.microsoft.com/office/drawing/2014/main" id="{4919F37A-4625-2393-4AA0-FFEA7EDC3D7D}"/>
              </a:ext>
            </a:extLst>
          </p:cNvPr>
          <p:cNvSpPr>
            <a:spLocks noGrp="1"/>
          </p:cNvSpPr>
          <p:nvPr>
            <p:ph type="ftr" sz="quarter" idx="11"/>
          </p:nvPr>
        </p:nvSpPr>
        <p:spPr/>
        <p:txBody>
          <a:bodyPr/>
          <a:lstStyle/>
          <a:p>
            <a:endParaRPr lang="en-US"/>
          </a:p>
        </p:txBody>
      </p:sp>
      <p:sp>
        <p:nvSpPr>
          <p:cNvPr id="8" name="Google Shape;23;p5">
            <a:extLst>
              <a:ext uri="{FF2B5EF4-FFF2-40B4-BE49-F238E27FC236}">
                <a16:creationId xmlns:a16="http://schemas.microsoft.com/office/drawing/2014/main" id="{6731C888-3290-C1E2-3B28-9A5529F17244}"/>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7CEEB86D-513F-E6E3-06F4-B35474C501F3}"/>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0" name="Picture 9">
            <a:extLst>
              <a:ext uri="{FF2B5EF4-FFF2-40B4-BE49-F238E27FC236}">
                <a16:creationId xmlns:a16="http://schemas.microsoft.com/office/drawing/2014/main" id="{BCBF60E2-9FFC-B273-F0B3-61849A5655A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Tree>
    <p:extLst>
      <p:ext uri="{BB962C8B-B14F-4D97-AF65-F5344CB8AC3E}">
        <p14:creationId xmlns:p14="http://schemas.microsoft.com/office/powerpoint/2010/main" val="1990590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D88F-642B-5D01-B294-1957323600C8}"/>
              </a:ext>
            </a:extLst>
          </p:cNvPr>
          <p:cNvSpPr>
            <a:spLocks noGrp="1"/>
          </p:cNvSpPr>
          <p:nvPr>
            <p:ph type="title"/>
          </p:nvPr>
        </p:nvSpPr>
        <p:spPr>
          <a:xfrm>
            <a:off x="838200" y="2420362"/>
            <a:ext cx="10515600" cy="1528853"/>
          </a:xfrm>
        </p:spPr>
        <p:txBody>
          <a:bodyPr/>
          <a:lstStyle>
            <a:lvl1pPr algn="ctr">
              <a:defRPr sz="54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A70ABB6-6DE5-2A06-75FA-15E50BACEDA9}"/>
              </a:ext>
            </a:extLst>
          </p:cNvPr>
          <p:cNvSpPr>
            <a:spLocks noGrp="1"/>
          </p:cNvSpPr>
          <p:nvPr>
            <p:ph type="dt" sz="half" idx="10"/>
          </p:nvPr>
        </p:nvSpPr>
        <p:spPr/>
        <p:txBody>
          <a:bodyPr/>
          <a:lstStyle/>
          <a:p>
            <a:fld id="{2B7023EC-43C8-41CF-BDE8-CE6B5FDFC662}" type="datetime1">
              <a:rPr lang="en-US" smtClean="0"/>
              <a:t>1/27/2025</a:t>
            </a:fld>
            <a:endParaRPr lang="en-US" dirty="0"/>
          </a:p>
        </p:txBody>
      </p:sp>
      <p:sp>
        <p:nvSpPr>
          <p:cNvPr id="4" name="Footer Placeholder 3">
            <a:extLst>
              <a:ext uri="{FF2B5EF4-FFF2-40B4-BE49-F238E27FC236}">
                <a16:creationId xmlns:a16="http://schemas.microsoft.com/office/drawing/2014/main" id="{F4925CCB-71E2-B7D8-0055-F718FB476341}"/>
              </a:ext>
            </a:extLst>
          </p:cNvPr>
          <p:cNvSpPr>
            <a:spLocks noGrp="1"/>
          </p:cNvSpPr>
          <p:nvPr>
            <p:ph type="ftr" sz="quarter" idx="11"/>
          </p:nvPr>
        </p:nvSpPr>
        <p:spPr/>
        <p:txBody>
          <a:bodyPr/>
          <a:lstStyle/>
          <a:p>
            <a:endParaRPr lang="en-US"/>
          </a:p>
        </p:txBody>
      </p:sp>
      <p:cxnSp>
        <p:nvCxnSpPr>
          <p:cNvPr id="8" name="Straight Connector 7">
            <a:extLst>
              <a:ext uri="{FF2B5EF4-FFF2-40B4-BE49-F238E27FC236}">
                <a16:creationId xmlns:a16="http://schemas.microsoft.com/office/drawing/2014/main" id="{78AFAD5A-5011-B985-98AD-6F4E34E6296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89EDD73-A374-35A2-F4F0-CD7B10FF5415}"/>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9DDDA17A-2F55-EC48-5225-B1C9F087FB4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856532" y="535260"/>
            <a:ext cx="6478936" cy="1177988"/>
          </a:xfrm>
          <a:prstGeom prst="rect">
            <a:avLst/>
          </a:prstGeom>
        </p:spPr>
      </p:pic>
      <p:sp>
        <p:nvSpPr>
          <p:cNvPr id="13" name="Google Shape;23;p5">
            <a:extLst>
              <a:ext uri="{FF2B5EF4-FFF2-40B4-BE49-F238E27FC236}">
                <a16:creationId xmlns:a16="http://schemas.microsoft.com/office/drawing/2014/main" id="{79876573-554D-E51B-4BE4-97ACAB79B163}"/>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Slide Number Placeholder 16">
            <a:extLst>
              <a:ext uri="{FF2B5EF4-FFF2-40B4-BE49-F238E27FC236}">
                <a16:creationId xmlns:a16="http://schemas.microsoft.com/office/drawing/2014/main" id="{54E9A368-96D3-09EF-962E-FF9403527F4A}"/>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6" name="Content Placeholder 15">
            <a:extLst>
              <a:ext uri="{FF2B5EF4-FFF2-40B4-BE49-F238E27FC236}">
                <a16:creationId xmlns:a16="http://schemas.microsoft.com/office/drawing/2014/main" id="{F9B8BA67-1107-B18C-AA49-9518328E31D2}"/>
              </a:ext>
            </a:extLst>
          </p:cNvPr>
          <p:cNvSpPr>
            <a:spLocks noGrp="1"/>
          </p:cNvSpPr>
          <p:nvPr>
            <p:ph sz="quarter" idx="12"/>
          </p:nvPr>
        </p:nvSpPr>
        <p:spPr>
          <a:xfrm>
            <a:off x="1803400" y="3965575"/>
            <a:ext cx="8585200" cy="2033588"/>
          </a:xfrm>
        </p:spPr>
        <p:txBody>
          <a:bodyPr/>
          <a:lstStyle>
            <a:lvl1pPr marL="0" indent="0">
              <a:buNone/>
              <a:defRPr>
                <a:solidFill>
                  <a:schemeClr val="tx2"/>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0F53C049-E430-A57C-A104-A3DE98549C9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44BCECC-3C29-C12E-9F5E-6AC74FFB1994}"/>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Google Shape;23;p5">
            <a:extLst>
              <a:ext uri="{FF2B5EF4-FFF2-40B4-BE49-F238E27FC236}">
                <a16:creationId xmlns:a16="http://schemas.microsoft.com/office/drawing/2014/main" id="{DEF5EDA1-A88F-2FC6-86A1-39B07F2ECEA1}"/>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Slide Number Placeholder 16">
            <a:extLst>
              <a:ext uri="{FF2B5EF4-FFF2-40B4-BE49-F238E27FC236}">
                <a16:creationId xmlns:a16="http://schemas.microsoft.com/office/drawing/2014/main" id="{A93E254E-9407-9972-19A8-C8E736FA1F2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cxnSp>
        <p:nvCxnSpPr>
          <p:cNvPr id="18" name="Straight Connector 17">
            <a:extLst>
              <a:ext uri="{FF2B5EF4-FFF2-40B4-BE49-F238E27FC236}">
                <a16:creationId xmlns:a16="http://schemas.microsoft.com/office/drawing/2014/main" id="{C1891232-6A24-F6F6-C0CD-C45E3A3298C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67B1535-7ADC-9DB8-015D-FBB253A940AE}"/>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3" name="Google Shape;23;p5">
            <a:extLst>
              <a:ext uri="{FF2B5EF4-FFF2-40B4-BE49-F238E27FC236}">
                <a16:creationId xmlns:a16="http://schemas.microsoft.com/office/drawing/2014/main" id="{563D4F5E-8491-9F68-E16B-A6AD3FAF9DDB}"/>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Slide Number Placeholder 16">
            <a:extLst>
              <a:ext uri="{FF2B5EF4-FFF2-40B4-BE49-F238E27FC236}">
                <a16:creationId xmlns:a16="http://schemas.microsoft.com/office/drawing/2014/main" id="{9849E39C-C377-968F-4676-08F64EA69A32}"/>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2655236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14" name="Title Text"/>
          <p:cNvSpPr txBox="1">
            <a:spLocks noGrp="1"/>
          </p:cNvSpPr>
          <p:nvPr>
            <p:ph type="title"/>
          </p:nvPr>
        </p:nvSpPr>
        <p:spPr>
          <a:xfrm>
            <a:off x="914400" y="1371600"/>
            <a:ext cx="10464800" cy="1927226"/>
          </a:xfrm>
          <a:prstGeom prst="rect">
            <a:avLst/>
          </a:prstGeom>
        </p:spPr>
        <p:txBody>
          <a:bodyPr anchor="b"/>
          <a:lstStyle>
            <a:lvl1pPr>
              <a:defRPr sz="5400" cap="all"/>
            </a:lvl1pPr>
          </a:lstStyle>
          <a:p>
            <a:r>
              <a:t>Title Text</a:t>
            </a:r>
          </a:p>
        </p:txBody>
      </p:sp>
      <p:sp>
        <p:nvSpPr>
          <p:cNvPr id="15" name="Body Level One…"/>
          <p:cNvSpPr txBox="1">
            <a:spLocks noGrp="1"/>
          </p:cNvSpPr>
          <p:nvPr>
            <p:ph type="body" sz="quarter" idx="1"/>
          </p:nvPr>
        </p:nvSpPr>
        <p:spPr>
          <a:xfrm>
            <a:off x="914400" y="3505200"/>
            <a:ext cx="8534400" cy="1752600"/>
          </a:xfrm>
          <a:prstGeom prst="rect">
            <a:avLst/>
          </a:prstGeom>
        </p:spPr>
        <p:txBody>
          <a:bodyPr/>
          <a:lstStyle>
            <a:lvl1pPr marL="0" indent="0">
              <a:buClrTx/>
              <a:buSzTx/>
              <a:buFontTx/>
              <a:buNone/>
              <a:defRPr>
                <a:solidFill>
                  <a:srgbClr val="0043C8"/>
                </a:solidFill>
              </a:defRPr>
            </a:lvl1pPr>
            <a:lvl2pPr marL="0" indent="457200">
              <a:buClrTx/>
              <a:buSzTx/>
              <a:buFontTx/>
              <a:buNone/>
              <a:defRPr>
                <a:solidFill>
                  <a:srgbClr val="0043C8"/>
                </a:solidFill>
              </a:defRPr>
            </a:lvl2pPr>
            <a:lvl3pPr marL="0" indent="914400">
              <a:buClrTx/>
              <a:buSzTx/>
              <a:buFontTx/>
              <a:buNone/>
              <a:defRPr>
                <a:solidFill>
                  <a:srgbClr val="0043C8"/>
                </a:solidFill>
              </a:defRPr>
            </a:lvl3pPr>
            <a:lvl4pPr marL="0" indent="1371600">
              <a:buClrTx/>
              <a:buSzTx/>
              <a:buFontTx/>
              <a:buNone/>
              <a:defRPr>
                <a:solidFill>
                  <a:srgbClr val="0043C8"/>
                </a:solidFill>
              </a:defRPr>
            </a:lvl4pPr>
            <a:lvl5pPr marL="0" indent="1828800">
              <a:buClrTx/>
              <a:buSzTx/>
              <a:buFontTx/>
              <a:buNone/>
              <a:defRPr>
                <a:solidFill>
                  <a:srgbClr val="0043C8"/>
                </a:solidFill>
              </a:defRPr>
            </a:lvl5pPr>
          </a:lstStyle>
          <a:p>
            <a:r>
              <a:t>Body Level One</a:t>
            </a:r>
          </a:p>
          <a:p>
            <a:pPr lvl="1"/>
            <a:r>
              <a:t>Body Level Two</a:t>
            </a:r>
          </a:p>
          <a:p>
            <a:pPr lvl="2"/>
            <a:r>
              <a:t>Body Level Three</a:t>
            </a:r>
          </a:p>
          <a:p>
            <a:pPr lvl="3"/>
            <a:r>
              <a:t>Body Level Four</a:t>
            </a:r>
          </a:p>
          <a:p>
            <a:pPr lvl="4"/>
            <a:r>
              <a:t>Body Level Five</a:t>
            </a:r>
          </a:p>
        </p:txBody>
      </p:sp>
      <p:sp>
        <p:nvSpPr>
          <p:cNvPr id="1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181546059"/>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Section Header">
    <p:bg>
      <p:bgPr>
        <a:solidFill>
          <a:srgbClr val="002060"/>
        </a:solidFill>
        <a:effectLst/>
      </p:bgPr>
    </p:bg>
    <p:spTree>
      <p:nvGrpSpPr>
        <p:cNvPr id="1" name=""/>
        <p:cNvGrpSpPr/>
        <p:nvPr/>
      </p:nvGrpSpPr>
      <p:grpSpPr>
        <a:xfrm>
          <a:off x="0" y="0"/>
          <a:ext cx="0" cy="0"/>
          <a:chOff x="0" y="0"/>
          <a:chExt cx="0" cy="0"/>
        </a:xfrm>
      </p:grpSpPr>
      <p:sp>
        <p:nvSpPr>
          <p:cNvPr id="33" name="Title Text"/>
          <p:cNvSpPr txBox="1">
            <a:spLocks noGrp="1"/>
          </p:cNvSpPr>
          <p:nvPr>
            <p:ph type="title"/>
          </p:nvPr>
        </p:nvSpPr>
        <p:spPr>
          <a:xfrm>
            <a:off x="963084" y="2362200"/>
            <a:ext cx="10363201" cy="2200276"/>
          </a:xfrm>
          <a:prstGeom prst="rect">
            <a:avLst/>
          </a:prstGeom>
        </p:spPr>
        <p:txBody>
          <a:bodyPr anchor="b"/>
          <a:lstStyle>
            <a:lvl1pPr>
              <a:defRPr sz="4800" cap="all">
                <a:solidFill>
                  <a:srgbClr val="E3DED1"/>
                </a:solidFill>
              </a:defRPr>
            </a:lvl1pPr>
          </a:lstStyle>
          <a:p>
            <a:r>
              <a:t>Title Text</a:t>
            </a:r>
          </a:p>
        </p:txBody>
      </p:sp>
      <p:sp>
        <p:nvSpPr>
          <p:cNvPr id="34" name="Body Level One…"/>
          <p:cNvSpPr txBox="1">
            <a:spLocks noGrp="1"/>
          </p:cNvSpPr>
          <p:nvPr>
            <p:ph type="body" sz="quarter" idx="1"/>
          </p:nvPr>
        </p:nvSpPr>
        <p:spPr>
          <a:xfrm>
            <a:off x="963084" y="4626864"/>
            <a:ext cx="10363201" cy="1500188"/>
          </a:xfrm>
          <a:prstGeom prst="rect">
            <a:avLst/>
          </a:prstGeom>
        </p:spPr>
        <p:txBody>
          <a:bodyPr/>
          <a:lstStyle>
            <a:lvl1pPr marL="0" indent="0">
              <a:buClrTx/>
              <a:buSzTx/>
              <a:buFontTx/>
              <a:buNone/>
              <a:defRPr>
                <a:solidFill>
                  <a:srgbClr val="E3DED1"/>
                </a:solidFill>
              </a:defRPr>
            </a:lvl1pPr>
            <a:lvl2pPr marL="0" indent="457200">
              <a:buClrTx/>
              <a:buSzTx/>
              <a:buFontTx/>
              <a:buNone/>
              <a:defRPr>
                <a:solidFill>
                  <a:srgbClr val="E3DED1"/>
                </a:solidFill>
              </a:defRPr>
            </a:lvl2pPr>
            <a:lvl3pPr marL="0" indent="914400">
              <a:buClrTx/>
              <a:buSzTx/>
              <a:buFontTx/>
              <a:buNone/>
              <a:defRPr>
                <a:solidFill>
                  <a:srgbClr val="E3DED1"/>
                </a:solidFill>
              </a:defRPr>
            </a:lvl3pPr>
            <a:lvl4pPr marL="0" indent="1371600">
              <a:buClrTx/>
              <a:buSzTx/>
              <a:buFontTx/>
              <a:buNone/>
              <a:defRPr>
                <a:solidFill>
                  <a:srgbClr val="E3DED1"/>
                </a:solidFill>
              </a:defRPr>
            </a:lvl4pPr>
            <a:lvl5pPr marL="0" indent="1828800">
              <a:buClrTx/>
              <a:buSzTx/>
              <a:buFontTx/>
              <a:buNone/>
              <a:defRPr>
                <a:solidFill>
                  <a:srgbClr val="E3DED1"/>
                </a:solidFill>
              </a:defRPr>
            </a:lvl5pPr>
          </a:lstStyle>
          <a:p>
            <a:r>
              <a:t>Body Level One</a:t>
            </a:r>
          </a:p>
          <a:p>
            <a:pPr lvl="1"/>
            <a:r>
              <a:t>Body Level Two</a:t>
            </a:r>
          </a:p>
          <a:p>
            <a:pPr lvl="2"/>
            <a:r>
              <a:t>Body Level Three</a:t>
            </a:r>
          </a:p>
          <a:p>
            <a:pPr lvl="3"/>
            <a:r>
              <a:t>Body Level Four</a:t>
            </a:r>
          </a:p>
          <a:p>
            <a:pPr lvl="4"/>
            <a:r>
              <a:t>Body Level Five</a:t>
            </a:r>
          </a:p>
        </p:txBody>
      </p:sp>
      <p:sp>
        <p:nvSpPr>
          <p:cNvPr id="3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41005491"/>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52" name="Title Text"/>
          <p:cNvSpPr txBox="1">
            <a:spLocks noGrp="1"/>
          </p:cNvSpPr>
          <p:nvPr>
            <p:ph type="title"/>
          </p:nvPr>
        </p:nvSpPr>
        <p:spPr>
          <a:prstGeom prst="rect">
            <a:avLst/>
          </a:prstGeom>
        </p:spPr>
        <p:txBody>
          <a:bodyPr/>
          <a:lstStyle/>
          <a:p>
            <a:r>
              <a:t>Title Text</a:t>
            </a:r>
          </a:p>
        </p:txBody>
      </p:sp>
      <p:sp>
        <p:nvSpPr>
          <p:cNvPr id="53" name="Body Level One…"/>
          <p:cNvSpPr txBox="1">
            <a:spLocks noGrp="1"/>
          </p:cNvSpPr>
          <p:nvPr>
            <p:ph type="body" sz="quarter" idx="1"/>
          </p:nvPr>
        </p:nvSpPr>
        <p:spPr>
          <a:xfrm>
            <a:off x="609600" y="1676400"/>
            <a:ext cx="5242560" cy="639763"/>
          </a:xfrm>
          <a:prstGeom prst="rect">
            <a:avLst/>
          </a:prstGeom>
        </p:spPr>
        <p:txBody>
          <a:bodyPr anchor="ctr"/>
          <a:lstStyle>
            <a:lvl1pPr marL="0" indent="0" algn="ctr">
              <a:spcBef>
                <a:spcPts val="400"/>
              </a:spcBef>
              <a:buClrTx/>
              <a:buSzTx/>
              <a:buFontTx/>
              <a:buNone/>
              <a:defRPr sz="2000"/>
            </a:lvl1pPr>
            <a:lvl2pPr marL="0" indent="457200" algn="ctr">
              <a:spcBef>
                <a:spcPts val="400"/>
              </a:spcBef>
              <a:buClrTx/>
              <a:buSzTx/>
              <a:buFontTx/>
              <a:buNone/>
              <a:defRPr sz="2000"/>
            </a:lvl2pPr>
            <a:lvl3pPr marL="0" indent="914400" algn="ctr">
              <a:spcBef>
                <a:spcPts val="400"/>
              </a:spcBef>
              <a:buClrTx/>
              <a:buSzTx/>
              <a:buFontTx/>
              <a:buNone/>
              <a:defRPr sz="2000"/>
            </a:lvl3pPr>
            <a:lvl4pPr marL="0" indent="1371600" algn="ctr">
              <a:spcBef>
                <a:spcPts val="400"/>
              </a:spcBef>
              <a:buClrTx/>
              <a:buSzTx/>
              <a:buFontTx/>
              <a:buNone/>
              <a:defRPr sz="2000"/>
            </a:lvl4pPr>
            <a:lvl5pPr marL="0" indent="1828800" algn="ctr">
              <a:spcBef>
                <a:spcPts val="400"/>
              </a:spcBef>
              <a:buClrTx/>
              <a:buSzTx/>
              <a:buFontTx/>
              <a:buNone/>
              <a:defRPr sz="2000"/>
            </a:lvl5pPr>
          </a:lstStyle>
          <a:p>
            <a:r>
              <a:t>Body Level One</a:t>
            </a:r>
          </a:p>
          <a:p>
            <a:pPr lvl="1"/>
            <a:r>
              <a:t>Body Level Two</a:t>
            </a:r>
          </a:p>
          <a:p>
            <a:pPr lvl="2"/>
            <a:r>
              <a:t>Body Level Three</a:t>
            </a:r>
          </a:p>
          <a:p>
            <a:pPr lvl="3"/>
            <a:r>
              <a:t>Body Level Four</a:t>
            </a:r>
          </a:p>
          <a:p>
            <a:pPr lvl="4"/>
            <a:r>
              <a:t>Body Level Five</a:t>
            </a:r>
          </a:p>
        </p:txBody>
      </p:sp>
      <p:sp>
        <p:nvSpPr>
          <p:cNvPr id="54" name="Text Placeholder 4"/>
          <p:cNvSpPr>
            <a:spLocks noGrp="1"/>
          </p:cNvSpPr>
          <p:nvPr>
            <p:ph type="body" sz="quarter" idx="13"/>
          </p:nvPr>
        </p:nvSpPr>
        <p:spPr>
          <a:xfrm>
            <a:off x="6339840" y="1676399"/>
            <a:ext cx="5242561" cy="639764"/>
          </a:xfrm>
          <a:prstGeom prst="rect">
            <a:avLst/>
          </a:prstGeom>
        </p:spPr>
        <p:txBody>
          <a:bodyPr anchor="ctr"/>
          <a:lstStyle/>
          <a:p>
            <a:pPr marL="0" indent="0" algn="ctr">
              <a:spcBef>
                <a:spcPts val="400"/>
              </a:spcBef>
              <a:buClrTx/>
              <a:buSzTx/>
              <a:buFontTx/>
              <a:buNone/>
              <a:defRPr sz="2000"/>
            </a:pPr>
            <a:endParaRPr/>
          </a:p>
        </p:txBody>
      </p:sp>
      <p:sp>
        <p:nvSpPr>
          <p:cNvPr id="5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674873059"/>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9DD02A-869B-49DC-A22D-D8AD133B3D26}" type="datetime2">
              <a:rPr lang="en-US"/>
              <a:pPr>
                <a:defRPr/>
              </a:pPr>
              <a:t>Monday, January 27, 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2F736A6-7933-452F-A48D-58A64503FD06}" type="slidenum">
              <a:rPr lang="en-US"/>
              <a:pPr>
                <a:defRPr/>
              </a:pPr>
              <a:t>‹#›</a:t>
            </a:fld>
            <a:endParaRPr lang="en-US" dirty="0"/>
          </a:p>
        </p:txBody>
      </p:sp>
    </p:spTree>
    <p:extLst>
      <p:ext uri="{BB962C8B-B14F-4D97-AF65-F5344CB8AC3E}">
        <p14:creationId xmlns:p14="http://schemas.microsoft.com/office/powerpoint/2010/main" val="581458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fld id="{73970489-E8B0-49E2-88E3-88E38555F101}" type="datetime1">
              <a:rPr lang="en-US" smtClean="0"/>
              <a:t>1/27/2025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endParaRPr lang="en-US" dirty="0"/>
          </a:p>
        </p:txBody>
      </p:sp>
      <p:sp>
        <p:nvSpPr>
          <p:cNvPr id="3" name="Text Placeholder 2">
            <a:extLst>
              <a:ext uri="{FF2B5EF4-FFF2-40B4-BE49-F238E27FC236}">
                <a16:creationId xmlns:a16="http://schemas.microsoft.com/office/drawing/2014/main" id="{88A8E0AF-93E5-CDC4-2D1C-13A6C46F3626}"/>
              </a:ext>
            </a:extLst>
          </p:cNvPr>
          <p:cNvSpPr>
            <a:spLocks noGrp="1"/>
          </p:cNvSpPr>
          <p:nvPr>
            <p:ph type="body" sz="quarter" idx="14" hasCustomPrompt="1"/>
          </p:nvPr>
        </p:nvSpPr>
        <p:spPr>
          <a:xfrm>
            <a:off x="457198" y="1269604"/>
            <a:ext cx="10515600" cy="354012"/>
          </a:xfrm>
        </p:spPr>
        <p:txBody>
          <a:bodyPr/>
          <a:lstStyle>
            <a:lvl1pPr marL="0" indent="0">
              <a:buNone/>
              <a:defRPr/>
            </a:lvl1pPr>
          </a:lstStyle>
          <a:p>
            <a:pPr lvl="0"/>
            <a:r>
              <a:rPr lang="en-US" dirty="0"/>
              <a:t>Subtitle</a:t>
            </a:r>
          </a:p>
        </p:txBody>
      </p:sp>
      <p:sp>
        <p:nvSpPr>
          <p:cNvPr id="5" name="Text Placeholder 4">
            <a:extLst>
              <a:ext uri="{FF2B5EF4-FFF2-40B4-BE49-F238E27FC236}">
                <a16:creationId xmlns:a16="http://schemas.microsoft.com/office/drawing/2014/main" id="{2B781685-9C26-E954-7563-E8D957CE806E}"/>
              </a:ext>
            </a:extLst>
          </p:cNvPr>
          <p:cNvSpPr>
            <a:spLocks noGrp="1"/>
          </p:cNvSpPr>
          <p:nvPr>
            <p:ph type="body" sz="quarter" idx="15" hasCustomPrompt="1"/>
          </p:nvPr>
        </p:nvSpPr>
        <p:spPr>
          <a:xfrm>
            <a:off x="457925" y="1922462"/>
            <a:ext cx="10728325" cy="3013075"/>
          </a:xfrm>
        </p:spPr>
        <p:txBody>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6D36C2C7-FEC1-F4E2-3EB0-E85EF451851E}"/>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1122313D-6BD4-ED30-B07C-1E4C2CF3463C}"/>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DA0EB3FC-18AA-C64B-A323-BD1B8D7BFBD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5DD76F1C-942D-3693-703E-A684594D569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5986BC39-BE9D-C7AC-DB3B-B5EFDBD29308}"/>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fld id="{86CB4B4D-7CA3-9044-876B-883B54F8677D}" type="slidenum">
              <a:rPr lang="en-US" smtClean="0"/>
              <a:t>‹#›</a:t>
            </a:fld>
            <a:endParaRPr lang="en-US" dirty="0"/>
          </a:p>
        </p:txBody>
      </p:sp>
    </p:spTree>
    <p:extLst>
      <p:ext uri="{BB962C8B-B14F-4D97-AF65-F5344CB8AC3E}">
        <p14:creationId xmlns:p14="http://schemas.microsoft.com/office/powerpoint/2010/main" val="693134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Three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fld id="{3155D304-DE27-4B0A-BEAE-3B05F6B58850}" type="datetime1">
              <a:rPr lang="en-US" smtClean="0"/>
              <a:t>1/27/2025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endParaRPr lang="en-US" dirty="0"/>
          </a:p>
        </p:txBody>
      </p:sp>
      <p:sp>
        <p:nvSpPr>
          <p:cNvPr id="19" name="Text Placeholder 18">
            <a:extLst>
              <a:ext uri="{FF2B5EF4-FFF2-40B4-BE49-F238E27FC236}">
                <a16:creationId xmlns:a16="http://schemas.microsoft.com/office/drawing/2014/main" id="{432DEB51-625D-A3B4-78C7-B6BFD70B3901}"/>
              </a:ext>
            </a:extLst>
          </p:cNvPr>
          <p:cNvSpPr>
            <a:spLocks noGrp="1"/>
          </p:cNvSpPr>
          <p:nvPr>
            <p:ph type="body" sz="quarter" idx="13" hasCustomPrompt="1"/>
          </p:nvPr>
        </p:nvSpPr>
        <p:spPr>
          <a:xfrm>
            <a:off x="457199"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1" name="Text Placeholder 18">
            <a:extLst>
              <a:ext uri="{FF2B5EF4-FFF2-40B4-BE49-F238E27FC236}">
                <a16:creationId xmlns:a16="http://schemas.microsoft.com/office/drawing/2014/main" id="{5A2838EE-2B77-F488-74DD-660CDE944592}"/>
              </a:ext>
            </a:extLst>
          </p:cNvPr>
          <p:cNvSpPr>
            <a:spLocks noGrp="1"/>
          </p:cNvSpPr>
          <p:nvPr>
            <p:ph type="body" sz="quarter" idx="14" hasCustomPrompt="1"/>
          </p:nvPr>
        </p:nvSpPr>
        <p:spPr>
          <a:xfrm>
            <a:off x="7839980"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2" name="Text Placeholder 18">
            <a:extLst>
              <a:ext uri="{FF2B5EF4-FFF2-40B4-BE49-F238E27FC236}">
                <a16:creationId xmlns:a16="http://schemas.microsoft.com/office/drawing/2014/main" id="{0BEF14BA-0CED-89A2-4866-43F14F833EB4}"/>
              </a:ext>
            </a:extLst>
          </p:cNvPr>
          <p:cNvSpPr>
            <a:spLocks noGrp="1"/>
          </p:cNvSpPr>
          <p:nvPr>
            <p:ph type="body" sz="quarter" idx="15" hasCustomPrompt="1"/>
          </p:nvPr>
        </p:nvSpPr>
        <p:spPr>
          <a:xfrm>
            <a:off x="4148589" y="193543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13" name="Google Shape;23;p5">
            <a:extLst>
              <a:ext uri="{FF2B5EF4-FFF2-40B4-BE49-F238E27FC236}">
                <a16:creationId xmlns:a16="http://schemas.microsoft.com/office/drawing/2014/main" id="{6E98C706-0BA9-3ED8-33B1-48D0F6692B48}"/>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0;p6">
            <a:extLst>
              <a:ext uri="{FF2B5EF4-FFF2-40B4-BE49-F238E27FC236}">
                <a16:creationId xmlns:a16="http://schemas.microsoft.com/office/drawing/2014/main" id="{8AA9426B-EF2B-B02D-9788-9963DC9AEE3F}"/>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 name="Picture 22">
            <a:extLst>
              <a:ext uri="{FF2B5EF4-FFF2-40B4-BE49-F238E27FC236}">
                <a16:creationId xmlns:a16="http://schemas.microsoft.com/office/drawing/2014/main" id="{42FDFC19-159F-C0F7-F01B-37B3F9D92A8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24" name="Google Shape;23;p5">
            <a:extLst>
              <a:ext uri="{FF2B5EF4-FFF2-40B4-BE49-F238E27FC236}">
                <a16:creationId xmlns:a16="http://schemas.microsoft.com/office/drawing/2014/main" id="{9329F0FD-D370-F530-C1C2-5AB62C927B4B}"/>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0;p6">
            <a:extLst>
              <a:ext uri="{FF2B5EF4-FFF2-40B4-BE49-F238E27FC236}">
                <a16:creationId xmlns:a16="http://schemas.microsoft.com/office/drawing/2014/main" id="{397BE673-9B8F-5A47-ED38-4ECE65E2DF40}"/>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fld id="{86CB4B4D-7CA3-9044-876B-883B54F8677D}" type="slidenum">
              <a:rPr lang="en-US" smtClean="0"/>
              <a:t>‹#›</a:t>
            </a:fld>
            <a:endParaRPr lang="en-US" dirty="0"/>
          </a:p>
        </p:txBody>
      </p:sp>
    </p:spTree>
    <p:extLst>
      <p:ext uri="{BB962C8B-B14F-4D97-AF65-F5344CB8AC3E}">
        <p14:creationId xmlns:p14="http://schemas.microsoft.com/office/powerpoint/2010/main" val="2463929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esources">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fld id="{4B81B4AB-3672-4AFE-B464-0096AE24A1DF}" type="datetime1">
              <a:rPr lang="en-US" smtClean="0"/>
              <a:t>1/27/2025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endParaRPr lang="en-US" dirty="0"/>
          </a:p>
        </p:txBody>
      </p:sp>
      <p:sp>
        <p:nvSpPr>
          <p:cNvPr id="3" name="Picture Placeholder 2">
            <a:extLst>
              <a:ext uri="{FF2B5EF4-FFF2-40B4-BE49-F238E27FC236}">
                <a16:creationId xmlns:a16="http://schemas.microsoft.com/office/drawing/2014/main" id="{170C3A5F-ECF7-A89D-FEEF-B6C7CFF21B73}"/>
              </a:ext>
            </a:extLst>
          </p:cNvPr>
          <p:cNvSpPr>
            <a:spLocks noGrp="1"/>
          </p:cNvSpPr>
          <p:nvPr>
            <p:ph type="pic" sz="quarter" idx="14"/>
          </p:nvPr>
        </p:nvSpPr>
        <p:spPr>
          <a:xfrm>
            <a:off x="7741738" y="1921669"/>
            <a:ext cx="2615241" cy="3442042"/>
          </a:xfrm>
          <a:ln w="28575">
            <a:solidFill>
              <a:srgbClr val="A4D65E"/>
            </a:solidFill>
          </a:ln>
        </p:spPr>
        <p:txBody>
          <a:bodyPr/>
          <a:lstStyle>
            <a:lvl1pPr marL="0" indent="0">
              <a:buNone/>
              <a:defRPr/>
            </a:lvl1pPr>
          </a:lstStyle>
          <a:p>
            <a:r>
              <a:rPr lang="en-US"/>
              <a:t>Click icon to add picture</a:t>
            </a:r>
            <a:endParaRPr lang="en-US" dirty="0"/>
          </a:p>
        </p:txBody>
      </p:sp>
      <p:sp>
        <p:nvSpPr>
          <p:cNvPr id="9" name="Text Placeholder 8">
            <a:extLst>
              <a:ext uri="{FF2B5EF4-FFF2-40B4-BE49-F238E27FC236}">
                <a16:creationId xmlns:a16="http://schemas.microsoft.com/office/drawing/2014/main" id="{EEBC1A0E-FA15-3850-0169-7011E4F3670E}"/>
              </a:ext>
            </a:extLst>
          </p:cNvPr>
          <p:cNvSpPr>
            <a:spLocks noGrp="1"/>
          </p:cNvSpPr>
          <p:nvPr>
            <p:ph type="body" sz="quarter" idx="15" hasCustomPrompt="1"/>
          </p:nvPr>
        </p:nvSpPr>
        <p:spPr>
          <a:xfrm>
            <a:off x="457199" y="1922462"/>
            <a:ext cx="5486401" cy="3013075"/>
          </a:xfrm>
        </p:spPr>
        <p:txBody>
          <a:bodyPr/>
          <a:lstStyle>
            <a:lvl2pPr marL="457200" indent="0">
              <a:buNone/>
              <a:defRPr/>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F4FCFF8C-9627-81FE-B79C-150CD6F3178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4B5A8E33-AAAD-A529-EA03-98F878AB231D}"/>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AD9E58F3-C0F1-2CFC-9B78-E8B5B9334B5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3D78AA1A-154C-47D2-7BFD-C0B2CF7C3EB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744C0423-E4A9-7F15-9612-C63986ADED3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fld id="{86CB4B4D-7CA3-9044-876B-883B54F8677D}" type="slidenum">
              <a:rPr lang="en-US" smtClean="0"/>
              <a:t>‹#›</a:t>
            </a:fld>
            <a:endParaRPr lang="en-US" dirty="0"/>
          </a:p>
        </p:txBody>
      </p:sp>
    </p:spTree>
    <p:extLst>
      <p:ext uri="{BB962C8B-B14F-4D97-AF65-F5344CB8AC3E}">
        <p14:creationId xmlns:p14="http://schemas.microsoft.com/office/powerpoint/2010/main" val="1450363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lue 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p:nvPr>
        </p:nvSpPr>
        <p:spPr>
          <a:xfrm>
            <a:off x="831850" y="2980067"/>
            <a:ext cx="10515600" cy="1133475"/>
          </a:xfrm>
        </p:spPr>
        <p:txBody>
          <a:bodyPr anchor="b"/>
          <a:lstStyle>
            <a:lvl1pPr>
              <a:defRPr sz="6000">
                <a:solidFill>
                  <a:schemeClr val="tx2"/>
                </a:solidFill>
              </a:defRPr>
            </a:lvl1pPr>
          </a:lstStyle>
          <a:p>
            <a:r>
              <a:rPr lang="en-US"/>
              <a:t>Click to edit Master title style</a:t>
            </a:r>
            <a:endParaRPr lang="en-US" dirty="0"/>
          </a:p>
        </p:txBody>
      </p:sp>
      <p:sp>
        <p:nvSpPr>
          <p:cNvPr id="12" name="Text Placeholder 11">
            <a:extLst>
              <a:ext uri="{FF2B5EF4-FFF2-40B4-BE49-F238E27FC236}">
                <a16:creationId xmlns:a16="http://schemas.microsoft.com/office/drawing/2014/main" id="{2A4645C6-BB72-B27C-4B92-B7581D8B88E8}"/>
              </a:ext>
            </a:extLst>
          </p:cNvPr>
          <p:cNvSpPr>
            <a:spLocks noGrp="1"/>
          </p:cNvSpPr>
          <p:nvPr>
            <p:ph type="body" sz="quarter" idx="14" hasCustomPrompt="1"/>
          </p:nvPr>
        </p:nvSpPr>
        <p:spPr>
          <a:xfrm>
            <a:off x="831850" y="4113213"/>
            <a:ext cx="7070725" cy="841375"/>
          </a:xfrm>
        </p:spPr>
        <p:txBody>
          <a:bodyPr>
            <a:normAutofit/>
          </a:bodyPr>
          <a:lstStyle>
            <a:lvl1pPr marL="0" indent="0">
              <a:buNone/>
              <a:defRPr sz="2000">
                <a:solidFill>
                  <a:schemeClr val="bg1"/>
                </a:solidFill>
                <a:latin typeface="+mj-lt"/>
              </a:defRPr>
            </a:lvl1pPr>
          </a:lstStyle>
          <a:p>
            <a:pPr lvl="0"/>
            <a:r>
              <a:rPr lang="en-US" dirty="0"/>
              <a:t>Sub-title</a:t>
            </a:r>
          </a:p>
        </p:txBody>
      </p:sp>
      <p:sp>
        <p:nvSpPr>
          <p:cNvPr id="6" name="Google Shape;11;p2">
            <a:extLst>
              <a:ext uri="{FF2B5EF4-FFF2-40B4-BE49-F238E27FC236}">
                <a16:creationId xmlns:a16="http://schemas.microsoft.com/office/drawing/2014/main" id="{AB1DE0B1-1E36-9933-1E1B-CAAE4B5620F3}"/>
              </a:ext>
            </a:extLst>
          </p:cNvPr>
          <p:cNvSpPr/>
          <p:nvPr/>
        </p:nvSpPr>
        <p:spPr>
          <a:xfrm rot="5400000">
            <a:off x="-303300" y="3141955"/>
            <a:ext cx="1416300" cy="809700"/>
          </a:xfrm>
          <a:prstGeom prst="triangle">
            <a:avLst>
              <a:gd name="adj" fmla="val 50000"/>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 Placeholder 9">
            <a:extLst>
              <a:ext uri="{FF2B5EF4-FFF2-40B4-BE49-F238E27FC236}">
                <a16:creationId xmlns:a16="http://schemas.microsoft.com/office/drawing/2014/main" id="{B695AE1C-BA33-CC8B-1037-36969F8251A7}"/>
              </a:ext>
            </a:extLst>
          </p:cNvPr>
          <p:cNvSpPr>
            <a:spLocks noGrp="1"/>
          </p:cNvSpPr>
          <p:nvPr>
            <p:ph type="body" sz="quarter" idx="13" hasCustomPrompt="1"/>
          </p:nvPr>
        </p:nvSpPr>
        <p:spPr>
          <a:xfrm>
            <a:off x="65918" y="3263139"/>
            <a:ext cx="503238" cy="567330"/>
          </a:xfrm>
        </p:spPr>
        <p:txBody>
          <a:bodyPr>
            <a:normAutofit/>
          </a:bodyPr>
          <a:lstStyle>
            <a:lvl1pPr marL="0" indent="0">
              <a:buNone/>
              <a:defRPr sz="4000">
                <a:solidFill>
                  <a:schemeClr val="bg1"/>
                </a:solidFill>
                <a:latin typeface="Bree Serif" panose="02000503040000020004" pitchFamily="2" charset="0"/>
              </a:defRPr>
            </a:lvl1pPr>
          </a:lstStyle>
          <a:p>
            <a:pPr lvl="0"/>
            <a:r>
              <a:rPr lang="en-US" dirty="0"/>
              <a:t>#</a:t>
            </a:r>
          </a:p>
        </p:txBody>
      </p:sp>
    </p:spTree>
    <p:extLst>
      <p:ext uri="{BB962C8B-B14F-4D97-AF65-F5344CB8AC3E}">
        <p14:creationId xmlns:p14="http://schemas.microsoft.com/office/powerpoint/2010/main" val="1918284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White 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hasCustomPrompt="1"/>
          </p:nvPr>
        </p:nvSpPr>
        <p:spPr>
          <a:xfrm>
            <a:off x="1676400" y="2777158"/>
            <a:ext cx="10515600" cy="1539292"/>
          </a:xfrm>
        </p:spPr>
        <p:txBody>
          <a:bodyPr anchor="ctr" anchorCtr="0"/>
          <a:lstStyle>
            <a:lvl1pPr>
              <a:defRPr sz="9600" b="0">
                <a:solidFill>
                  <a:schemeClr val="tx2"/>
                </a:solidFill>
                <a:latin typeface="+mn-lt"/>
              </a:defRPr>
            </a:lvl1pPr>
          </a:lstStyle>
          <a:p>
            <a:r>
              <a:rPr lang="en-US" dirty="0"/>
              <a:t>Title</a:t>
            </a:r>
          </a:p>
        </p:txBody>
      </p:sp>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fld id="{F73BA171-C70D-4A1C-BA35-E1F32D023C06}" type="datetime1">
              <a:rPr lang="en-US" smtClean="0"/>
              <a:t>1/27/2025</a:t>
            </a:fld>
            <a:endParaRPr lang="en-US"/>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endParaRPr lang="en-US"/>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p5">
            <a:extLst>
              <a:ext uri="{FF2B5EF4-FFF2-40B4-BE49-F238E27FC236}">
                <a16:creationId xmlns:a16="http://schemas.microsoft.com/office/drawing/2014/main" id="{75BA0A85-CD10-895C-94FE-0417BD1A066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BF437B4A-9595-84A1-A8C0-C688263F36B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2A986B06-BF8A-5EF8-233E-51C18A75D56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Text Placeholder 11">
            <a:extLst>
              <a:ext uri="{FF2B5EF4-FFF2-40B4-BE49-F238E27FC236}">
                <a16:creationId xmlns:a16="http://schemas.microsoft.com/office/drawing/2014/main" id="{B845953C-1109-3FB2-2B09-CEDA7CB6E9CB}"/>
              </a:ext>
            </a:extLst>
          </p:cNvPr>
          <p:cNvSpPr>
            <a:spLocks noGrp="1"/>
          </p:cNvSpPr>
          <p:nvPr>
            <p:ph type="body" sz="quarter" idx="14"/>
          </p:nvPr>
        </p:nvSpPr>
        <p:spPr>
          <a:xfrm>
            <a:off x="1676400" y="4098734"/>
            <a:ext cx="10515600" cy="615950"/>
          </a:xfrm>
        </p:spPr>
        <p:txBody>
          <a:bodyPr>
            <a:normAutofit/>
          </a:bodyPr>
          <a:lstStyle>
            <a:lvl1pPr marL="0" indent="0">
              <a:buNone/>
              <a:defRPr sz="2000"/>
            </a:lvl1pPr>
          </a:lstStyle>
          <a:p>
            <a:pPr lvl="0"/>
            <a:r>
              <a:rPr lang="en-US"/>
              <a:t>Click to edit Master text styles</a:t>
            </a:r>
          </a:p>
        </p:txBody>
      </p:sp>
      <p:sp>
        <p:nvSpPr>
          <p:cNvPr id="13" name="Google Shape;11;p2">
            <a:extLst>
              <a:ext uri="{FF2B5EF4-FFF2-40B4-BE49-F238E27FC236}">
                <a16:creationId xmlns:a16="http://schemas.microsoft.com/office/drawing/2014/main" id="{1F99E491-9E9C-7F3E-1EAD-FF11020FEDE3}"/>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 Placeholder 9">
            <a:extLst>
              <a:ext uri="{FF2B5EF4-FFF2-40B4-BE49-F238E27FC236}">
                <a16:creationId xmlns:a16="http://schemas.microsoft.com/office/drawing/2014/main" id="{AEDFE6BD-EA93-4AE9-7893-D7CD62B042FE}"/>
              </a:ext>
            </a:extLst>
          </p:cNvPr>
          <p:cNvSpPr>
            <a:spLocks noGrp="1"/>
          </p:cNvSpPr>
          <p:nvPr>
            <p:ph type="body" sz="quarter" idx="13" hasCustomPrompt="1"/>
          </p:nvPr>
        </p:nvSpPr>
        <p:spPr>
          <a:xfrm>
            <a:off x="65918" y="3263139"/>
            <a:ext cx="503238" cy="567330"/>
          </a:xfrm>
        </p:spPr>
        <p:txBody>
          <a:bodyPr anchor="ctr" anchorCtr="1">
            <a:normAutofit/>
          </a:bodyPr>
          <a:lstStyle>
            <a:lvl1pPr marL="0" indent="0">
              <a:buNone/>
              <a:defRPr sz="4000">
                <a:solidFill>
                  <a:schemeClr val="tx2"/>
                </a:solidFill>
                <a:latin typeface="Bree Serif" panose="02000503040000020004" pitchFamily="2" charset="0"/>
              </a:defRPr>
            </a:lvl1pPr>
          </a:lstStyle>
          <a:p>
            <a:pPr lvl="0"/>
            <a:r>
              <a:rPr lang="en-US" dirty="0"/>
              <a:t>#</a:t>
            </a:r>
          </a:p>
        </p:txBody>
      </p:sp>
      <p:sp>
        <p:nvSpPr>
          <p:cNvPr id="14" name="Google Shape;11;p2">
            <a:extLst>
              <a:ext uri="{FF2B5EF4-FFF2-40B4-BE49-F238E27FC236}">
                <a16:creationId xmlns:a16="http://schemas.microsoft.com/office/drawing/2014/main" id="{C08E2F87-E1CE-1DBA-8597-521BA09C5E7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3078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Quotes">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fld id="{6C9D251E-93E1-48BE-AA49-49E0F5360428}" type="datetime1">
              <a:rPr lang="en-US" smtClean="0"/>
              <a:t>1/27/2025</a:t>
            </a:fld>
            <a:endParaRPr lang="en-US"/>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endParaRPr lang="en-US"/>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p4">
            <a:extLst>
              <a:ext uri="{FF2B5EF4-FFF2-40B4-BE49-F238E27FC236}">
                <a16:creationId xmlns:a16="http://schemas.microsoft.com/office/drawing/2014/main" id="{19137B31-90EE-9F78-CE0D-035BE36A2EA8}"/>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9" name="Google Shape;23;p5">
            <a:extLst>
              <a:ext uri="{FF2B5EF4-FFF2-40B4-BE49-F238E27FC236}">
                <a16:creationId xmlns:a16="http://schemas.microsoft.com/office/drawing/2014/main" id="{CD1F37F7-3027-78D8-71E9-CADA1A294EBF}"/>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5B21F208-BC75-40BD-3624-7CFC24E81B4C}"/>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2" name="Text Placeholder 11">
            <a:extLst>
              <a:ext uri="{FF2B5EF4-FFF2-40B4-BE49-F238E27FC236}">
                <a16:creationId xmlns:a16="http://schemas.microsoft.com/office/drawing/2014/main" id="{71AEAC5D-749D-2EA2-170E-AE79FF844032}"/>
              </a:ext>
            </a:extLst>
          </p:cNvPr>
          <p:cNvSpPr>
            <a:spLocks noGrp="1"/>
          </p:cNvSpPr>
          <p:nvPr>
            <p:ph type="body" sz="quarter" idx="12"/>
          </p:nvPr>
        </p:nvSpPr>
        <p:spPr>
          <a:xfrm>
            <a:off x="1016162" y="1468119"/>
            <a:ext cx="5876925" cy="4083050"/>
          </a:xfrm>
        </p:spPr>
        <p:txBody>
          <a:bodyPr>
            <a:normAutofit/>
          </a:bodyPr>
          <a:lstStyle>
            <a:lvl1pPr marL="0" indent="0">
              <a:buNone/>
              <a:defRPr sz="3200">
                <a:solidFill>
                  <a:schemeClr val="bg1"/>
                </a:solidFill>
                <a:latin typeface="Bree Serif" panose="02000503040000020004" pitchFamily="2" charset="0"/>
              </a:defRPr>
            </a:lvl1pPr>
          </a:lstStyle>
          <a:p>
            <a:pPr lvl="0"/>
            <a:r>
              <a:rPr lang="en-US"/>
              <a:t>Click to edit Master text styles</a:t>
            </a:r>
          </a:p>
        </p:txBody>
      </p:sp>
      <p:sp>
        <p:nvSpPr>
          <p:cNvPr id="11" name="Google Shape;11;p2">
            <a:extLst>
              <a:ext uri="{FF2B5EF4-FFF2-40B4-BE49-F238E27FC236}">
                <a16:creationId xmlns:a16="http://schemas.microsoft.com/office/drawing/2014/main" id="{D2C3B8FF-4D89-7935-A4D1-9E8C28F650F3}"/>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p4">
            <a:extLst>
              <a:ext uri="{FF2B5EF4-FFF2-40B4-BE49-F238E27FC236}">
                <a16:creationId xmlns:a16="http://schemas.microsoft.com/office/drawing/2014/main" id="{8B7BB477-7F98-B74B-113E-6E1DA750DEFC}"/>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rgbClr val="004E42"/>
                </a:solidFill>
                <a:latin typeface="Raleway"/>
                <a:ea typeface="Raleway"/>
                <a:cs typeface="Raleway"/>
                <a:sym typeface="Raleway"/>
              </a:rPr>
              <a:t>“</a:t>
            </a:r>
            <a:endParaRPr sz="8600" b="1" dirty="0">
              <a:solidFill>
                <a:srgbClr val="004E42"/>
              </a:solidFill>
              <a:latin typeface="Raleway"/>
              <a:ea typeface="Raleway"/>
              <a:cs typeface="Raleway"/>
              <a:sym typeface="Raleway"/>
            </a:endParaRPr>
          </a:p>
        </p:txBody>
      </p:sp>
      <p:sp>
        <p:nvSpPr>
          <p:cNvPr id="14" name="Google Shape;23;p5">
            <a:extLst>
              <a:ext uri="{FF2B5EF4-FFF2-40B4-BE49-F238E27FC236}">
                <a16:creationId xmlns:a16="http://schemas.microsoft.com/office/drawing/2014/main" id="{81CD1CBE-19F1-8E89-F05F-ECA7892479DA}"/>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FDAF84E3-0D54-F26E-0446-576EF4031F8E}"/>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6" name="Google Shape;11;p2">
            <a:extLst>
              <a:ext uri="{FF2B5EF4-FFF2-40B4-BE49-F238E27FC236}">
                <a16:creationId xmlns:a16="http://schemas.microsoft.com/office/drawing/2014/main" id="{5FF92CDB-5857-3B9F-E79A-E5E757560DCF}"/>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p4">
            <a:extLst>
              <a:ext uri="{FF2B5EF4-FFF2-40B4-BE49-F238E27FC236}">
                <a16:creationId xmlns:a16="http://schemas.microsoft.com/office/drawing/2014/main" id="{5D7CE116-8EDF-F980-5095-12E3A57B585B}"/>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18" name="Google Shape;23;p5">
            <a:extLst>
              <a:ext uri="{FF2B5EF4-FFF2-40B4-BE49-F238E27FC236}">
                <a16:creationId xmlns:a16="http://schemas.microsoft.com/office/drawing/2014/main" id="{7C8502C7-EE47-DCB6-9F02-3DB1ABC585C4}"/>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Slide Number Placeholder 16">
            <a:extLst>
              <a:ext uri="{FF2B5EF4-FFF2-40B4-BE49-F238E27FC236}">
                <a16:creationId xmlns:a16="http://schemas.microsoft.com/office/drawing/2014/main" id="{FB62FD14-A8AC-2F2E-FB48-902F86AEAEDB}"/>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Tree>
    <p:extLst>
      <p:ext uri="{BB962C8B-B14F-4D97-AF65-F5344CB8AC3E}">
        <p14:creationId xmlns:p14="http://schemas.microsoft.com/office/powerpoint/2010/main" val="2293401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Conce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1FC91-52D9-AB05-D42D-F4DB304AC4A9}"/>
              </a:ext>
            </a:extLst>
          </p:cNvPr>
          <p:cNvSpPr>
            <a:spLocks noGrp="1"/>
          </p:cNvSpPr>
          <p:nvPr>
            <p:ph type="title" hasCustomPrompt="1"/>
          </p:nvPr>
        </p:nvSpPr>
        <p:spPr>
          <a:xfrm>
            <a:off x="455645" y="2268570"/>
            <a:ext cx="4461588" cy="1325563"/>
          </a:xfrm>
        </p:spPr>
        <p:txBody>
          <a:bodyPr/>
          <a:lstStyle>
            <a:lvl1pPr>
              <a:defRPr sz="6000"/>
            </a:lvl1pPr>
          </a:lstStyle>
          <a:p>
            <a:r>
              <a:rPr lang="en-US" dirty="0"/>
              <a:t>BIG CONCEPT</a:t>
            </a:r>
          </a:p>
        </p:txBody>
      </p:sp>
      <p:sp>
        <p:nvSpPr>
          <p:cNvPr id="3" name="Date Placeholder 2">
            <a:extLst>
              <a:ext uri="{FF2B5EF4-FFF2-40B4-BE49-F238E27FC236}">
                <a16:creationId xmlns:a16="http://schemas.microsoft.com/office/drawing/2014/main" id="{F004AA31-D929-369C-89F6-62187879F697}"/>
              </a:ext>
            </a:extLst>
          </p:cNvPr>
          <p:cNvSpPr>
            <a:spLocks noGrp="1"/>
          </p:cNvSpPr>
          <p:nvPr>
            <p:ph type="dt" sz="half" idx="10"/>
          </p:nvPr>
        </p:nvSpPr>
        <p:spPr/>
        <p:txBody>
          <a:bodyPr/>
          <a:lstStyle/>
          <a:p>
            <a:fld id="{D89385AC-0AB3-476B-B5C4-C0CA6C20BBD7}" type="datetime1">
              <a:rPr lang="en-US" smtClean="0"/>
              <a:t>1/27/2025</a:t>
            </a:fld>
            <a:endParaRPr lang="en-US"/>
          </a:p>
        </p:txBody>
      </p:sp>
      <p:sp>
        <p:nvSpPr>
          <p:cNvPr id="4" name="Footer Placeholder 3">
            <a:extLst>
              <a:ext uri="{FF2B5EF4-FFF2-40B4-BE49-F238E27FC236}">
                <a16:creationId xmlns:a16="http://schemas.microsoft.com/office/drawing/2014/main" id="{0FC3A0B6-AE79-1DC1-C9CA-6754781B26F5}"/>
              </a:ext>
            </a:extLst>
          </p:cNvPr>
          <p:cNvSpPr>
            <a:spLocks noGrp="1"/>
          </p:cNvSpPr>
          <p:nvPr>
            <p:ph type="ftr" sz="quarter" idx="11"/>
          </p:nvPr>
        </p:nvSpPr>
        <p:spPr/>
        <p:txBody>
          <a:bodyPr/>
          <a:lstStyle/>
          <a:p>
            <a:endParaRPr lang="en-US"/>
          </a:p>
        </p:txBody>
      </p:sp>
      <p:sp>
        <p:nvSpPr>
          <p:cNvPr id="7" name="Text Placeholder 6">
            <a:extLst>
              <a:ext uri="{FF2B5EF4-FFF2-40B4-BE49-F238E27FC236}">
                <a16:creationId xmlns:a16="http://schemas.microsoft.com/office/drawing/2014/main" id="{6F0EBF52-755C-DFFB-805A-59C622541C1D}"/>
              </a:ext>
            </a:extLst>
          </p:cNvPr>
          <p:cNvSpPr>
            <a:spLocks noGrp="1"/>
          </p:cNvSpPr>
          <p:nvPr>
            <p:ph type="body" sz="quarter" idx="13"/>
          </p:nvPr>
        </p:nvSpPr>
        <p:spPr>
          <a:xfrm>
            <a:off x="454901" y="3703638"/>
            <a:ext cx="4461587" cy="1212850"/>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23;p5">
            <a:extLst>
              <a:ext uri="{FF2B5EF4-FFF2-40B4-BE49-F238E27FC236}">
                <a16:creationId xmlns:a16="http://schemas.microsoft.com/office/drawing/2014/main" id="{96A02073-C226-7128-A002-6633EF56D4C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9B1834B2-ACFB-5BAE-0E55-1DD712F129A8}"/>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C1A8DFD5-9286-714F-0E88-8F43E6B5A4B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Google Shape;23;p5">
            <a:extLst>
              <a:ext uri="{FF2B5EF4-FFF2-40B4-BE49-F238E27FC236}">
                <a16:creationId xmlns:a16="http://schemas.microsoft.com/office/drawing/2014/main" id="{D7AFB371-51EB-76CD-D7EC-B11F8AA3C4AD}"/>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Slide Number Placeholder 16">
            <a:extLst>
              <a:ext uri="{FF2B5EF4-FFF2-40B4-BE49-F238E27FC236}">
                <a16:creationId xmlns:a16="http://schemas.microsoft.com/office/drawing/2014/main" id="{23D33B44-B3AF-C7B7-EFBB-7147CFC07CA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4" name="Google Shape;23;p5">
            <a:extLst>
              <a:ext uri="{FF2B5EF4-FFF2-40B4-BE49-F238E27FC236}">
                <a16:creationId xmlns:a16="http://schemas.microsoft.com/office/drawing/2014/main" id="{E889A95A-DACA-2EDA-B9E4-4E48100C96A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52DF7D74-67DB-340B-650F-5811F127157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4157040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C52D151-D81E-99A3-391D-CE53BFAC42FA}"/>
              </a:ext>
            </a:extLst>
          </p:cNvPr>
          <p:cNvSpPr>
            <a:spLocks noGrp="1"/>
          </p:cNvSpPr>
          <p:nvPr>
            <p:ph type="pic" sz="quarter" idx="10"/>
          </p:nvPr>
        </p:nvSpPr>
        <p:spPr>
          <a:xfrm>
            <a:off x="0" y="0"/>
            <a:ext cx="12192000" cy="6858000"/>
          </a:xfrm>
        </p:spPr>
        <p:txBody>
          <a:bodyPr/>
          <a:lstStyle>
            <a:lvl1pPr marL="0" indent="0">
              <a:buNone/>
              <a:defRPr/>
            </a:lvl1pPr>
          </a:lstStyle>
          <a:p>
            <a:r>
              <a:rPr lang="en-US"/>
              <a:t>Click icon to add picture</a:t>
            </a:r>
            <a:endParaRPr lang="en-US" dirty="0"/>
          </a:p>
        </p:txBody>
      </p:sp>
      <p:sp>
        <p:nvSpPr>
          <p:cNvPr id="8" name="Google Shape;23;p5">
            <a:extLst>
              <a:ext uri="{FF2B5EF4-FFF2-40B4-BE49-F238E27FC236}">
                <a16:creationId xmlns:a16="http://schemas.microsoft.com/office/drawing/2014/main" id="{304D59FC-9B4A-7624-C0EC-CBF166D38D47}"/>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99EFDDAB-17B9-7866-9C8E-CA127B9727B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5" name="Text Placeholder 14">
            <a:extLst>
              <a:ext uri="{FF2B5EF4-FFF2-40B4-BE49-F238E27FC236}">
                <a16:creationId xmlns:a16="http://schemas.microsoft.com/office/drawing/2014/main" id="{F9B60308-52E8-B375-A5E5-CEA44761F341}"/>
              </a:ext>
            </a:extLst>
          </p:cNvPr>
          <p:cNvSpPr>
            <a:spLocks noGrp="1"/>
          </p:cNvSpPr>
          <p:nvPr>
            <p:ph type="body" sz="quarter" idx="11" hasCustomPrompt="1"/>
          </p:nvPr>
        </p:nvSpPr>
        <p:spPr>
          <a:xfrm>
            <a:off x="-83975" y="587375"/>
            <a:ext cx="3638550" cy="1185863"/>
          </a:xfrm>
        </p:spPr>
        <p:txBody>
          <a:bodyPr/>
          <a:lstStyle/>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srgbClr val="191998"/>
                </a:solidFill>
                <a:effectLst/>
                <a:highlight>
                  <a:srgbClr val="A4D65E"/>
                </a:highlight>
                <a:uLnTx/>
                <a:uFillTx/>
                <a:latin typeface="Poppins"/>
                <a:sym typeface="Raleway Thin"/>
              </a:rPr>
              <a:t>Want big impact?</a:t>
            </a:r>
          </a:p>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prstClr val="white"/>
                </a:solidFill>
                <a:effectLst/>
                <a:highlight>
                  <a:srgbClr val="191998"/>
                </a:highlight>
                <a:uLnTx/>
                <a:uFillTx/>
                <a:latin typeface="Poppins"/>
                <a:sym typeface="Raleway Thin"/>
              </a:rPr>
              <a:t>Use big image.</a:t>
            </a:r>
            <a:endParaRPr lang="en-US" dirty="0"/>
          </a:p>
        </p:txBody>
      </p:sp>
    </p:spTree>
    <p:extLst>
      <p:ext uri="{BB962C8B-B14F-4D97-AF65-F5344CB8AC3E}">
        <p14:creationId xmlns:p14="http://schemas.microsoft.com/office/powerpoint/2010/main" val="1200306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E03968-72B3-8560-31E8-9B34612730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Master title</a:t>
            </a:r>
          </a:p>
        </p:txBody>
      </p:sp>
      <p:sp>
        <p:nvSpPr>
          <p:cNvPr id="3" name="Text Placeholder 2">
            <a:extLst>
              <a:ext uri="{FF2B5EF4-FFF2-40B4-BE49-F238E27FC236}">
                <a16:creationId xmlns:a16="http://schemas.microsoft.com/office/drawing/2014/main" id="{B09B4F33-774C-7E47-5134-417720EB43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
        <p:nvSpPr>
          <p:cNvPr id="4" name="Date Placeholder 3">
            <a:extLst>
              <a:ext uri="{FF2B5EF4-FFF2-40B4-BE49-F238E27FC236}">
                <a16:creationId xmlns:a16="http://schemas.microsoft.com/office/drawing/2014/main" id="{915AD4BB-B1A5-478E-7754-1F85537088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D552B4-FCE0-4E1A-90FE-01581AFF2AB3}" type="datetime1">
              <a:rPr lang="en-US" smtClean="0"/>
              <a:t>1/27/2025</a:t>
            </a:fld>
            <a:endParaRPr lang="en-US" dirty="0"/>
          </a:p>
        </p:txBody>
      </p:sp>
      <p:sp>
        <p:nvSpPr>
          <p:cNvPr id="5" name="Footer Placeholder 4">
            <a:extLst>
              <a:ext uri="{FF2B5EF4-FFF2-40B4-BE49-F238E27FC236}">
                <a16:creationId xmlns:a16="http://schemas.microsoft.com/office/drawing/2014/main" id="{84082A1B-468B-7145-4057-739472C7F0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73864C-E648-5A32-1375-EEC8574CBF81}"/>
              </a:ext>
            </a:extLst>
          </p:cNvPr>
          <p:cNvSpPr>
            <a:spLocks noGrp="1"/>
          </p:cNvSpPr>
          <p:nvPr>
            <p:ph type="sldNum" sz="quarter" idx="4"/>
          </p:nvPr>
        </p:nvSpPr>
        <p:spPr>
          <a:xfrm>
            <a:off x="11607282" y="6270171"/>
            <a:ext cx="503099" cy="503042"/>
          </a:xfrm>
          <a:prstGeom prst="rect">
            <a:avLst/>
          </a:prstGeom>
        </p:spPr>
        <p:txBody>
          <a:bodyPr vert="horz" lIns="91440" tIns="45720" rIns="91440" bIns="45720" rtlCol="0" anchor="ctr"/>
          <a:lstStyle>
            <a:lvl1pPr algn="r">
              <a:defRPr sz="2000">
                <a:solidFill>
                  <a:schemeClr val="tx1">
                    <a:tint val="75000"/>
                  </a:schemeClr>
                </a:solidFill>
                <a:latin typeface="Bree Serif" panose="02000503040000020004" pitchFamily="2" charset="0"/>
              </a:defRPr>
            </a:lvl1pPr>
          </a:lstStyle>
          <a:p>
            <a:fld id="{86CB4B4D-7CA3-9044-876B-883B54F8677D}" type="slidenum">
              <a:rPr lang="en-US" smtClean="0"/>
              <a:t>‹#›</a:t>
            </a:fld>
            <a:endParaRPr lang="en-US" dirty="0"/>
          </a:p>
        </p:txBody>
      </p:sp>
    </p:spTree>
    <p:extLst>
      <p:ext uri="{BB962C8B-B14F-4D97-AF65-F5344CB8AC3E}">
        <p14:creationId xmlns:p14="http://schemas.microsoft.com/office/powerpoint/2010/main" val="226406507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7" r:id="rId16"/>
  </p:sldLayoutIdLst>
  <p:txStyles>
    <p:titleStyle>
      <a:lvl1pPr algn="l" defTabSz="914400" rtl="0" eaLnBrk="1" latinLnBrk="0" hangingPunct="1">
        <a:lnSpc>
          <a:spcPct val="90000"/>
        </a:lnSpc>
        <a:spcBef>
          <a:spcPct val="0"/>
        </a:spcBef>
        <a:buNone/>
        <a:defRPr sz="4800" b="1" kern="1200">
          <a:solidFill>
            <a:srgbClr val="191998"/>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bart.com.hk/permissions-of-simple-mobile-cr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2.svg"/></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s://www.hrbartender.com/2019/employee-engagement/trust-proces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5.png"/><Relationship Id="rId7" Type="http://schemas.openxmlformats.org/officeDocument/2006/relationships/diagramColors" Target="../diagrams/colors4.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NbpvWaKTD80"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hyperlink" Target="https://www.astroexhibitions.co.uk/top-5-questions-wont-think-ask-exhibition-stand-designer/" TargetMode="Externa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everypiecematters.com/jget/volume03-issue01/technology-impact-on-listening-skills.html"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www.justintarte.com/2015/02/school-leadership-importance-of.html"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betterhealthwhileaging.net/4-steps-to-get-better-medical-advice/"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www.pngall.com/communication-png"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www.foreverastudent.com/2016/08/how-to-learn-foreign-language-fast-and.html"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www.foreverastudent.com/2016/08/how-to-learn-foreign-language-fast-and.html" TargetMode="Externa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7.xml"/><Relationship Id="rId1" Type="http://schemas.openxmlformats.org/officeDocument/2006/relationships/slideLayout" Target="../slideLayouts/slideLayout1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Subtitle 2"/>
          <p:cNvSpPr txBox="1">
            <a:spLocks noGrp="1"/>
          </p:cNvSpPr>
          <p:nvPr>
            <p:ph type="body" sz="quarter" idx="12"/>
          </p:nvPr>
        </p:nvSpPr>
        <p:spPr>
          <a:xfrm>
            <a:off x="9319845" y="5536847"/>
            <a:ext cx="2052615" cy="738188"/>
          </a:xfrm>
          <a:prstGeom prst="rect">
            <a:avLst/>
          </a:prstGeom>
        </p:spPr>
        <p:txBody>
          <a:bodyPr>
            <a:normAutofit/>
          </a:bodyPr>
          <a:lstStyle>
            <a:lvl1pPr>
              <a:defRPr>
                <a:solidFill>
                  <a:srgbClr val="002060"/>
                </a:solidFill>
              </a:defRPr>
            </a:lvl1pPr>
          </a:lstStyle>
          <a:p>
            <a:r>
              <a:rPr lang="en-US" sz="2400" dirty="0">
                <a:solidFill>
                  <a:schemeClr val="tx1"/>
                </a:solidFill>
              </a:rPr>
              <a:t>January 2025</a:t>
            </a:r>
            <a:endParaRPr sz="2400" dirty="0">
              <a:solidFill>
                <a:schemeClr val="tx1"/>
              </a:solidFill>
            </a:endParaRPr>
          </a:p>
        </p:txBody>
      </p:sp>
      <p:sp>
        <p:nvSpPr>
          <p:cNvPr id="100" name="Title 1"/>
          <p:cNvSpPr txBox="1">
            <a:spLocks noGrp="1"/>
          </p:cNvSpPr>
          <p:nvPr>
            <p:ph type="title"/>
          </p:nvPr>
        </p:nvSpPr>
        <p:spPr>
          <a:prstGeom prst="rect">
            <a:avLst/>
          </a:prstGeom>
        </p:spPr>
        <p:txBody>
          <a:bodyPr>
            <a:normAutofit fontScale="90000"/>
          </a:bodyPr>
          <a:lstStyle>
            <a:lvl1pPr>
              <a:defRPr sz="3600" b="1"/>
            </a:lvl1pPr>
          </a:lstStyle>
          <a:p>
            <a:r>
              <a:rPr lang="en-US" sz="3600" b="1" i="1" dirty="0"/>
              <a:t>INITIAL CERTIFICATION TRAINING CURRICULUM FOR LONG-TERM CARE OMBUDSMAN PROGRAMS</a:t>
            </a:r>
            <a:endParaRPr lang="en-US" dirty="0"/>
          </a:p>
        </p:txBody>
      </p:sp>
      <p:sp>
        <p:nvSpPr>
          <p:cNvPr id="2" name="Text Placeholder 1">
            <a:extLst>
              <a:ext uri="{FF2B5EF4-FFF2-40B4-BE49-F238E27FC236}">
                <a16:creationId xmlns:a16="http://schemas.microsoft.com/office/drawing/2014/main" id="{A6078BCE-C5B8-2C03-B273-3972F98C0A16}"/>
              </a:ext>
            </a:extLst>
          </p:cNvPr>
          <p:cNvSpPr>
            <a:spLocks noGrp="1"/>
          </p:cNvSpPr>
          <p:nvPr>
            <p:ph type="body" sz="quarter" idx="14"/>
          </p:nvPr>
        </p:nvSpPr>
        <p:spPr>
          <a:xfrm>
            <a:off x="1076325" y="4387850"/>
            <a:ext cx="9984398" cy="800100"/>
          </a:xfrm>
        </p:spPr>
        <p:txBody>
          <a:bodyPr/>
          <a:lstStyle/>
          <a:p>
            <a:r>
              <a:rPr lang="en-US" dirty="0"/>
              <a:t>Module 5: Access &amp; Communication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2D64E-C360-44F6-9B67-18820EAC5EE2}"/>
              </a:ext>
            </a:extLst>
          </p:cNvPr>
          <p:cNvSpPr>
            <a:spLocks noGrp="1"/>
          </p:cNvSpPr>
          <p:nvPr>
            <p:ph type="title"/>
          </p:nvPr>
        </p:nvSpPr>
        <p:spPr/>
        <p:txBody>
          <a:bodyPr/>
          <a:lstStyle/>
          <a:p>
            <a:r>
              <a:rPr lang="en-US" b="1" dirty="0"/>
              <a:t>Nursing Facilities Must</a:t>
            </a:r>
          </a:p>
        </p:txBody>
      </p:sp>
      <p:sp>
        <p:nvSpPr>
          <p:cNvPr id="3" name="Text Placeholder 2">
            <a:extLst>
              <a:ext uri="{FF2B5EF4-FFF2-40B4-BE49-F238E27FC236}">
                <a16:creationId xmlns:a16="http://schemas.microsoft.com/office/drawing/2014/main" id="{F1DAAF03-F8DD-B48D-5B4D-5FA39781C082}"/>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C2A04637-A831-F67E-FDF3-6C70BA6B2374}"/>
              </a:ext>
            </a:extLst>
          </p:cNvPr>
          <p:cNvSpPr>
            <a:spLocks noGrp="1"/>
          </p:cNvSpPr>
          <p:nvPr>
            <p:ph type="body" sz="quarter" idx="15"/>
          </p:nvPr>
        </p:nvSpPr>
        <p:spPr/>
        <p:txBody>
          <a:bodyPr/>
          <a:lstStyle/>
          <a:p>
            <a:endParaRPr lang="en-US"/>
          </a:p>
        </p:txBody>
      </p:sp>
      <p:graphicFrame>
        <p:nvGraphicFramePr>
          <p:cNvPr id="4" name="Diagram 3">
            <a:extLst>
              <a:ext uri="{FF2B5EF4-FFF2-40B4-BE49-F238E27FC236}">
                <a16:creationId xmlns:a16="http://schemas.microsoft.com/office/drawing/2014/main" id="{3C8D7066-26FA-403B-A941-0D9ECF8134AF}"/>
              </a:ext>
            </a:extLst>
          </p:cNvPr>
          <p:cNvGraphicFramePr/>
          <p:nvPr>
            <p:extLst>
              <p:ext uri="{D42A27DB-BD31-4B8C-83A1-F6EECF244321}">
                <p14:modId xmlns:p14="http://schemas.microsoft.com/office/powerpoint/2010/main" val="3617118535"/>
              </p:ext>
            </p:extLst>
          </p:nvPr>
        </p:nvGraphicFramePr>
        <p:xfrm>
          <a:off x="678375" y="1371600"/>
          <a:ext cx="1083525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5300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Rounded Rectangle"/>
          <p:cNvSpPr/>
          <p:nvPr/>
        </p:nvSpPr>
        <p:spPr>
          <a:xfrm>
            <a:off x="192504" y="535401"/>
            <a:ext cx="11806991" cy="6176212"/>
          </a:xfrm>
          <a:prstGeom prst="roundRect">
            <a:avLst>
              <a:gd name="adj" fmla="val 5000"/>
            </a:avLst>
          </a:prstGeom>
          <a:noFill/>
          <a:ln w="12700">
            <a:solidFill>
              <a:schemeClr val="accent6">
                <a:lumMod val="50000"/>
              </a:schemeClr>
            </a:solidFill>
            <a:miter lim="400000"/>
          </a:ln>
        </p:spPr>
        <p:txBody>
          <a:bodyPr lIns="45719" rIns="45719"/>
          <a:lstStyle/>
          <a:p>
            <a:pPr algn="r" defTabSz="1066800">
              <a:lnSpc>
                <a:spcPct val="90000"/>
              </a:lnSpc>
              <a:spcBef>
                <a:spcPts val="1000"/>
              </a:spcBef>
              <a:defRPr sz="3600"/>
            </a:pPr>
            <a:endParaRPr dirty="0"/>
          </a:p>
        </p:txBody>
      </p:sp>
      <p:grpSp>
        <p:nvGrpSpPr>
          <p:cNvPr id="164" name="Rectangle 1"/>
          <p:cNvGrpSpPr/>
          <p:nvPr/>
        </p:nvGrpSpPr>
        <p:grpSpPr>
          <a:xfrm>
            <a:off x="545226" y="990599"/>
            <a:ext cx="3176543" cy="5265822"/>
            <a:chOff x="-1" y="0"/>
            <a:chExt cx="3176541" cy="5265821"/>
          </a:xfrm>
          <a:solidFill>
            <a:schemeClr val="bg1">
              <a:lumMod val="85000"/>
            </a:schemeClr>
          </a:solidFill>
        </p:grpSpPr>
        <p:sp>
          <p:nvSpPr>
            <p:cNvPr id="162" name="Rectangle"/>
            <p:cNvSpPr/>
            <p:nvPr/>
          </p:nvSpPr>
          <p:spPr>
            <a:xfrm>
              <a:off x="-1" y="0"/>
              <a:ext cx="3176541" cy="5265821"/>
            </a:xfrm>
            <a:prstGeom prst="rect">
              <a:avLst/>
            </a:prstGeom>
            <a:grpFill/>
            <a:ln w="26425" cap="flat">
              <a:solidFill>
                <a:schemeClr val="accent6">
                  <a:lumMod val="50000"/>
                </a:schemeClr>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163" name="LTCOP"/>
            <p:cNvSpPr txBox="1"/>
            <p:nvPr/>
          </p:nvSpPr>
          <p:spPr>
            <a:xfrm>
              <a:off x="-1" y="2248191"/>
              <a:ext cx="3176541" cy="769439"/>
            </a:xfrm>
            <a:prstGeom prst="rect">
              <a:avLst/>
            </a:prstGeom>
            <a:grpFill/>
            <a:ln w="38100" cap="flat">
              <a:solidFill>
                <a:schemeClr val="accent6">
                  <a:lumMod val="50000"/>
                </a:schemeClr>
              </a:solid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4400"/>
              </a:lvl1pPr>
            </a:lstStyle>
            <a:p>
              <a:r>
                <a:rPr dirty="0">
                  <a:solidFill>
                    <a:srgbClr val="000000"/>
                  </a:solidFill>
                </a:rPr>
                <a:t>LTCOP</a:t>
              </a:r>
            </a:p>
          </p:txBody>
        </p:sp>
      </p:grpSp>
      <p:sp>
        <p:nvSpPr>
          <p:cNvPr id="166" name="Residents…"/>
          <p:cNvSpPr txBox="1"/>
          <p:nvPr/>
        </p:nvSpPr>
        <p:spPr>
          <a:xfrm>
            <a:off x="6470108" y="868908"/>
            <a:ext cx="5309636" cy="5509198"/>
          </a:xfrm>
          <a:prstGeom prst="rect">
            <a:avLst/>
          </a:prstGeom>
          <a:solidFill>
            <a:schemeClr val="bg1">
              <a:lumMod val="85000"/>
            </a:schemeClr>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p>
            <a:pPr>
              <a:defRPr sz="4400"/>
            </a:pPr>
            <a:r>
              <a:rPr dirty="0">
                <a:solidFill>
                  <a:srgbClr val="000000"/>
                </a:solidFill>
              </a:rPr>
              <a:t>Facilities</a:t>
            </a:r>
            <a:endParaRPr lang="en-US" dirty="0">
              <a:solidFill>
                <a:srgbClr val="000000"/>
              </a:solidFill>
            </a:endParaRPr>
          </a:p>
          <a:p>
            <a:pPr marL="0" marR="0" lvl="0" indent="0" algn="l" defTabSz="914400" rtl="0" eaLnBrk="1" fontAlgn="auto" latinLnBrk="0" hangingPunct="0">
              <a:lnSpc>
                <a:spcPct val="100000"/>
              </a:lnSpc>
              <a:spcBef>
                <a:spcPts val="0"/>
              </a:spcBef>
              <a:spcAft>
                <a:spcPts val="0"/>
              </a:spcAft>
              <a:buClrTx/>
              <a:buSzTx/>
              <a:buFontTx/>
              <a:buNone/>
              <a:tabLst/>
              <a:defRPr sz="4400"/>
            </a:pPr>
            <a:r>
              <a:rPr kumimoji="0" lang="en-US" sz="4400" b="0" i="0" u="none" strike="noStrike" kern="0" cap="none" spc="0" normalizeH="0" baseline="0" noProof="0" dirty="0">
                <a:ln>
                  <a:noFill/>
                </a:ln>
                <a:solidFill>
                  <a:srgbClr val="000000"/>
                </a:solidFill>
                <a:effectLst/>
                <a:uLnTx/>
                <a:uFillTx/>
                <a:latin typeface="Arial"/>
                <a:cs typeface="Arial"/>
                <a:sym typeface="Arial"/>
              </a:rPr>
              <a:t>Residents</a:t>
            </a:r>
          </a:p>
          <a:p>
            <a:pPr marL="0" marR="0" lvl="0" indent="0" algn="l" defTabSz="914400" rtl="0" eaLnBrk="1" fontAlgn="auto" latinLnBrk="0" hangingPunct="0">
              <a:lnSpc>
                <a:spcPct val="100000"/>
              </a:lnSpc>
              <a:spcBef>
                <a:spcPts val="0"/>
              </a:spcBef>
              <a:spcAft>
                <a:spcPts val="0"/>
              </a:spcAft>
              <a:buClrTx/>
              <a:buSzTx/>
              <a:buFontTx/>
              <a:buNone/>
              <a:tabLst>
                <a:tab pos="465138" algn="l"/>
              </a:tabLst>
              <a:defRPr sz="4400"/>
            </a:pPr>
            <a:r>
              <a:rPr lang="en-US" sz="4400" dirty="0">
                <a:solidFill>
                  <a:srgbClr val="000000"/>
                </a:solidFill>
              </a:rPr>
              <a:t>Contact information for resident representatives</a:t>
            </a:r>
            <a:endParaRPr dirty="0">
              <a:solidFill>
                <a:srgbClr val="000000"/>
              </a:solidFill>
            </a:endParaRPr>
          </a:p>
          <a:p>
            <a:pPr>
              <a:defRPr sz="4400"/>
            </a:pPr>
            <a:r>
              <a:rPr dirty="0">
                <a:solidFill>
                  <a:srgbClr val="000000"/>
                </a:solidFill>
              </a:rPr>
              <a:t>Records</a:t>
            </a:r>
          </a:p>
          <a:p>
            <a:pPr indent="688975">
              <a:defRPr sz="4400"/>
            </a:pPr>
            <a:endParaRPr dirty="0"/>
          </a:p>
        </p:txBody>
      </p:sp>
      <p:grpSp>
        <p:nvGrpSpPr>
          <p:cNvPr id="170" name="Arrow: Striped Right 5"/>
          <p:cNvGrpSpPr/>
          <p:nvPr/>
        </p:nvGrpSpPr>
        <p:grpSpPr>
          <a:xfrm>
            <a:off x="3867668" y="3029949"/>
            <a:ext cx="2101518" cy="1187117"/>
            <a:chOff x="0" y="-1"/>
            <a:chExt cx="2101516" cy="1187116"/>
          </a:xfrm>
          <a:solidFill>
            <a:schemeClr val="bg1">
              <a:lumMod val="95000"/>
            </a:schemeClr>
          </a:solidFill>
        </p:grpSpPr>
        <p:sp>
          <p:nvSpPr>
            <p:cNvPr id="168" name="Shape"/>
            <p:cNvSpPr/>
            <p:nvPr/>
          </p:nvSpPr>
          <p:spPr>
            <a:xfrm>
              <a:off x="0" y="-1"/>
              <a:ext cx="2101516" cy="1187116"/>
            </a:xfrm>
            <a:custGeom>
              <a:avLst/>
              <a:gdLst/>
              <a:ahLst/>
              <a:cxnLst>
                <a:cxn ang="0">
                  <a:pos x="wd2" y="hd2"/>
                </a:cxn>
                <a:cxn ang="5400000">
                  <a:pos x="wd2" y="hd2"/>
                </a:cxn>
                <a:cxn ang="10800000">
                  <a:pos x="wd2" y="hd2"/>
                </a:cxn>
                <a:cxn ang="16200000">
                  <a:pos x="wd2" y="hd2"/>
                </a:cxn>
              </a:cxnLst>
              <a:rect l="0" t="0" r="r" b="b"/>
              <a:pathLst>
                <a:path w="21600" h="21600" extrusionOk="0">
                  <a:moveTo>
                    <a:pt x="0" y="5400"/>
                  </a:moveTo>
                  <a:lnTo>
                    <a:pt x="381" y="5400"/>
                  </a:lnTo>
                  <a:lnTo>
                    <a:pt x="381" y="16200"/>
                  </a:lnTo>
                  <a:lnTo>
                    <a:pt x="0" y="16200"/>
                  </a:lnTo>
                  <a:close/>
                  <a:moveTo>
                    <a:pt x="763" y="5400"/>
                  </a:moveTo>
                  <a:lnTo>
                    <a:pt x="1525" y="5400"/>
                  </a:lnTo>
                  <a:lnTo>
                    <a:pt x="1525" y="16200"/>
                  </a:lnTo>
                  <a:lnTo>
                    <a:pt x="763" y="16200"/>
                  </a:lnTo>
                  <a:close/>
                  <a:moveTo>
                    <a:pt x="1906" y="5400"/>
                  </a:moveTo>
                  <a:lnTo>
                    <a:pt x="15499" y="5400"/>
                  </a:lnTo>
                  <a:lnTo>
                    <a:pt x="15499" y="0"/>
                  </a:lnTo>
                  <a:lnTo>
                    <a:pt x="21600" y="10800"/>
                  </a:lnTo>
                  <a:lnTo>
                    <a:pt x="15499" y="21600"/>
                  </a:lnTo>
                  <a:lnTo>
                    <a:pt x="15499" y="16200"/>
                  </a:lnTo>
                  <a:lnTo>
                    <a:pt x="1906" y="16200"/>
                  </a:lnTo>
                  <a:close/>
                </a:path>
              </a:pathLst>
            </a:custGeom>
            <a:grpFill/>
            <a:ln w="26425" cap="flat">
              <a:solidFill>
                <a:srgbClr val="000000"/>
              </a:solidFill>
              <a:prstDash val="solid"/>
              <a:round/>
            </a:ln>
            <a:effectLst/>
          </p:spPr>
          <p:txBody>
            <a:bodyPr wrap="square" lIns="45719" tIns="45719" rIns="45719" bIns="45719" numCol="1" anchor="ctr">
              <a:noAutofit/>
            </a:bodyPr>
            <a:lstStyle/>
            <a:p>
              <a:pPr>
                <a:defRPr>
                  <a:solidFill>
                    <a:srgbClr val="FFFFFF"/>
                  </a:solidFill>
                </a:defRPr>
              </a:pPr>
              <a:endParaRPr dirty="0"/>
            </a:p>
          </p:txBody>
        </p:sp>
        <p:sp>
          <p:nvSpPr>
            <p:cNvPr id="169" name="ACCESS"/>
            <p:cNvSpPr txBox="1"/>
            <p:nvPr/>
          </p:nvSpPr>
          <p:spPr>
            <a:xfrm>
              <a:off x="185487" y="362726"/>
              <a:ext cx="1619250" cy="461663"/>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defRPr sz="2400" b="1"/>
              </a:lvl1pPr>
            </a:lstStyle>
            <a:p>
              <a:r>
                <a:rPr dirty="0">
                  <a:solidFill>
                    <a:srgbClr val="000000"/>
                  </a:solidFill>
                </a:rPr>
                <a:t>ACCESS</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 name="Picture 4" descr="Picture 4"/>
          <p:cNvPicPr>
            <a:picLocks noChangeAspect="1"/>
          </p:cNvPicPr>
          <p:nvPr/>
        </p:nvPicPr>
        <p:blipFill>
          <a:blip r:embed="rId3"/>
          <a:stretch>
            <a:fillRect/>
          </a:stretch>
        </p:blipFill>
        <p:spPr>
          <a:xfrm>
            <a:off x="0" y="0"/>
            <a:ext cx="5393321" cy="2696661"/>
          </a:xfrm>
          <a:prstGeom prst="rect">
            <a:avLst/>
          </a:prstGeom>
          <a:ln w="12700">
            <a:miter lim="400000"/>
          </a:ln>
        </p:spPr>
      </p:pic>
      <p:sp>
        <p:nvSpPr>
          <p:cNvPr id="7" name="Text Placeholder 6">
            <a:extLst>
              <a:ext uri="{FF2B5EF4-FFF2-40B4-BE49-F238E27FC236}">
                <a16:creationId xmlns:a16="http://schemas.microsoft.com/office/drawing/2014/main" id="{12F32384-A2DF-5471-0836-4A8DFE5209C9}"/>
              </a:ext>
            </a:extLst>
          </p:cNvPr>
          <p:cNvSpPr>
            <a:spLocks noGrp="1"/>
          </p:cNvSpPr>
          <p:nvPr>
            <p:ph type="body" sz="quarter" idx="15"/>
          </p:nvPr>
        </p:nvSpPr>
        <p:spPr>
          <a:xfrm>
            <a:off x="2373922" y="2062848"/>
            <a:ext cx="8407881" cy="4196984"/>
          </a:xfrm>
        </p:spPr>
        <p:txBody>
          <a:bodyPr>
            <a:normAutofit fontScale="70000" lnSpcReduction="20000"/>
          </a:bodyPr>
          <a:lstStyle/>
          <a:p>
            <a:pPr marL="0" indent="0" algn="ctr">
              <a:spcBef>
                <a:spcPts val="700"/>
              </a:spcBef>
              <a:buSzTx/>
              <a:buNone/>
              <a:defRPr sz="3200"/>
            </a:pPr>
            <a:r>
              <a:rPr lang="en-US" dirty="0"/>
              <a:t>The Health Insurance Portability and Accountability Act</a:t>
            </a:r>
          </a:p>
          <a:p>
            <a:pPr marL="0" indent="0">
              <a:buSzTx/>
              <a:buNone/>
            </a:pPr>
            <a:endParaRPr lang="en-US" dirty="0"/>
          </a:p>
          <a:p>
            <a:pPr marL="0" indent="0">
              <a:spcBef>
                <a:spcPts val="800"/>
              </a:spcBef>
              <a:buSzTx/>
              <a:buNone/>
              <a:defRPr sz="3600"/>
            </a:pPr>
            <a:r>
              <a:rPr lang="en-US" dirty="0"/>
              <a:t>Ombudsman program = health oversight agency</a:t>
            </a:r>
          </a:p>
          <a:p>
            <a:pPr marL="0" indent="0">
              <a:buSzTx/>
              <a:buNone/>
              <a:defRPr sz="3600"/>
            </a:pPr>
            <a:r>
              <a:rPr lang="en-US" dirty="0"/>
              <a:t>  </a:t>
            </a:r>
            <a:r>
              <a:rPr lang="en-US" sz="2800" b="1" u="sng" dirty="0"/>
              <a:t>The facility, upon request, may share with the Ombudsman</a:t>
            </a:r>
            <a:endParaRPr lang="en-US" b="1" u="sng" dirty="0"/>
          </a:p>
          <a:p>
            <a:pPr marL="457200" lvl="1" indent="-182562">
              <a:spcBef>
                <a:spcPts val="600"/>
              </a:spcBef>
              <a:defRPr sz="2800"/>
            </a:pPr>
            <a:r>
              <a:rPr lang="en-US" dirty="0"/>
              <a:t>Resident’s medical, social, other records</a:t>
            </a:r>
            <a:endParaRPr lang="en-US" sz="2000" dirty="0"/>
          </a:p>
          <a:p>
            <a:pPr marL="457200" lvl="1" indent="-182562">
              <a:spcBef>
                <a:spcPts val="600"/>
              </a:spcBef>
              <a:defRPr sz="2800"/>
            </a:pPr>
            <a:r>
              <a:rPr lang="en-US" dirty="0"/>
              <a:t>List of resident names &amp; room numbers</a:t>
            </a:r>
          </a:p>
          <a:p>
            <a:pPr marL="457200" lvl="1" indent="-182562">
              <a:spcBef>
                <a:spcPts val="600"/>
              </a:spcBef>
              <a:defRPr sz="2800"/>
            </a:pPr>
            <a:r>
              <a:rPr lang="en-US" dirty="0"/>
              <a:t>The name and contact information of resident representatives</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itle 1"/>
          <p:cNvSpPr txBox="1">
            <a:spLocks noGrp="1"/>
          </p:cNvSpPr>
          <p:nvPr>
            <p:ph type="title"/>
          </p:nvPr>
        </p:nvSpPr>
        <p:spPr>
          <a:prstGeom prst="rect">
            <a:avLst/>
          </a:prstGeom>
        </p:spPr>
        <p:txBody>
          <a:bodyPr>
            <a:normAutofit fontScale="90000"/>
          </a:bodyPr>
          <a:lstStyle>
            <a:lvl1pPr defTabSz="795527">
              <a:defRPr sz="3132" b="1" spc="-87"/>
            </a:lvl1pPr>
          </a:lstStyle>
          <a:p>
            <a:r>
              <a:rPr dirty="0"/>
              <a:t>When does the Ombudsman Program Review Resident Records?</a:t>
            </a:r>
          </a:p>
        </p:txBody>
      </p:sp>
      <p:sp>
        <p:nvSpPr>
          <p:cNvPr id="175" name="Content Placeholder 2"/>
          <p:cNvSpPr txBox="1">
            <a:spLocks noGrp="1"/>
          </p:cNvSpPr>
          <p:nvPr>
            <p:ph type="body" sz="quarter" idx="14"/>
          </p:nvPr>
        </p:nvSpPr>
        <p:spPr>
          <a:xfrm>
            <a:off x="457199" y="1324980"/>
            <a:ext cx="10515600" cy="354012"/>
          </a:xfrm>
          <a:prstGeom prst="rect">
            <a:avLst/>
          </a:prstGeom>
        </p:spPr>
        <p:txBody>
          <a:bodyPr>
            <a:normAutofit fontScale="77500" lnSpcReduction="20000"/>
          </a:bodyPr>
          <a:lstStyle/>
          <a:p>
            <a:pPr>
              <a:lnSpc>
                <a:spcPct val="150000"/>
              </a:lnSpc>
            </a:pPr>
            <a:endParaRPr dirty="0"/>
          </a:p>
        </p:txBody>
      </p:sp>
      <p:sp>
        <p:nvSpPr>
          <p:cNvPr id="2" name="Text Placeholder 1">
            <a:extLst>
              <a:ext uri="{FF2B5EF4-FFF2-40B4-BE49-F238E27FC236}">
                <a16:creationId xmlns:a16="http://schemas.microsoft.com/office/drawing/2014/main" id="{4D37C907-2E4F-74A5-792F-87523227369C}"/>
              </a:ext>
            </a:extLst>
          </p:cNvPr>
          <p:cNvSpPr>
            <a:spLocks noGrp="1"/>
          </p:cNvSpPr>
          <p:nvPr>
            <p:ph type="body" sz="quarter" idx="15"/>
          </p:nvPr>
        </p:nvSpPr>
        <p:spPr/>
        <p:txBody>
          <a:bodyPr/>
          <a:lstStyle/>
          <a:p>
            <a:pPr>
              <a:lnSpc>
                <a:spcPct val="150000"/>
              </a:lnSpc>
            </a:pPr>
            <a:r>
              <a:rPr lang="en-US" dirty="0"/>
              <a:t>Informed consent is obtained</a:t>
            </a:r>
            <a:endParaRPr lang="en-US" dirty="0">
              <a:solidFill>
                <a:srgbClr val="FF0000"/>
              </a:solidFill>
            </a:endParaRPr>
          </a:p>
          <a:p>
            <a:pPr>
              <a:lnSpc>
                <a:spcPct val="150000"/>
              </a:lnSpc>
            </a:pPr>
            <a:r>
              <a:rPr lang="en-US" dirty="0"/>
              <a:t>Consent is documented</a:t>
            </a:r>
          </a:p>
          <a:p>
            <a:pPr>
              <a:lnSpc>
                <a:spcPct val="150000"/>
              </a:lnSpc>
            </a:pPr>
            <a:r>
              <a:rPr lang="en-US" dirty="0"/>
              <a:t>Access to records is necessary</a:t>
            </a:r>
          </a:p>
          <a:p>
            <a:pPr marL="0" indent="0">
              <a:buNone/>
            </a:pPr>
            <a:endParaRPr lang="en-US" dirty="0"/>
          </a:p>
        </p:txBody>
      </p:sp>
      <p:pic>
        <p:nvPicPr>
          <p:cNvPr id="176" name="Picture 4" descr="Picture 4"/>
          <p:cNvPicPr>
            <a:picLocks noChangeAspect="1"/>
          </p:cNvPicPr>
          <p:nvPr/>
        </p:nvPicPr>
        <p:blipFill>
          <a:blip r:embed="rId3"/>
          <a:stretch>
            <a:fillRect/>
          </a:stretch>
        </p:blipFill>
        <p:spPr>
          <a:xfrm>
            <a:off x="5881565" y="1999573"/>
            <a:ext cx="5700835" cy="3813859"/>
          </a:xfrm>
          <a:prstGeom prst="rect">
            <a:avLst/>
          </a:prstGeom>
          <a:ln w="12700">
            <a:miter lim="400000"/>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06995D5-0B49-4957-B94F-06053E1105BC}"/>
              </a:ext>
            </a:extLst>
          </p:cNvPr>
          <p:cNvGraphicFramePr/>
          <p:nvPr>
            <p:extLst>
              <p:ext uri="{D42A27DB-BD31-4B8C-83A1-F6EECF244321}">
                <p14:modId xmlns:p14="http://schemas.microsoft.com/office/powerpoint/2010/main" val="3773325610"/>
              </p:ext>
            </p:extLst>
          </p:nvPr>
        </p:nvGraphicFramePr>
        <p:xfrm>
          <a:off x="690282" y="519953"/>
          <a:ext cx="10811435" cy="60870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94384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58DA9-ED86-4E30-AD84-AD5F1AA0FD89}"/>
              </a:ext>
            </a:extLst>
          </p:cNvPr>
          <p:cNvSpPr>
            <a:spLocks noGrp="1"/>
          </p:cNvSpPr>
          <p:nvPr>
            <p:ph type="title"/>
          </p:nvPr>
        </p:nvSpPr>
        <p:spPr>
          <a:xfrm>
            <a:off x="457199" y="391889"/>
            <a:ext cx="10515600" cy="1530573"/>
          </a:xfrm>
        </p:spPr>
        <p:txBody>
          <a:bodyPr>
            <a:normAutofit/>
          </a:bodyPr>
          <a:lstStyle/>
          <a:p>
            <a:r>
              <a:rPr kumimoji="0" lang="en-US" sz="2400" b="1" i="0" u="none" strike="noStrike" kern="0" cap="none" spc="-100" normalizeH="0" baseline="0" noProof="0" dirty="0">
                <a:ln>
                  <a:noFill/>
                </a:ln>
                <a:effectLst/>
                <a:uLnTx/>
                <a:uFillTx/>
                <a:cs typeface="Arial"/>
                <a:sym typeface="Symbol" panose="05050102010706020507" pitchFamily="18" charset="2"/>
              </a:rPr>
              <a:t> </a:t>
            </a:r>
            <a:r>
              <a:rPr kumimoji="0" lang="en-US" sz="2400" b="1" i="0" u="none" strike="noStrike" kern="0" cap="none" spc="-100" normalizeH="0" baseline="0" noProof="0" dirty="0">
                <a:ln>
                  <a:noFill/>
                </a:ln>
                <a:effectLst/>
                <a:uLnTx/>
                <a:uFillTx/>
                <a:cs typeface="Arial"/>
                <a:sym typeface="Arial"/>
              </a:rPr>
              <a:t>Include your program’s policies and procedures on accessing records when a resident is unable to communicate informed consent and has no resident representative.</a:t>
            </a:r>
            <a:endParaRPr lang="en-US" b="1" dirty="0"/>
          </a:p>
        </p:txBody>
      </p:sp>
      <p:sp>
        <p:nvSpPr>
          <p:cNvPr id="7" name="Text Placeholder 6">
            <a:extLst>
              <a:ext uri="{FF2B5EF4-FFF2-40B4-BE49-F238E27FC236}">
                <a16:creationId xmlns:a16="http://schemas.microsoft.com/office/drawing/2014/main" id="{C7DEC2F9-E0B3-F4A8-B843-1892F3D801C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573232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A2874FC6-8DA7-45C5-BD0F-F5A01E8713A3}"/>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661563" y="4362138"/>
            <a:ext cx="3530437" cy="2495862"/>
          </a:xfrm>
          <a:prstGeom prst="rect">
            <a:avLst/>
          </a:prstGeom>
        </p:spPr>
      </p:pic>
      <p:sp>
        <p:nvSpPr>
          <p:cNvPr id="4" name="Text Placeholder 3">
            <a:extLst>
              <a:ext uri="{FF2B5EF4-FFF2-40B4-BE49-F238E27FC236}">
                <a16:creationId xmlns:a16="http://schemas.microsoft.com/office/drawing/2014/main" id="{48B3F76D-15F5-C009-1167-C5E4FD95E8BC}"/>
              </a:ext>
            </a:extLst>
          </p:cNvPr>
          <p:cNvSpPr>
            <a:spLocks noGrp="1"/>
          </p:cNvSpPr>
          <p:nvPr>
            <p:ph type="body" sz="quarter" idx="15"/>
          </p:nvPr>
        </p:nvSpPr>
        <p:spPr>
          <a:xfrm>
            <a:off x="457925" y="826477"/>
            <a:ext cx="10728325" cy="4396153"/>
          </a:xfrm>
        </p:spPr>
        <p:txBody>
          <a:bodyPr>
            <a:normAutofit fontScale="92500" lnSpcReduction="20000"/>
          </a:bodyPr>
          <a:lstStyle/>
          <a:p>
            <a:r>
              <a:rPr lang="en-US" sz="2800" dirty="0"/>
              <a:t>If access to resident records is necessary to investigate a complaint and the resident cannot communicate informed consent – What do you do?</a:t>
            </a:r>
          </a:p>
          <a:p>
            <a:pPr marL="457200" lvl="1" indent="-182562">
              <a:spcBef>
                <a:spcPts val="400"/>
              </a:spcBef>
              <a:buFontTx/>
              <a:buChar char="➢"/>
              <a:defRPr sz="2000"/>
            </a:pPr>
            <a:r>
              <a:rPr lang="en-US" sz="2800" dirty="0"/>
              <a:t> Obtain consent from the resident representative</a:t>
            </a:r>
          </a:p>
          <a:p>
            <a:r>
              <a:rPr lang="en-US" sz="2800" dirty="0"/>
              <a:t>What if the resident representative says no?</a:t>
            </a:r>
          </a:p>
          <a:p>
            <a:pPr marL="457200" lvl="1" indent="-182562">
              <a:spcBef>
                <a:spcPts val="400"/>
              </a:spcBef>
              <a:defRPr sz="2000"/>
            </a:pPr>
            <a:r>
              <a:rPr lang="en-US" sz="2800" dirty="0"/>
              <a:t>If the LTCOP believes the resident representative is not acting in the resident’s best interest </a:t>
            </a:r>
            <a:r>
              <a:rPr lang="en-US" sz="2800" b="1" dirty="0"/>
              <a:t>and </a:t>
            </a:r>
            <a:r>
              <a:rPr lang="en-US" sz="2800" dirty="0"/>
              <a:t>you have permission from the State Ombudsman</a:t>
            </a:r>
          </a:p>
          <a:p>
            <a:pPr marL="730250" lvl="2" indent="-182562">
              <a:spcBef>
                <a:spcPts val="400"/>
              </a:spcBef>
              <a:buFontTx/>
              <a:buChar char="➢"/>
              <a:defRPr sz="1800" b="1"/>
            </a:pPr>
            <a:r>
              <a:rPr lang="en-US" sz="2800" dirty="0"/>
              <a:t>You may access the resident’s records</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D0A9EC-4D81-D7CC-27AD-AB5D377377C1}"/>
              </a:ext>
            </a:extLst>
          </p:cNvPr>
          <p:cNvSpPr>
            <a:spLocks noGrp="1"/>
          </p:cNvSpPr>
          <p:nvPr>
            <p:ph type="title"/>
          </p:nvPr>
        </p:nvSpPr>
        <p:spPr/>
        <p:txBody>
          <a:bodyPr/>
          <a:lstStyle/>
          <a:p>
            <a:r>
              <a:rPr lang="en-US" sz="3200" dirty="0"/>
              <a:t>Consent not required to view:</a:t>
            </a:r>
          </a:p>
        </p:txBody>
      </p:sp>
      <p:sp>
        <p:nvSpPr>
          <p:cNvPr id="4" name="Text Placeholder 3">
            <a:extLst>
              <a:ext uri="{FF2B5EF4-FFF2-40B4-BE49-F238E27FC236}">
                <a16:creationId xmlns:a16="http://schemas.microsoft.com/office/drawing/2014/main" id="{F769916A-621D-442F-3DB4-C5FA43996A29}"/>
              </a:ext>
            </a:extLst>
          </p:cNvPr>
          <p:cNvSpPr>
            <a:spLocks noGrp="1"/>
          </p:cNvSpPr>
          <p:nvPr>
            <p:ph type="body" sz="quarter" idx="15"/>
          </p:nvPr>
        </p:nvSpPr>
        <p:spPr>
          <a:xfrm>
            <a:off x="457925" y="1324980"/>
            <a:ext cx="10728325" cy="4812051"/>
          </a:xfrm>
        </p:spPr>
        <p:txBody>
          <a:bodyPr>
            <a:normAutofit/>
          </a:bodyPr>
          <a:lstStyle/>
          <a:p>
            <a:pPr>
              <a:lnSpc>
                <a:spcPct val="150000"/>
              </a:lnSpc>
              <a:spcBef>
                <a:spcPts val="600"/>
              </a:spcBef>
              <a:buSzTx/>
            </a:pPr>
            <a:r>
              <a:rPr lang="en-US" sz="1800" dirty="0"/>
              <a:t>Activity calendar</a:t>
            </a:r>
          </a:p>
          <a:p>
            <a:pPr>
              <a:lnSpc>
                <a:spcPct val="150000"/>
              </a:lnSpc>
              <a:spcBef>
                <a:spcPts val="600"/>
              </a:spcBef>
              <a:buSzTx/>
            </a:pPr>
            <a:r>
              <a:rPr lang="en-US" dirty="0"/>
              <a:t>Current state survey/inspection results </a:t>
            </a:r>
          </a:p>
          <a:p>
            <a:pPr>
              <a:lnSpc>
                <a:spcPct val="150000"/>
              </a:lnSpc>
              <a:spcBef>
                <a:spcPts val="600"/>
              </a:spcBef>
              <a:buSzTx/>
            </a:pPr>
            <a:r>
              <a:rPr lang="en-US" dirty="0"/>
              <a:t>Facility admission contract</a:t>
            </a:r>
          </a:p>
          <a:p>
            <a:pPr>
              <a:lnSpc>
                <a:spcPct val="150000"/>
              </a:lnSpc>
              <a:spcBef>
                <a:spcPts val="600"/>
              </a:spcBef>
              <a:buSzTx/>
            </a:pPr>
            <a:r>
              <a:rPr lang="en-US" dirty="0"/>
              <a:t>Facility policies, especially those related to residents’ rights</a:t>
            </a:r>
          </a:p>
          <a:p>
            <a:pPr>
              <a:lnSpc>
                <a:spcPct val="150000"/>
              </a:lnSpc>
              <a:spcBef>
                <a:spcPts val="600"/>
              </a:spcBef>
              <a:buSzTx/>
            </a:pPr>
            <a:r>
              <a:rPr lang="en-US" dirty="0"/>
              <a:t>Menus</a:t>
            </a:r>
          </a:p>
          <a:p>
            <a:pPr>
              <a:lnSpc>
                <a:spcPct val="150000"/>
              </a:lnSpc>
              <a:spcBef>
                <a:spcPts val="600"/>
              </a:spcBef>
              <a:buSzTx/>
            </a:pPr>
            <a:r>
              <a:rPr lang="en-US" dirty="0"/>
              <a:t>Number of staff per shift</a:t>
            </a:r>
          </a:p>
          <a:p>
            <a:pPr>
              <a:lnSpc>
                <a:spcPct val="150000"/>
              </a:lnSpc>
              <a:spcBef>
                <a:spcPts val="600"/>
              </a:spcBef>
              <a:buSzTx/>
            </a:pPr>
            <a:r>
              <a:rPr lang="en-US" dirty="0"/>
              <a:t>Lists of resident names and room numbers</a:t>
            </a:r>
          </a:p>
          <a:p>
            <a:endParaRPr lang="en-US" dirty="0"/>
          </a:p>
        </p:txBody>
      </p:sp>
      <p:pic>
        <p:nvPicPr>
          <p:cNvPr id="187" name="Picture 4" descr="Picture 4"/>
          <p:cNvPicPr>
            <a:picLocks noChangeAspect="1"/>
          </p:cNvPicPr>
          <p:nvPr/>
        </p:nvPicPr>
        <p:blipFill>
          <a:blip r:embed="rId3"/>
          <a:stretch>
            <a:fillRect/>
          </a:stretch>
        </p:blipFill>
        <p:spPr>
          <a:xfrm>
            <a:off x="7998104" y="211479"/>
            <a:ext cx="4070433" cy="3307227"/>
          </a:xfrm>
          <a:prstGeom prst="rect">
            <a:avLst/>
          </a:prstGeom>
          <a:ln w="12700">
            <a:miter lim="400000"/>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Title 1"/>
          <p:cNvSpPr txBox="1">
            <a:spLocks noGrp="1"/>
          </p:cNvSpPr>
          <p:nvPr>
            <p:ph type="title"/>
          </p:nvPr>
        </p:nvSpPr>
        <p:spPr>
          <a:prstGeom prst="rect">
            <a:avLst/>
          </a:prstGeom>
        </p:spPr>
        <p:txBody>
          <a:bodyPr/>
          <a:lstStyle>
            <a:lvl1pPr marL="571500" indent="-571500">
              <a:buSzPct val="100000"/>
              <a:buChar char="➢"/>
              <a:defRPr sz="3600" b="1"/>
            </a:lvl1pPr>
          </a:lstStyle>
          <a:p>
            <a:pPr marL="0" indent="0">
              <a:buNone/>
            </a:pPr>
            <a:r>
              <a:rPr lang="en-US" dirty="0">
                <a:sym typeface="Symbol" panose="05050102010706020507" pitchFamily="18" charset="2"/>
              </a:rPr>
              <a:t> </a:t>
            </a:r>
            <a:r>
              <a:rPr dirty="0"/>
              <a:t>State-Specific Policies and Procedures to Access </a:t>
            </a:r>
          </a:p>
        </p:txBody>
      </p:sp>
      <p:sp>
        <p:nvSpPr>
          <p:cNvPr id="2" name="Text Placeholder 1">
            <a:extLst>
              <a:ext uri="{FF2B5EF4-FFF2-40B4-BE49-F238E27FC236}">
                <a16:creationId xmlns:a16="http://schemas.microsoft.com/office/drawing/2014/main" id="{8FB68AF6-9E7C-F32B-81B1-F869C079030D}"/>
              </a:ext>
            </a:extLst>
          </p:cNvPr>
          <p:cNvSpPr>
            <a:spLocks noGrp="1"/>
          </p:cNvSpPr>
          <p:nvPr>
            <p:ph type="body" sz="quarter" idx="14"/>
          </p:nvPr>
        </p:nvSpPr>
        <p:spPr/>
        <p:txBody>
          <a:bodyPr>
            <a:normAutofit lnSpcReduction="10000"/>
          </a:bodyPr>
          <a:lstStyle/>
          <a:p>
            <a:endParaRPr lang="en-US"/>
          </a:p>
        </p:txBody>
      </p:sp>
      <p:sp>
        <p:nvSpPr>
          <p:cNvPr id="3" name="Text Placeholder 2">
            <a:extLst>
              <a:ext uri="{FF2B5EF4-FFF2-40B4-BE49-F238E27FC236}">
                <a16:creationId xmlns:a16="http://schemas.microsoft.com/office/drawing/2014/main" id="{43B245D0-44AE-4727-06A6-2B1C4C372543}"/>
              </a:ext>
            </a:extLst>
          </p:cNvPr>
          <p:cNvSpPr>
            <a:spLocks noGrp="1"/>
          </p:cNvSpPr>
          <p:nvPr>
            <p:ph type="body" sz="quarter" idx="15"/>
          </p:nvPr>
        </p:nvSpPr>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Title 1"/>
          <p:cNvSpPr txBox="1">
            <a:spLocks noGrp="1"/>
          </p:cNvSpPr>
          <p:nvPr>
            <p:ph type="title"/>
          </p:nvPr>
        </p:nvSpPr>
        <p:spPr>
          <a:prstGeom prst="rect">
            <a:avLst/>
          </a:prstGeom>
        </p:spPr>
        <p:txBody>
          <a:bodyPr>
            <a:normAutofit fontScale="90000"/>
          </a:bodyPr>
          <a:lstStyle>
            <a:lvl1pPr defTabSz="795527">
              <a:defRPr sz="3132" b="1" spc="-87"/>
            </a:lvl1pPr>
          </a:lstStyle>
          <a:p>
            <a:r>
              <a:rPr dirty="0"/>
              <a:t>Is the Ombudsman Program Entitled to all Facility Information?</a:t>
            </a:r>
          </a:p>
        </p:txBody>
      </p:sp>
      <p:sp>
        <p:nvSpPr>
          <p:cNvPr id="202" name="Content Placeholder 2"/>
          <p:cNvSpPr txBox="1">
            <a:spLocks noGrp="1"/>
          </p:cNvSpPr>
          <p:nvPr>
            <p:ph type="body" sz="quarter" idx="14"/>
          </p:nvPr>
        </p:nvSpPr>
        <p:spPr>
          <a:prstGeom prst="rect">
            <a:avLst/>
          </a:prstGeom>
        </p:spPr>
        <p:txBody>
          <a:bodyPr>
            <a:normAutofit lnSpcReduction="10000"/>
          </a:bodyPr>
          <a:lstStyle/>
          <a:p>
            <a:pPr marL="0" indent="0">
              <a:buSzTx/>
              <a:buNone/>
            </a:pPr>
            <a:endParaRPr dirty="0"/>
          </a:p>
        </p:txBody>
      </p:sp>
      <p:sp>
        <p:nvSpPr>
          <p:cNvPr id="2" name="Text Placeholder 1">
            <a:extLst>
              <a:ext uri="{FF2B5EF4-FFF2-40B4-BE49-F238E27FC236}">
                <a16:creationId xmlns:a16="http://schemas.microsoft.com/office/drawing/2014/main" id="{F5A45E22-8587-52DD-653C-67B5D8A8BDEA}"/>
              </a:ext>
            </a:extLst>
          </p:cNvPr>
          <p:cNvSpPr>
            <a:spLocks noGrp="1"/>
          </p:cNvSpPr>
          <p:nvPr>
            <p:ph type="body" sz="quarter" idx="15"/>
          </p:nvPr>
        </p:nvSpPr>
        <p:spPr>
          <a:xfrm>
            <a:off x="457925" y="3187690"/>
            <a:ext cx="10728325" cy="2755909"/>
          </a:xfrm>
        </p:spPr>
        <p:txBody>
          <a:bodyPr>
            <a:normAutofit/>
          </a:bodyPr>
          <a:lstStyle/>
          <a:p>
            <a:pPr marL="0" indent="0">
              <a:buSzTx/>
              <a:buNone/>
            </a:pPr>
            <a:endParaRPr lang="en-US" dirty="0"/>
          </a:p>
          <a:p>
            <a:pPr>
              <a:lnSpc>
                <a:spcPct val="150000"/>
              </a:lnSpc>
            </a:pPr>
            <a:r>
              <a:rPr lang="en-US" dirty="0"/>
              <a:t>Incident reports</a:t>
            </a:r>
          </a:p>
          <a:p>
            <a:pPr>
              <a:lnSpc>
                <a:spcPct val="150000"/>
              </a:lnSpc>
            </a:pPr>
            <a:r>
              <a:rPr lang="en-US" dirty="0"/>
              <a:t>Personnel information on facility staff</a:t>
            </a:r>
          </a:p>
          <a:p>
            <a:pPr>
              <a:lnSpc>
                <a:spcPct val="150000"/>
              </a:lnSpc>
            </a:pPr>
            <a:r>
              <a:rPr lang="en-US" dirty="0"/>
              <a:t>Non-public financial information</a:t>
            </a:r>
          </a:p>
          <a:p>
            <a:endParaRPr lang="en-US" dirty="0"/>
          </a:p>
        </p:txBody>
      </p:sp>
      <p:pic>
        <p:nvPicPr>
          <p:cNvPr id="203" name="Picture 4" descr="Picture 4"/>
          <p:cNvPicPr>
            <a:picLocks noChangeAspect="1"/>
          </p:cNvPicPr>
          <p:nvPr/>
        </p:nvPicPr>
        <p:blipFill>
          <a:blip r:embed="rId3"/>
          <a:stretch>
            <a:fillRect/>
          </a:stretch>
        </p:blipFill>
        <p:spPr>
          <a:xfrm>
            <a:off x="609600" y="1689711"/>
            <a:ext cx="2184806" cy="1747846"/>
          </a:xfrm>
          <a:prstGeom prst="rect">
            <a:avLst/>
          </a:prstGeom>
          <a:ln w="12700">
            <a:miter lim="400000"/>
          </a:ln>
        </p:spPr>
      </p:pic>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p:tmAbs val="0"/>
                                  </p:iterate>
                                  <p:childTnLst>
                                    <p:set>
                                      <p:cBhvr>
                                        <p:cTn id="6" fill="hold"/>
                                        <p:tgtEl>
                                          <p:spTgt spid="203"/>
                                        </p:tgtEl>
                                        <p:attrNameLst>
                                          <p:attrName>style.visibility</p:attrName>
                                        </p:attrNameLst>
                                      </p:cBhvr>
                                      <p:to>
                                        <p:strVal val="visible"/>
                                      </p:to>
                                    </p:set>
                                    <p:anim calcmode="lin" valueType="num">
                                      <p:cBhvr>
                                        <p:cTn id="7" dur="1822" fill="hold"/>
                                        <p:tgtEl>
                                          <p:spTgt spid="203"/>
                                        </p:tgtEl>
                                        <p:attrNameLst>
                                          <p:attrName>ppt_x</p:attrName>
                                        </p:attrNameLst>
                                      </p:cBhvr>
                                      <p:tavLst>
                                        <p:tav tm="0">
                                          <p:val>
                                            <p:strVal val="#ppt_x"/>
                                          </p:val>
                                        </p:tav>
                                        <p:tav tm="100000">
                                          <p:val>
                                            <p:strVal val="#ppt_x"/>
                                          </p:val>
                                        </p:tav>
                                      </p:tavLst>
                                    </p:anim>
                                    <p:anim calcmode="lin" valueType="num">
                                      <p:cBhvr>
                                        <p:cTn id="8" dur="1822" fill="hold"/>
                                        <p:tgtEl>
                                          <p:spTgt spid="20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itle 1"/>
          <p:cNvSpPr txBox="1">
            <a:spLocks noGrp="1"/>
          </p:cNvSpPr>
          <p:nvPr>
            <p:ph type="title"/>
          </p:nvPr>
        </p:nvSpPr>
        <p:spPr>
          <a:prstGeom prst="rect">
            <a:avLst/>
          </a:prstGeom>
        </p:spPr>
        <p:txBody>
          <a:bodyPr/>
          <a:lstStyle>
            <a:lvl1pPr>
              <a:defRPr b="1"/>
            </a:lvl1pPr>
          </a:lstStyle>
          <a:p>
            <a:r>
              <a:rPr dirty="0"/>
              <a:t>Welcome and Introduction</a:t>
            </a:r>
          </a:p>
        </p:txBody>
      </p:sp>
      <p:sp>
        <p:nvSpPr>
          <p:cNvPr id="2" name="Text Placeholder 1">
            <a:extLst>
              <a:ext uri="{FF2B5EF4-FFF2-40B4-BE49-F238E27FC236}">
                <a16:creationId xmlns:a16="http://schemas.microsoft.com/office/drawing/2014/main" id="{CE628EDB-7D03-1453-625F-36FD00012DA9}"/>
              </a:ext>
            </a:extLst>
          </p:cNvPr>
          <p:cNvSpPr>
            <a:spLocks noGrp="1"/>
          </p:cNvSpPr>
          <p:nvPr>
            <p:ph type="body" sz="quarter" idx="14"/>
          </p:nvPr>
        </p:nvSpPr>
        <p:spPr/>
        <p:txBody>
          <a:bodyPr/>
          <a:lstStyle/>
          <a:p>
            <a:r>
              <a:rPr lang="en-US" dirty="0">
                <a:solidFill>
                  <a:srgbClr val="191998"/>
                </a:solidFill>
              </a:rPr>
              <a:t>Section 1</a:t>
            </a:r>
          </a:p>
          <a:p>
            <a:endParaRPr lang="en-US" dirty="0">
              <a:solidFill>
                <a:srgbClr val="191998"/>
              </a:solidFill>
            </a:endParaRPr>
          </a:p>
        </p:txBody>
      </p:sp>
      <p:sp>
        <p:nvSpPr>
          <p:cNvPr id="105" name="Text Placeholder 2"/>
          <p:cNvSpPr txBox="1">
            <a:spLocks noGrp="1"/>
          </p:cNvSpPr>
          <p:nvPr>
            <p:ph type="body" sz="quarter" idx="13"/>
          </p:nvPr>
        </p:nvSpPr>
        <p:spPr>
          <a:prstGeom prst="rect">
            <a:avLst/>
          </a:prstGeom>
        </p:spPr>
        <p:txBody>
          <a:bodyPr>
            <a:normAutofit fontScale="92500" lnSpcReduction="20000"/>
          </a:bodyPr>
          <a:lstStyle/>
          <a:p>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Title 1"/>
          <p:cNvSpPr txBox="1">
            <a:spLocks noGrp="1"/>
          </p:cNvSpPr>
          <p:nvPr>
            <p:ph type="title"/>
          </p:nvPr>
        </p:nvSpPr>
        <p:spPr>
          <a:prstGeom prst="rect">
            <a:avLst/>
          </a:prstGeom>
        </p:spPr>
        <p:txBody>
          <a:bodyPr/>
          <a:lstStyle>
            <a:lvl1pPr>
              <a:defRPr b="1"/>
            </a:lvl1pPr>
          </a:lstStyle>
          <a:p>
            <a:r>
              <a:rPr dirty="0"/>
              <a:t>Interference with the Ombudsman Program</a:t>
            </a:r>
          </a:p>
        </p:txBody>
      </p:sp>
      <p:sp>
        <p:nvSpPr>
          <p:cNvPr id="4" name="Text Placeholder 3">
            <a:extLst>
              <a:ext uri="{FF2B5EF4-FFF2-40B4-BE49-F238E27FC236}">
                <a16:creationId xmlns:a16="http://schemas.microsoft.com/office/drawing/2014/main" id="{1B39A6B7-F46F-A355-E20C-890504A80077}"/>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D1365A91-8642-D499-4F50-AFFF35C8836D}"/>
              </a:ext>
            </a:extLst>
          </p:cNvPr>
          <p:cNvSpPr>
            <a:spLocks noGrp="1"/>
          </p:cNvSpPr>
          <p:nvPr>
            <p:ph type="body" sz="quarter" idx="15"/>
          </p:nvPr>
        </p:nvSpPr>
        <p:spPr/>
        <p:txBody>
          <a:bodyPr/>
          <a:lstStyle/>
          <a:p>
            <a:endParaRPr lang="en-US"/>
          </a:p>
        </p:txBody>
      </p:sp>
      <p:pic>
        <p:nvPicPr>
          <p:cNvPr id="208" name="Content Placeholder 4" descr="Content Placeholder 4"/>
          <p:cNvPicPr>
            <a:picLocks noChangeAspect="1"/>
          </p:cNvPicPr>
          <p:nvPr/>
        </p:nvPicPr>
        <p:blipFill>
          <a:blip r:embed="rId3"/>
          <a:stretch>
            <a:fillRect/>
          </a:stretch>
        </p:blipFill>
        <p:spPr>
          <a:xfrm>
            <a:off x="1719164" y="1498559"/>
            <a:ext cx="8582305" cy="4555001"/>
          </a:xfrm>
          <a:prstGeom prst="rect">
            <a:avLst/>
          </a:prstGeom>
          <a:ln w="12700">
            <a:miter lim="400000"/>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Title 1"/>
          <p:cNvSpPr txBox="1">
            <a:spLocks noGrp="1"/>
          </p:cNvSpPr>
          <p:nvPr>
            <p:ph type="title"/>
          </p:nvPr>
        </p:nvSpPr>
        <p:spPr>
          <a:prstGeom prst="rect">
            <a:avLst/>
          </a:prstGeom>
        </p:spPr>
        <p:txBody>
          <a:bodyPr>
            <a:normAutofit/>
          </a:bodyPr>
          <a:lstStyle>
            <a:lvl1pPr marL="497205" indent="-497205" defTabSz="795527">
              <a:buSzPct val="100000"/>
              <a:buChar char="➢"/>
              <a:defRPr sz="3132" b="1" spc="-87"/>
            </a:lvl1pPr>
          </a:lstStyle>
          <a:p>
            <a:pPr marL="0" indent="0">
              <a:buNone/>
            </a:pPr>
            <a:r>
              <a:rPr lang="en-US" sz="3000" dirty="0">
                <a:sym typeface="Symbol" panose="05050102010706020507" pitchFamily="18" charset="2"/>
              </a:rPr>
              <a:t> </a:t>
            </a:r>
            <a:r>
              <a:rPr sz="3000" dirty="0"/>
              <a:t>State-Specific Policies and Procedures: Access Interference</a:t>
            </a:r>
          </a:p>
        </p:txBody>
      </p:sp>
      <p:sp>
        <p:nvSpPr>
          <p:cNvPr id="2" name="Text Placeholder 1">
            <a:extLst>
              <a:ext uri="{FF2B5EF4-FFF2-40B4-BE49-F238E27FC236}">
                <a16:creationId xmlns:a16="http://schemas.microsoft.com/office/drawing/2014/main" id="{75A6F3C5-2F8D-C5F1-71C7-ADDBD9A39806}"/>
              </a:ext>
            </a:extLst>
          </p:cNvPr>
          <p:cNvSpPr>
            <a:spLocks noGrp="1"/>
          </p:cNvSpPr>
          <p:nvPr>
            <p:ph type="body" sz="quarter" idx="14"/>
          </p:nvPr>
        </p:nvSpPr>
        <p:spPr/>
        <p:txBody>
          <a:bodyPr>
            <a:normAutofit lnSpcReduction="10000"/>
          </a:bodyPr>
          <a:lstStyle/>
          <a:p>
            <a:endParaRPr lang="en-US"/>
          </a:p>
        </p:txBody>
      </p:sp>
      <p:sp>
        <p:nvSpPr>
          <p:cNvPr id="3" name="Text Placeholder 2">
            <a:extLst>
              <a:ext uri="{FF2B5EF4-FFF2-40B4-BE49-F238E27FC236}">
                <a16:creationId xmlns:a16="http://schemas.microsoft.com/office/drawing/2014/main" id="{F60888C7-6649-D8ED-0878-8EEB5A49D485}"/>
              </a:ext>
            </a:extLst>
          </p:cNvPr>
          <p:cNvSpPr>
            <a:spLocks noGrp="1"/>
          </p:cNvSpPr>
          <p:nvPr>
            <p:ph type="body" sz="quarter" idx="15"/>
          </p:nvPr>
        </p:nvSpPr>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 name="Content Placeholder 4" descr="Content Placeholder 4"/>
          <p:cNvPicPr>
            <a:picLocks noChangeAspect="1"/>
          </p:cNvPicPr>
          <p:nvPr/>
        </p:nvPicPr>
        <p:blipFill>
          <a:blip r:embed="rId3"/>
          <a:stretch>
            <a:fillRect/>
          </a:stretch>
        </p:blipFill>
        <p:spPr>
          <a:xfrm rot="20355892">
            <a:off x="406598" y="1015573"/>
            <a:ext cx="2002645" cy="1970929"/>
          </a:xfrm>
          <a:prstGeom prst="rect">
            <a:avLst/>
          </a:prstGeom>
          <a:ln w="12700">
            <a:miter lim="400000"/>
          </a:ln>
        </p:spPr>
      </p:pic>
      <p:grpSp>
        <p:nvGrpSpPr>
          <p:cNvPr id="220" name="Rectangle: Rounded Corners 9"/>
          <p:cNvGrpSpPr/>
          <p:nvPr/>
        </p:nvGrpSpPr>
        <p:grpSpPr>
          <a:xfrm>
            <a:off x="7410172" y="214811"/>
            <a:ext cx="4575501" cy="6311638"/>
            <a:chOff x="0" y="-312329"/>
            <a:chExt cx="4294209" cy="6311637"/>
          </a:xfrm>
        </p:grpSpPr>
        <p:sp>
          <p:nvSpPr>
            <p:cNvPr id="218" name="Rounded Rectangle"/>
            <p:cNvSpPr/>
            <p:nvPr/>
          </p:nvSpPr>
          <p:spPr>
            <a:xfrm>
              <a:off x="0" y="617079"/>
              <a:ext cx="4294209" cy="5382229"/>
            </a:xfrm>
            <a:prstGeom prst="roundRect">
              <a:avLst>
                <a:gd name="adj" fmla="val 16667"/>
              </a:avLst>
            </a:prstGeom>
            <a:solidFill>
              <a:srgbClr val="E8F3D4"/>
            </a:solidFill>
            <a:ln w="38100" cap="flat">
              <a:solidFill>
                <a:srgbClr val="000000"/>
              </a:solidFill>
              <a:prstDash val="solid"/>
              <a:round/>
            </a:ln>
            <a:effectLst/>
          </p:spPr>
          <p:txBody>
            <a:bodyPr wrap="square" lIns="45719" tIns="45719" rIns="45719" bIns="45719" numCol="1" anchor="ctr">
              <a:noAutofit/>
            </a:bodyPr>
            <a:lstStyle/>
            <a:p>
              <a:pPr algn="ctr">
                <a:defRPr sz="2400" b="1"/>
              </a:pPr>
              <a:endParaRPr dirty="0"/>
            </a:p>
          </p:txBody>
        </p:sp>
        <p:sp>
          <p:nvSpPr>
            <p:cNvPr id="219" name="Not reasonable…"/>
            <p:cNvSpPr txBox="1"/>
            <p:nvPr/>
          </p:nvSpPr>
          <p:spPr>
            <a:xfrm>
              <a:off x="213471" y="-312329"/>
              <a:ext cx="3874958" cy="6124751"/>
            </a:xfrm>
            <a:prstGeom prst="rect">
              <a:avLst/>
            </a:prstGeom>
            <a:noFill/>
            <a:ln w="381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defRPr sz="3200" b="1"/>
              </a:pPr>
              <a:endParaRPr dirty="0"/>
            </a:p>
            <a:p>
              <a:pPr algn="ctr">
                <a:defRPr sz="3200" b="1"/>
              </a:pPr>
              <a:endParaRPr dirty="0"/>
            </a:p>
            <a:p>
              <a:pPr algn="ctr">
                <a:defRPr sz="3200" b="1"/>
              </a:pPr>
              <a:endParaRPr lang="en-US" dirty="0">
                <a:solidFill>
                  <a:srgbClr val="000000"/>
                </a:solidFill>
              </a:endParaRPr>
            </a:p>
            <a:p>
              <a:pPr algn="ctr">
                <a:defRPr sz="3200" b="1"/>
              </a:pPr>
              <a:r>
                <a:rPr dirty="0">
                  <a:solidFill>
                    <a:srgbClr val="000000"/>
                  </a:solidFill>
                </a:rPr>
                <a:t>Not reasonable</a:t>
              </a:r>
            </a:p>
            <a:p>
              <a:pPr algn="ctr">
                <a:defRPr sz="3200" b="1"/>
              </a:pPr>
              <a:endParaRPr dirty="0">
                <a:solidFill>
                  <a:srgbClr val="000000"/>
                </a:solidFill>
              </a:endParaRPr>
            </a:p>
            <a:p>
              <a:pPr marL="342900" indent="-342900">
                <a:buSzPct val="100000"/>
                <a:buChar char="▪"/>
                <a:defRPr sz="2400"/>
              </a:pPr>
              <a:r>
                <a:rPr sz="2000" dirty="0">
                  <a:solidFill>
                    <a:srgbClr val="000000"/>
                  </a:solidFill>
                </a:rPr>
                <a:t>A family member denies access</a:t>
              </a:r>
            </a:p>
            <a:p>
              <a:pPr>
                <a:defRPr sz="2400"/>
              </a:pPr>
              <a:endParaRPr sz="2000" dirty="0">
                <a:solidFill>
                  <a:srgbClr val="000000"/>
                </a:solidFill>
              </a:endParaRPr>
            </a:p>
            <a:p>
              <a:pPr marL="342900" indent="-342900">
                <a:buSzPct val="100000"/>
                <a:buChar char="▪"/>
                <a:defRPr sz="2400"/>
              </a:pPr>
              <a:r>
                <a:rPr lang="en-US" sz="2000" dirty="0">
                  <a:solidFill>
                    <a:srgbClr val="000000"/>
                  </a:solidFill>
                </a:rPr>
                <a:t>Staff denies visits because t</a:t>
              </a:r>
              <a:r>
                <a:rPr sz="2000" dirty="0">
                  <a:solidFill>
                    <a:srgbClr val="000000"/>
                  </a:solidFill>
                </a:rPr>
                <a:t>he</a:t>
              </a:r>
              <a:r>
                <a:rPr lang="en-US" sz="2000" dirty="0">
                  <a:solidFill>
                    <a:srgbClr val="000000"/>
                  </a:solidFill>
                </a:rPr>
                <a:t> </a:t>
              </a:r>
              <a:r>
                <a:rPr sz="2000" dirty="0">
                  <a:solidFill>
                    <a:srgbClr val="000000"/>
                  </a:solidFill>
                </a:rPr>
                <a:t>guardian</a:t>
              </a:r>
              <a:r>
                <a:rPr lang="en-US" sz="2000" dirty="0">
                  <a:solidFill>
                    <a:srgbClr val="000000"/>
                  </a:solidFill>
                </a:rPr>
                <a:t> said so</a:t>
              </a:r>
            </a:p>
            <a:p>
              <a:pPr marL="342900" indent="-342900">
                <a:buSzPct val="100000"/>
                <a:buChar char="▪"/>
                <a:defRPr sz="2400"/>
              </a:pPr>
              <a:endParaRPr lang="en-US" sz="2000" dirty="0">
                <a:solidFill>
                  <a:srgbClr val="000000"/>
                </a:solidFill>
              </a:endParaRPr>
            </a:p>
            <a:p>
              <a:pPr marL="342900" indent="-342900">
                <a:buSzPct val="100000"/>
                <a:buChar char="▪"/>
                <a:defRPr sz="2400"/>
              </a:pPr>
              <a:r>
                <a:rPr lang="en-US" sz="2000" dirty="0">
                  <a:solidFill>
                    <a:srgbClr val="000000"/>
                  </a:solidFill>
                </a:rPr>
                <a:t>The provider does not answer the door or phone</a:t>
              </a:r>
            </a:p>
            <a:p>
              <a:pPr marL="342900" indent="-342900">
                <a:buSzPct val="100000"/>
                <a:buChar char="▪"/>
                <a:defRPr sz="2400"/>
              </a:pPr>
              <a:endParaRPr sz="2000" dirty="0">
                <a:solidFill>
                  <a:srgbClr val="000000"/>
                </a:solidFill>
              </a:endParaRPr>
            </a:p>
            <a:p>
              <a:pPr marL="342900" indent="-342900">
                <a:buSzPct val="100000"/>
                <a:buChar char="▪"/>
                <a:defRPr sz="2400"/>
              </a:pPr>
              <a:r>
                <a:rPr lang="en-US" sz="2000" dirty="0">
                  <a:solidFill>
                    <a:srgbClr val="000000"/>
                  </a:solidFill>
                </a:rPr>
                <a:t>Staff says r</a:t>
              </a:r>
              <a:r>
                <a:rPr sz="2000" dirty="0">
                  <a:solidFill>
                    <a:srgbClr val="000000"/>
                  </a:solidFill>
                </a:rPr>
                <a:t>esidents get “worked up” over learning their rights</a:t>
              </a:r>
            </a:p>
            <a:p>
              <a:pPr>
                <a:defRPr sz="3200"/>
              </a:pPr>
              <a:endParaRPr dirty="0">
                <a:solidFill>
                  <a:srgbClr val="FFFFFF"/>
                </a:solidFill>
              </a:endParaRPr>
            </a:p>
          </p:txBody>
        </p:sp>
      </p:grpSp>
      <p:grpSp>
        <p:nvGrpSpPr>
          <p:cNvPr id="223" name="Rectangle: Rounded Corners 11"/>
          <p:cNvGrpSpPr/>
          <p:nvPr/>
        </p:nvGrpSpPr>
        <p:grpSpPr>
          <a:xfrm>
            <a:off x="2761533" y="573912"/>
            <a:ext cx="3906070" cy="5912367"/>
            <a:chOff x="0" y="-122074"/>
            <a:chExt cx="3906069" cy="5912365"/>
          </a:xfrm>
        </p:grpSpPr>
        <p:sp>
          <p:nvSpPr>
            <p:cNvPr id="221" name="Rounded Rectangle"/>
            <p:cNvSpPr/>
            <p:nvPr/>
          </p:nvSpPr>
          <p:spPr>
            <a:xfrm>
              <a:off x="0" y="408062"/>
              <a:ext cx="3906069" cy="5382229"/>
            </a:xfrm>
            <a:prstGeom prst="roundRect">
              <a:avLst>
                <a:gd name="adj" fmla="val 16667"/>
              </a:avLst>
            </a:prstGeom>
            <a:solidFill>
              <a:srgbClr val="E8F3D4"/>
            </a:solidFill>
            <a:ln w="38100" cap="flat">
              <a:solidFill>
                <a:srgbClr val="000000"/>
              </a:solidFill>
              <a:prstDash val="solid"/>
              <a:round/>
            </a:ln>
            <a:effectLst/>
          </p:spPr>
          <p:txBody>
            <a:bodyPr wrap="square" lIns="45719" tIns="45719" rIns="45719" bIns="45719" numCol="1" anchor="ctr">
              <a:noAutofit/>
            </a:bodyPr>
            <a:lstStyle/>
            <a:p>
              <a:pPr algn="ctr">
                <a:defRPr sz="2400"/>
              </a:pPr>
              <a:endParaRPr dirty="0"/>
            </a:p>
          </p:txBody>
        </p:sp>
        <p:sp>
          <p:nvSpPr>
            <p:cNvPr id="222" name="Reasonable…"/>
            <p:cNvSpPr txBox="1"/>
            <p:nvPr/>
          </p:nvSpPr>
          <p:spPr>
            <a:xfrm>
              <a:off x="172786" y="-122074"/>
              <a:ext cx="3524712" cy="5601529"/>
            </a:xfrm>
            <a:prstGeom prst="rect">
              <a:avLst/>
            </a:prstGeom>
            <a:noFill/>
            <a:ln w="381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defRPr sz="3200" b="1"/>
              </a:pPr>
              <a:endParaRPr dirty="0"/>
            </a:p>
            <a:p>
              <a:pPr algn="ctr">
                <a:defRPr sz="3200" b="1"/>
              </a:pPr>
              <a:endParaRPr dirty="0"/>
            </a:p>
            <a:p>
              <a:pPr algn="ctr">
                <a:defRPr sz="3200" b="1"/>
              </a:pPr>
              <a:r>
                <a:rPr dirty="0">
                  <a:solidFill>
                    <a:srgbClr val="000000"/>
                  </a:solidFill>
                </a:rPr>
                <a:t>Reasonable</a:t>
              </a:r>
              <a:endParaRPr lang="en-US" dirty="0">
                <a:solidFill>
                  <a:srgbClr val="000000"/>
                </a:solidFill>
              </a:endParaRPr>
            </a:p>
            <a:p>
              <a:pPr algn="ctr">
                <a:defRPr sz="3200" b="1"/>
              </a:pPr>
              <a:endParaRPr dirty="0">
                <a:solidFill>
                  <a:srgbClr val="000000"/>
                </a:solidFill>
              </a:endParaRPr>
            </a:p>
            <a:p>
              <a:pPr marL="342900" indent="-342900">
                <a:buSzPct val="100000"/>
                <a:buChar char="▪"/>
                <a:defRPr sz="2400"/>
              </a:pPr>
              <a:r>
                <a:rPr lang="en-US" sz="2000" dirty="0">
                  <a:solidFill>
                    <a:srgbClr val="000000"/>
                  </a:solidFill>
                </a:rPr>
                <a:t>Infectious disease</a:t>
              </a:r>
              <a:r>
                <a:rPr sz="2000" dirty="0">
                  <a:solidFill>
                    <a:srgbClr val="000000"/>
                  </a:solidFill>
                </a:rPr>
                <a:t> outbreak</a:t>
              </a:r>
            </a:p>
            <a:p>
              <a:pPr marL="342900" indent="-342900">
                <a:lnSpc>
                  <a:spcPct val="150000"/>
                </a:lnSpc>
                <a:buSzPct val="100000"/>
                <a:buChar char="▪"/>
                <a:defRPr sz="2400"/>
              </a:pPr>
              <a:r>
                <a:rPr sz="2000" dirty="0">
                  <a:solidFill>
                    <a:srgbClr val="000000"/>
                  </a:solidFill>
                </a:rPr>
                <a:t>Resident is receiving personal care</a:t>
              </a:r>
            </a:p>
            <a:p>
              <a:pPr marL="342900" indent="-342900">
                <a:lnSpc>
                  <a:spcPct val="150000"/>
                </a:lnSpc>
                <a:buSzPct val="100000"/>
                <a:buChar char="▪"/>
                <a:defRPr sz="2400"/>
              </a:pPr>
              <a:r>
                <a:rPr sz="2000" dirty="0">
                  <a:solidFill>
                    <a:srgbClr val="000000"/>
                  </a:solidFill>
                </a:rPr>
                <a:t>Resident is out of the building</a:t>
              </a:r>
            </a:p>
            <a:p>
              <a:pPr marL="342900" indent="-342900">
                <a:lnSpc>
                  <a:spcPct val="150000"/>
                </a:lnSpc>
                <a:buSzPct val="100000"/>
                <a:buChar char="▪"/>
                <a:defRPr sz="2400"/>
              </a:pPr>
              <a:r>
                <a:rPr sz="2000" dirty="0">
                  <a:solidFill>
                    <a:srgbClr val="000000"/>
                  </a:solidFill>
                </a:rPr>
                <a:t>Resident is in therapy</a:t>
              </a:r>
              <a:endParaRPr lang="en-US" sz="2000" dirty="0">
                <a:solidFill>
                  <a:srgbClr val="000000"/>
                </a:solidFill>
              </a:endParaRPr>
            </a:p>
            <a:p>
              <a:pPr marL="342900" indent="-342900">
                <a:lnSpc>
                  <a:spcPct val="150000"/>
                </a:lnSpc>
                <a:buSzPct val="100000"/>
                <a:buChar char="▪"/>
                <a:defRPr sz="2400"/>
              </a:pPr>
              <a:endParaRPr dirty="0">
                <a:solidFill>
                  <a:srgbClr val="FFFFFF"/>
                </a:solidFill>
              </a:endParaRPr>
            </a:p>
            <a:p>
              <a:pPr marL="342900" indent="-342900">
                <a:buSzPct val="100000"/>
                <a:buChar char="▪"/>
                <a:defRPr sz="2400"/>
              </a:pPr>
              <a:endParaRPr dirty="0">
                <a:solidFill>
                  <a:srgbClr val="FFFFFF"/>
                </a:solidFill>
              </a:endParaRPr>
            </a:p>
          </p:txBody>
        </p:sp>
      </p:grpSp>
      <p:grpSp>
        <p:nvGrpSpPr>
          <p:cNvPr id="226" name="Rectangle: Rounded Corners 10"/>
          <p:cNvGrpSpPr/>
          <p:nvPr/>
        </p:nvGrpSpPr>
        <p:grpSpPr>
          <a:xfrm>
            <a:off x="5982048" y="453021"/>
            <a:ext cx="2060295" cy="1192193"/>
            <a:chOff x="0" y="0"/>
            <a:chExt cx="2060294" cy="1192192"/>
          </a:xfrm>
        </p:grpSpPr>
        <p:sp>
          <p:nvSpPr>
            <p:cNvPr id="224" name="Rounded Rectangle"/>
            <p:cNvSpPr/>
            <p:nvPr/>
          </p:nvSpPr>
          <p:spPr>
            <a:xfrm>
              <a:off x="0" y="0"/>
              <a:ext cx="2060294" cy="1192192"/>
            </a:xfrm>
            <a:prstGeom prst="roundRect">
              <a:avLst>
                <a:gd name="adj" fmla="val 16667"/>
              </a:avLst>
            </a:prstGeom>
            <a:solidFill>
              <a:schemeClr val="accent5">
                <a:lumMod val="20000"/>
                <a:lumOff val="80000"/>
              </a:schemeClr>
            </a:solidFill>
            <a:ln w="38100"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225" name="Why?"/>
            <p:cNvSpPr txBox="1"/>
            <p:nvPr/>
          </p:nvSpPr>
          <p:spPr>
            <a:xfrm>
              <a:off x="58197" y="134433"/>
              <a:ext cx="1943899" cy="92332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5400">
                  <a:effectLst>
                    <a:outerShdw blurRad="38100" dist="19050" dir="2700000" rotWithShape="0">
                      <a:srgbClr val="002060">
                        <a:alpha val="40000"/>
                      </a:srgbClr>
                    </a:outerShdw>
                  </a:effectLst>
                </a:defRPr>
              </a:lvl1pPr>
            </a:lstStyle>
            <a:p>
              <a:r>
                <a:rPr dirty="0">
                  <a:solidFill>
                    <a:srgbClr val="000000"/>
                  </a:solidFill>
                </a:rPr>
                <a:t>Why?</a:t>
              </a:r>
            </a:p>
          </p:txBody>
        </p:sp>
      </p:grpSp>
      <p:sp>
        <p:nvSpPr>
          <p:cNvPr id="3" name="Text Placeholder 2">
            <a:extLst>
              <a:ext uri="{FF2B5EF4-FFF2-40B4-BE49-F238E27FC236}">
                <a16:creationId xmlns:a16="http://schemas.microsoft.com/office/drawing/2014/main" id="{C18BC823-9012-8171-6C06-93483BF7CD8A}"/>
              </a:ext>
            </a:extLst>
          </p:cNvPr>
          <p:cNvSpPr>
            <a:spLocks noGrp="1"/>
          </p:cNvSpPr>
          <p:nvPr>
            <p:ph type="body" sz="quarter" idx="13"/>
          </p:nvPr>
        </p:nvSpPr>
        <p:spPr/>
        <p:txBody>
          <a:bodyPr>
            <a:normAutofit fontScale="92500" lnSpcReduction="20000"/>
          </a:bodyPr>
          <a:lstStyle/>
          <a:p>
            <a:endParaRPr lang="en-US"/>
          </a:p>
        </p:txBody>
      </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p:tmAbs val="0"/>
                                  </p:iterate>
                                  <p:childTnLst>
                                    <p:set>
                                      <p:cBhvr>
                                        <p:cTn id="6" fill="hold"/>
                                        <p:tgtEl>
                                          <p:spTgt spid="223"/>
                                        </p:tgtEl>
                                        <p:attrNameLst>
                                          <p:attrName>style.visibility</p:attrName>
                                        </p:attrNameLst>
                                      </p:cBhvr>
                                      <p:to>
                                        <p:strVal val="visible"/>
                                      </p:to>
                                    </p:set>
                                    <p:anim calcmode="lin" valueType="num">
                                      <p:cBhvr>
                                        <p:cTn id="7" dur="500" fill="hold"/>
                                        <p:tgtEl>
                                          <p:spTgt spid="223"/>
                                        </p:tgtEl>
                                        <p:attrNameLst>
                                          <p:attrName>ppt_x</p:attrName>
                                        </p:attrNameLst>
                                      </p:cBhvr>
                                      <p:tavLst>
                                        <p:tav tm="0">
                                          <p:val>
                                            <p:strVal val="#ppt_x"/>
                                          </p:val>
                                        </p:tav>
                                        <p:tav tm="100000">
                                          <p:val>
                                            <p:strVal val="#ppt_x"/>
                                          </p:val>
                                        </p:tav>
                                      </p:tavLst>
                                    </p:anim>
                                    <p:anim calcmode="lin" valueType="num">
                                      <p:cBhvr>
                                        <p:cTn id="8" dur="500" fill="hold"/>
                                        <p:tgtEl>
                                          <p:spTgt spid="2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iterate>
                                    <p:tmAbs val="0"/>
                                  </p:iterate>
                                  <p:childTnLst>
                                    <p:set>
                                      <p:cBhvr>
                                        <p:cTn id="12" fill="hold"/>
                                        <p:tgtEl>
                                          <p:spTgt spid="220"/>
                                        </p:tgtEl>
                                        <p:attrNameLst>
                                          <p:attrName>style.visibility</p:attrName>
                                        </p:attrNameLst>
                                      </p:cBhvr>
                                      <p:to>
                                        <p:strVal val="visible"/>
                                      </p:to>
                                    </p:set>
                                    <p:anim calcmode="lin" valueType="num">
                                      <p:cBhvr>
                                        <p:cTn id="13" dur="500" fill="hold"/>
                                        <p:tgtEl>
                                          <p:spTgt spid="220"/>
                                        </p:tgtEl>
                                        <p:attrNameLst>
                                          <p:attrName>ppt_x</p:attrName>
                                        </p:attrNameLst>
                                      </p:cBhvr>
                                      <p:tavLst>
                                        <p:tav tm="0">
                                          <p:val>
                                            <p:strVal val="#ppt_x"/>
                                          </p:val>
                                        </p:tav>
                                        <p:tav tm="100000">
                                          <p:val>
                                            <p:strVal val="#ppt_x"/>
                                          </p:val>
                                        </p:tav>
                                      </p:tavLst>
                                    </p:anim>
                                    <p:anim calcmode="lin" valueType="num">
                                      <p:cBhvr>
                                        <p:cTn id="14" dur="500" fill="hold"/>
                                        <p:tgtEl>
                                          <p:spTgt spid="220"/>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xit" presetSubtype="4" fill="hold" grpId="1" nodeType="afterEffect">
                                  <p:stCondLst>
                                    <p:cond delay="0"/>
                                  </p:stCondLst>
                                  <p:iterate>
                                    <p:tmAbs val="0"/>
                                  </p:iterate>
                                  <p:childTnLst>
                                    <p:anim calcmode="lin" valueType="num">
                                      <p:cBhvr>
                                        <p:cTn id="17" dur="500" fill="hold"/>
                                        <p:tgtEl>
                                          <p:spTgt spid="223"/>
                                        </p:tgtEl>
                                        <p:attrNameLst>
                                          <p:attrName>ppt_x</p:attrName>
                                        </p:attrNameLst>
                                      </p:cBhvr>
                                      <p:tavLst>
                                        <p:tav tm="0">
                                          <p:val>
                                            <p:strVal val="ppt_x"/>
                                          </p:val>
                                        </p:tav>
                                        <p:tav tm="100000">
                                          <p:val>
                                            <p:strVal val="ppt_x"/>
                                          </p:val>
                                        </p:tav>
                                      </p:tavLst>
                                    </p:anim>
                                    <p:anim calcmode="lin" valueType="num">
                                      <p:cBhvr>
                                        <p:cTn id="18" dur="500" fill="hold"/>
                                        <p:tgtEl>
                                          <p:spTgt spid="223"/>
                                        </p:tgtEl>
                                        <p:attrNameLst>
                                          <p:attrName>ppt_y</p:attrName>
                                        </p:attrNameLst>
                                      </p:cBhvr>
                                      <p:tavLst>
                                        <p:tav tm="0">
                                          <p:val>
                                            <p:strVal val="ppt_y"/>
                                          </p:val>
                                        </p:tav>
                                        <p:tav tm="100000">
                                          <p:val>
                                            <p:strVal val="1+ppt_h/2"/>
                                          </p:val>
                                        </p:tav>
                                      </p:tavLst>
                                    </p:anim>
                                    <p:set>
                                      <p:cBhvr>
                                        <p:cTn id="19" fill="hold">
                                          <p:stCondLst>
                                            <p:cond delay="499"/>
                                          </p:stCondLst>
                                        </p:cTn>
                                        <p:tgtEl>
                                          <p:spTgt spid="2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 grpId="0" animBg="1" advAuto="0"/>
      <p:bldP spid="223" grpId="0" animBg="1" advAuto="0"/>
      <p:bldP spid="223" grpId="1"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Title 1"/>
          <p:cNvSpPr txBox="1">
            <a:spLocks noGrp="1"/>
          </p:cNvSpPr>
          <p:nvPr>
            <p:ph type="title"/>
          </p:nvPr>
        </p:nvSpPr>
        <p:spPr>
          <a:prstGeom prst="rect">
            <a:avLst/>
          </a:prstGeom>
        </p:spPr>
        <p:txBody>
          <a:bodyPr>
            <a:normAutofit/>
          </a:bodyPr>
          <a:lstStyle>
            <a:lvl1pPr marL="497205" indent="-497205" defTabSz="795527">
              <a:buSzPct val="100000"/>
              <a:buChar char="➢"/>
              <a:defRPr sz="3132" b="1" spc="-87"/>
            </a:lvl1pPr>
          </a:lstStyle>
          <a:p>
            <a:pPr marL="0" indent="0" algn="ctr">
              <a:buNone/>
            </a:pPr>
            <a:r>
              <a:rPr lang="en-US" dirty="0"/>
              <a:t>      </a:t>
            </a:r>
            <a:r>
              <a:rPr lang="en-US" sz="4000" dirty="0"/>
              <a:t>Role Play</a:t>
            </a:r>
            <a:endParaRPr sz="4000" dirty="0"/>
          </a:p>
        </p:txBody>
      </p:sp>
      <p:pic>
        <p:nvPicPr>
          <p:cNvPr id="4" name="Graphic 12" descr="Head with gears with solid fill">
            <a:extLst>
              <a:ext uri="{FF2B5EF4-FFF2-40B4-BE49-F238E27FC236}">
                <a16:creationId xmlns:a16="http://schemas.microsoft.com/office/drawing/2014/main" id="{C5CA56A6-CB4A-4E0A-A488-3CB460039BE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10354" y="3059087"/>
            <a:ext cx="1153837" cy="1153837"/>
          </a:xfrm>
          <a:prstGeom prst="rect">
            <a:avLst/>
          </a:prstGeom>
        </p:spPr>
      </p:pic>
    </p:spTree>
    <p:extLst>
      <p:ext uri="{BB962C8B-B14F-4D97-AF65-F5344CB8AC3E}">
        <p14:creationId xmlns:p14="http://schemas.microsoft.com/office/powerpoint/2010/main" val="9821891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 name="Content Placeholder 4" descr="Content Placeholder 4"/>
          <p:cNvPicPr>
            <a:picLocks noChangeAspect="1"/>
          </p:cNvPicPr>
          <p:nvPr/>
        </p:nvPicPr>
        <p:blipFill>
          <a:blip r:embed="rId3"/>
          <a:stretch>
            <a:fillRect/>
          </a:stretch>
        </p:blipFill>
        <p:spPr>
          <a:xfrm>
            <a:off x="4830572" y="748496"/>
            <a:ext cx="1732199" cy="1704766"/>
          </a:xfrm>
          <a:prstGeom prst="rect">
            <a:avLst/>
          </a:prstGeom>
          <a:ln w="12700">
            <a:miter lim="400000"/>
          </a:ln>
        </p:spPr>
      </p:pic>
      <p:grpSp>
        <p:nvGrpSpPr>
          <p:cNvPr id="232" name="Speech Bubble: Rectangle with Corners Rounded 3"/>
          <p:cNvGrpSpPr/>
          <p:nvPr/>
        </p:nvGrpSpPr>
        <p:grpSpPr>
          <a:xfrm>
            <a:off x="565852" y="1515197"/>
            <a:ext cx="3918403" cy="3692906"/>
            <a:chOff x="258231" y="276707"/>
            <a:chExt cx="3918402" cy="3692905"/>
          </a:xfrm>
        </p:grpSpPr>
        <p:sp>
          <p:nvSpPr>
            <p:cNvPr id="230" name="Shape"/>
            <p:cNvSpPr/>
            <p:nvPr/>
          </p:nvSpPr>
          <p:spPr>
            <a:xfrm rot="21074674">
              <a:off x="258231" y="276707"/>
              <a:ext cx="3918402" cy="3692905"/>
            </a:xfrm>
            <a:custGeom>
              <a:avLst/>
              <a:gdLst/>
              <a:ahLst/>
              <a:cxnLst>
                <a:cxn ang="0">
                  <a:pos x="wd2" y="hd2"/>
                </a:cxn>
                <a:cxn ang="5400000">
                  <a:pos x="wd2" y="hd2"/>
                </a:cxn>
                <a:cxn ang="10800000">
                  <a:pos x="wd2" y="hd2"/>
                </a:cxn>
                <a:cxn ang="16200000">
                  <a:pos x="wd2" y="hd2"/>
                </a:cxn>
              </a:cxnLst>
              <a:rect l="0" t="0" r="r" b="b"/>
              <a:pathLst>
                <a:path w="21600" h="21600" extrusionOk="0">
                  <a:moveTo>
                    <a:pt x="0" y="3200"/>
                  </a:moveTo>
                  <a:cubicBezTo>
                    <a:pt x="0" y="1433"/>
                    <a:pt x="1350" y="0"/>
                    <a:pt x="3016" y="0"/>
                  </a:cubicBezTo>
                  <a:lnTo>
                    <a:pt x="3600" y="0"/>
                  </a:lnTo>
                  <a:lnTo>
                    <a:pt x="18584" y="0"/>
                  </a:lnTo>
                  <a:cubicBezTo>
                    <a:pt x="20250" y="0"/>
                    <a:pt x="21600" y="1433"/>
                    <a:pt x="21600" y="3200"/>
                  </a:cubicBezTo>
                  <a:lnTo>
                    <a:pt x="21600" y="16000"/>
                  </a:lnTo>
                  <a:cubicBezTo>
                    <a:pt x="21600" y="17767"/>
                    <a:pt x="20250" y="19200"/>
                    <a:pt x="18584" y="19200"/>
                  </a:cubicBezTo>
                  <a:lnTo>
                    <a:pt x="9000" y="19200"/>
                  </a:lnTo>
                  <a:lnTo>
                    <a:pt x="6300" y="21600"/>
                  </a:lnTo>
                  <a:lnTo>
                    <a:pt x="3600" y="19200"/>
                  </a:lnTo>
                  <a:lnTo>
                    <a:pt x="3016" y="19200"/>
                  </a:lnTo>
                  <a:cubicBezTo>
                    <a:pt x="1350" y="19200"/>
                    <a:pt x="0" y="17767"/>
                    <a:pt x="0" y="16000"/>
                  </a:cubicBezTo>
                  <a:lnTo>
                    <a:pt x="0" y="16000"/>
                  </a:lnTo>
                  <a:lnTo>
                    <a:pt x="0" y="11200"/>
                  </a:lnTo>
                  <a:close/>
                </a:path>
              </a:pathLst>
            </a:custGeom>
            <a:solidFill>
              <a:srgbClr val="B7E1E7"/>
            </a:solidFill>
            <a:ln w="26425" cap="flat">
              <a:solidFill>
                <a:srgbClr val="36848F"/>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231" name="It’s Brian.  I’m being evicted in three days!  Please call me back on the nursing home phone before coming to see me!"/>
            <p:cNvSpPr txBox="1"/>
            <p:nvPr/>
          </p:nvSpPr>
          <p:spPr>
            <a:xfrm rot="21074674">
              <a:off x="387244" y="950894"/>
              <a:ext cx="3597918" cy="19389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2400"/>
              </a:lvl1pPr>
            </a:lstStyle>
            <a:p>
              <a:r>
                <a:rPr dirty="0">
                  <a:solidFill>
                    <a:srgbClr val="000000"/>
                  </a:solidFill>
                </a:rPr>
                <a:t>It’s Brian.  I’m being evicted in three days!  Please call me back on the nursing home phone before coming to see me!</a:t>
              </a:r>
            </a:p>
          </p:txBody>
        </p:sp>
      </p:grpSp>
      <p:grpSp>
        <p:nvGrpSpPr>
          <p:cNvPr id="240" name="Thought Bubble: Cloud 4"/>
          <p:cNvGrpSpPr/>
          <p:nvPr/>
        </p:nvGrpSpPr>
        <p:grpSpPr>
          <a:xfrm>
            <a:off x="6274727" y="479379"/>
            <a:ext cx="5769485" cy="5934649"/>
            <a:chOff x="-1" y="0"/>
            <a:chExt cx="5769483" cy="5934648"/>
          </a:xfrm>
          <a:solidFill>
            <a:schemeClr val="bg1">
              <a:lumMod val="95000"/>
            </a:schemeClr>
          </a:solidFill>
        </p:grpSpPr>
        <p:grpSp>
          <p:nvGrpSpPr>
            <p:cNvPr id="238" name="Group"/>
            <p:cNvGrpSpPr/>
            <p:nvPr/>
          </p:nvGrpSpPr>
          <p:grpSpPr>
            <a:xfrm>
              <a:off x="-1" y="0"/>
              <a:ext cx="5769483" cy="5934648"/>
              <a:chOff x="0" y="0"/>
              <a:chExt cx="5769481" cy="5934646"/>
            </a:xfrm>
            <a:grpFill/>
          </p:grpSpPr>
          <p:sp>
            <p:nvSpPr>
              <p:cNvPr id="233" name="Shape"/>
              <p:cNvSpPr/>
              <p:nvPr/>
            </p:nvSpPr>
            <p:spPr>
              <a:xfrm>
                <a:off x="0" y="0"/>
                <a:ext cx="5769482" cy="5172623"/>
              </a:xfrm>
              <a:custGeom>
                <a:avLst/>
                <a:gdLst/>
                <a:ahLst/>
                <a:cxnLst>
                  <a:cxn ang="0">
                    <a:pos x="wd2" y="hd2"/>
                  </a:cxn>
                  <a:cxn ang="5400000">
                    <a:pos x="wd2" y="hd2"/>
                  </a:cxn>
                  <a:cxn ang="10800000">
                    <a:pos x="wd2" y="hd2"/>
                  </a:cxn>
                  <a:cxn ang="16200000">
                    <a:pos x="wd2" y="hd2"/>
                  </a:cxn>
                </a:cxnLst>
                <a:rect l="0" t="0" r="r" b="b"/>
                <a:pathLst>
                  <a:path w="20879" h="20684" extrusionOk="0">
                    <a:moveTo>
                      <a:pt x="1901" y="6800"/>
                    </a:moveTo>
                    <a:lnTo>
                      <a:pt x="1901" y="6800"/>
                    </a:lnTo>
                    <a:cubicBezTo>
                      <a:pt x="1658" y="4397"/>
                      <a:pt x="2907" y="2184"/>
                      <a:pt x="4691" y="1857"/>
                    </a:cubicBezTo>
                    <a:cubicBezTo>
                      <a:pt x="5414" y="1724"/>
                      <a:pt x="6149" y="1922"/>
                      <a:pt x="6778" y="2419"/>
                    </a:cubicBezTo>
                    <a:lnTo>
                      <a:pt x="6778" y="2419"/>
                    </a:lnTo>
                    <a:cubicBezTo>
                      <a:pt x="7445" y="725"/>
                      <a:pt x="9003" y="82"/>
                      <a:pt x="10259" y="981"/>
                    </a:cubicBezTo>
                    <a:cubicBezTo>
                      <a:pt x="10478" y="1139"/>
                      <a:pt x="10680" y="1338"/>
                      <a:pt x="10857" y="1573"/>
                    </a:cubicBezTo>
                    <a:lnTo>
                      <a:pt x="10857" y="1573"/>
                    </a:lnTo>
                    <a:cubicBezTo>
                      <a:pt x="11377" y="169"/>
                      <a:pt x="12642" y="-401"/>
                      <a:pt x="13683" y="299"/>
                    </a:cubicBezTo>
                    <a:cubicBezTo>
                      <a:pt x="13971" y="493"/>
                      <a:pt x="14223" y="774"/>
                      <a:pt x="14418" y="1119"/>
                    </a:cubicBezTo>
                    <a:cubicBezTo>
                      <a:pt x="15255" y="-209"/>
                      <a:pt x="16734" y="-373"/>
                      <a:pt x="17722" y="753"/>
                    </a:cubicBezTo>
                    <a:cubicBezTo>
                      <a:pt x="18137" y="1226"/>
                      <a:pt x="18417" y="1878"/>
                      <a:pt x="18513" y="2598"/>
                    </a:cubicBezTo>
                    <a:lnTo>
                      <a:pt x="18513" y="2598"/>
                    </a:lnTo>
                    <a:cubicBezTo>
                      <a:pt x="19885" y="3102"/>
                      <a:pt x="20694" y="5013"/>
                      <a:pt x="20321" y="6865"/>
                    </a:cubicBezTo>
                    <a:cubicBezTo>
                      <a:pt x="20289" y="7020"/>
                      <a:pt x="20250" y="7173"/>
                      <a:pt x="20203" y="7321"/>
                    </a:cubicBezTo>
                    <a:lnTo>
                      <a:pt x="20203" y="7321"/>
                    </a:lnTo>
                    <a:cubicBezTo>
                      <a:pt x="21303" y="9251"/>
                      <a:pt x="21034" y="12017"/>
                      <a:pt x="19601" y="13499"/>
                    </a:cubicBezTo>
                    <a:cubicBezTo>
                      <a:pt x="19156" y="13961"/>
                      <a:pt x="18629" y="14259"/>
                      <a:pt x="18072" y="14367"/>
                    </a:cubicBezTo>
                    <a:cubicBezTo>
                      <a:pt x="18072" y="16443"/>
                      <a:pt x="16822" y="18126"/>
                      <a:pt x="15280" y="18126"/>
                    </a:cubicBezTo>
                    <a:cubicBezTo>
                      <a:pt x="14757" y="18126"/>
                      <a:pt x="14245" y="17928"/>
                      <a:pt x="13801" y="17556"/>
                    </a:cubicBezTo>
                    <a:lnTo>
                      <a:pt x="13801" y="17556"/>
                    </a:lnTo>
                    <a:cubicBezTo>
                      <a:pt x="13280" y="19883"/>
                      <a:pt x="11460" y="21199"/>
                      <a:pt x="9738" y="20494"/>
                    </a:cubicBezTo>
                    <a:cubicBezTo>
                      <a:pt x="9016" y="20199"/>
                      <a:pt x="8392" y="19574"/>
                      <a:pt x="7973" y="18727"/>
                    </a:cubicBezTo>
                    <a:cubicBezTo>
                      <a:pt x="6209" y="20160"/>
                      <a:pt x="3920" y="19389"/>
                      <a:pt x="2859" y="17004"/>
                    </a:cubicBezTo>
                    <a:cubicBezTo>
                      <a:pt x="2846" y="16974"/>
                      <a:pt x="2833" y="16944"/>
                      <a:pt x="2820" y="16914"/>
                    </a:cubicBezTo>
                    <a:lnTo>
                      <a:pt x="2820" y="16914"/>
                    </a:lnTo>
                    <a:cubicBezTo>
                      <a:pt x="1666" y="17096"/>
                      <a:pt x="620" y="15986"/>
                      <a:pt x="485" y="14435"/>
                    </a:cubicBezTo>
                    <a:cubicBezTo>
                      <a:pt x="412" y="13608"/>
                      <a:pt x="615" y="12780"/>
                      <a:pt x="1038" y="12172"/>
                    </a:cubicBezTo>
                    <a:lnTo>
                      <a:pt x="1038" y="12172"/>
                    </a:lnTo>
                    <a:cubicBezTo>
                      <a:pt x="39" y="11379"/>
                      <a:pt x="-297" y="9639"/>
                      <a:pt x="288" y="8285"/>
                    </a:cubicBezTo>
                    <a:cubicBezTo>
                      <a:pt x="626" y="7504"/>
                      <a:pt x="1218" y="6988"/>
                      <a:pt x="1883" y="6895"/>
                    </a:cubicBezTo>
                    <a:close/>
                  </a:path>
                </a:pathLst>
              </a:custGeom>
              <a:grpFill/>
              <a:ln w="38100"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234" name="Circle"/>
              <p:cNvSpPr/>
              <p:nvPr/>
            </p:nvSpPr>
            <p:spPr>
              <a:xfrm>
                <a:off x="1481460" y="4752900"/>
                <a:ext cx="860433" cy="860433"/>
              </a:xfrm>
              <a:prstGeom prst="ellipse">
                <a:avLst/>
              </a:prstGeom>
              <a:grpFill/>
              <a:ln w="38100"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235" name="Circle"/>
              <p:cNvSpPr/>
              <p:nvPr/>
            </p:nvSpPr>
            <p:spPr>
              <a:xfrm>
                <a:off x="1461745" y="5334773"/>
                <a:ext cx="573623" cy="573623"/>
              </a:xfrm>
              <a:prstGeom prst="ellipse">
                <a:avLst/>
              </a:prstGeom>
              <a:grpFill/>
              <a:ln w="38100"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236" name="Circle"/>
              <p:cNvSpPr/>
              <p:nvPr/>
            </p:nvSpPr>
            <p:spPr>
              <a:xfrm>
                <a:off x="1542036" y="5647837"/>
                <a:ext cx="286811" cy="286811"/>
              </a:xfrm>
              <a:prstGeom prst="ellipse">
                <a:avLst/>
              </a:prstGeom>
              <a:grpFill/>
              <a:ln w="38100"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237" name="Shape"/>
              <p:cNvSpPr/>
              <p:nvPr/>
            </p:nvSpPr>
            <p:spPr>
              <a:xfrm>
                <a:off x="292961" y="263023"/>
                <a:ext cx="5286772" cy="4391733"/>
              </a:xfrm>
              <a:custGeom>
                <a:avLst/>
                <a:gdLst/>
                <a:ahLst/>
                <a:cxnLst>
                  <a:cxn ang="0">
                    <a:pos x="wd2" y="hd2"/>
                  </a:cxn>
                  <a:cxn ang="5400000">
                    <a:pos x="wd2" y="hd2"/>
                  </a:cxn>
                  <a:cxn ang="10800000">
                    <a:pos x="wd2" y="hd2"/>
                  </a:cxn>
                  <a:cxn ang="16200000">
                    <a:pos x="wd2" y="hd2"/>
                  </a:cxn>
                </a:cxnLst>
                <a:rect l="0" t="0" r="r" b="b"/>
                <a:pathLst>
                  <a:path w="21600" h="21600" extrusionOk="0">
                    <a:moveTo>
                      <a:pt x="1380" y="14010"/>
                    </a:moveTo>
                    <a:cubicBezTo>
                      <a:pt x="899" y="14066"/>
                      <a:pt x="417" y="13902"/>
                      <a:pt x="0" y="13542"/>
                    </a:cubicBezTo>
                    <a:moveTo>
                      <a:pt x="2598" y="19137"/>
                    </a:moveTo>
                    <a:lnTo>
                      <a:pt x="2598" y="19137"/>
                    </a:lnTo>
                    <a:cubicBezTo>
                      <a:pt x="2405" y="19250"/>
                      <a:pt x="2202" y="19325"/>
                      <a:pt x="1994" y="19361"/>
                    </a:cubicBezTo>
                    <a:moveTo>
                      <a:pt x="7802" y="21600"/>
                    </a:moveTo>
                    <a:lnTo>
                      <a:pt x="7802" y="21600"/>
                    </a:lnTo>
                    <a:cubicBezTo>
                      <a:pt x="7657" y="21279"/>
                      <a:pt x="7535" y="20936"/>
                      <a:pt x="7438" y="20577"/>
                    </a:cubicBezTo>
                    <a:moveTo>
                      <a:pt x="14532" y="19050"/>
                    </a:moveTo>
                    <a:cubicBezTo>
                      <a:pt x="14510" y="19430"/>
                      <a:pt x="14462" y="19806"/>
                      <a:pt x="14386" y="20172"/>
                    </a:cubicBezTo>
                    <a:moveTo>
                      <a:pt x="17421" y="12116"/>
                    </a:moveTo>
                    <a:cubicBezTo>
                      <a:pt x="18505" y="12890"/>
                      <a:pt x="19193" y="14504"/>
                      <a:pt x="19193" y="16273"/>
                    </a:cubicBezTo>
                    <a:moveTo>
                      <a:pt x="21600" y="7649"/>
                    </a:moveTo>
                    <a:cubicBezTo>
                      <a:pt x="21423" y="8256"/>
                      <a:pt x="21153" y="8794"/>
                      <a:pt x="20811" y="9222"/>
                    </a:cubicBezTo>
                    <a:moveTo>
                      <a:pt x="19707" y="1814"/>
                    </a:moveTo>
                    <a:cubicBezTo>
                      <a:pt x="19737" y="2059"/>
                      <a:pt x="19751" y="2307"/>
                      <a:pt x="19749" y="2556"/>
                    </a:cubicBezTo>
                    <a:moveTo>
                      <a:pt x="14668" y="947"/>
                    </a:moveTo>
                    <a:cubicBezTo>
                      <a:pt x="14771" y="605"/>
                      <a:pt x="14907" y="286"/>
                      <a:pt x="15073" y="0"/>
                    </a:cubicBezTo>
                    <a:moveTo>
                      <a:pt x="10888" y="1399"/>
                    </a:moveTo>
                    <a:lnTo>
                      <a:pt x="10888" y="1399"/>
                    </a:lnTo>
                    <a:cubicBezTo>
                      <a:pt x="10930" y="1115"/>
                      <a:pt x="10996" y="841"/>
                      <a:pt x="11084" y="582"/>
                    </a:cubicBezTo>
                    <a:moveTo>
                      <a:pt x="6452" y="1676"/>
                    </a:moveTo>
                    <a:cubicBezTo>
                      <a:pt x="6709" y="1897"/>
                      <a:pt x="6947" y="2163"/>
                      <a:pt x="7160" y="2469"/>
                    </a:cubicBezTo>
                    <a:moveTo>
                      <a:pt x="1072" y="7905"/>
                    </a:moveTo>
                    <a:lnTo>
                      <a:pt x="1072" y="7905"/>
                    </a:lnTo>
                    <a:cubicBezTo>
                      <a:pt x="1016" y="7632"/>
                      <a:pt x="974" y="7353"/>
                      <a:pt x="948" y="7071"/>
                    </a:cubicBezTo>
                  </a:path>
                </a:pathLst>
              </a:custGeom>
              <a:grpFill/>
              <a:ln w="38100"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grpSp>
        <p:sp>
          <p:nvSpPr>
            <p:cNvPr id="239" name="What would you say to the staff person on the phone?…"/>
            <p:cNvSpPr txBox="1"/>
            <p:nvPr/>
          </p:nvSpPr>
          <p:spPr>
            <a:xfrm>
              <a:off x="799005" y="921507"/>
              <a:ext cx="3786771" cy="3046985"/>
            </a:xfrm>
            <a:prstGeom prst="rect">
              <a:avLst/>
            </a:prstGeom>
            <a:grpFill/>
            <a:ln w="381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defRPr sz="2400"/>
              </a:pPr>
              <a:r>
                <a:rPr dirty="0">
                  <a:solidFill>
                    <a:srgbClr val="000000"/>
                  </a:solidFill>
                </a:rPr>
                <a:t>What would you say to the staff person on the phone?</a:t>
              </a:r>
            </a:p>
            <a:p>
              <a:pPr algn="ctr">
                <a:defRPr sz="2400"/>
              </a:pPr>
              <a:endParaRPr dirty="0">
                <a:solidFill>
                  <a:srgbClr val="000000"/>
                </a:solidFill>
              </a:endParaRPr>
            </a:p>
            <a:p>
              <a:pPr algn="ctr">
                <a:defRPr sz="2400"/>
              </a:pPr>
              <a:r>
                <a:rPr dirty="0">
                  <a:solidFill>
                    <a:srgbClr val="000000"/>
                  </a:solidFill>
                </a:rPr>
                <a:t>Who else might you talk to at the facility?</a:t>
              </a:r>
            </a:p>
            <a:p>
              <a:pPr algn="ctr">
                <a:defRPr sz="2400"/>
              </a:pPr>
              <a:endParaRPr dirty="0">
                <a:solidFill>
                  <a:srgbClr val="000000"/>
                </a:solidFill>
              </a:endParaRPr>
            </a:p>
            <a:p>
              <a:pPr algn="ctr">
                <a:defRPr sz="2400"/>
              </a:pPr>
              <a:r>
                <a:rPr dirty="0">
                  <a:solidFill>
                    <a:srgbClr val="000000"/>
                  </a:solidFill>
                </a:rPr>
                <a:t>At what point do you visit the facility?</a:t>
              </a:r>
            </a:p>
          </p:txBody>
        </p:sp>
      </p:grpSp>
      <p:sp>
        <p:nvSpPr>
          <p:cNvPr id="3" name="Text Placeholder 2">
            <a:extLst>
              <a:ext uri="{FF2B5EF4-FFF2-40B4-BE49-F238E27FC236}">
                <a16:creationId xmlns:a16="http://schemas.microsoft.com/office/drawing/2014/main" id="{A9250051-ED81-4E69-0666-9556570D68D0}"/>
              </a:ext>
            </a:extLst>
          </p:cNvPr>
          <p:cNvSpPr>
            <a:spLocks noGrp="1"/>
          </p:cNvSpPr>
          <p:nvPr>
            <p:ph type="body" sz="quarter" idx="13"/>
          </p:nvPr>
        </p:nvSpPr>
        <p:spPr/>
        <p:txBody>
          <a:bodyPr>
            <a:normAutofit fontScale="92500" lnSpcReduction="20000"/>
          </a:bodyPr>
          <a:lstStyle/>
          <a:p>
            <a:endParaRPr lang="en-US"/>
          </a:p>
        </p:txBody>
      </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241"/>
                                        </p:tgtEl>
                                        <p:attrNameLst>
                                          <p:attrName>style.visibility</p:attrName>
                                        </p:attrNameLst>
                                      </p:cBhvr>
                                      <p:to>
                                        <p:strVal val="visible"/>
                                      </p:to>
                                    </p:set>
                                    <p:animEffect transition="in" filter="dissolve">
                                      <p:cBhvr>
                                        <p:cTn id="7" dur="2000"/>
                                        <p:tgtEl>
                                          <p:spTgt spid="241"/>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iterate>
                                    <p:tmAbs val="0"/>
                                  </p:iterate>
                                  <p:childTnLst>
                                    <p:set>
                                      <p:cBhvr>
                                        <p:cTn id="11" fill="hold"/>
                                        <p:tgtEl>
                                          <p:spTgt spid="240"/>
                                        </p:tgtEl>
                                        <p:attrNameLst>
                                          <p:attrName>style.visibility</p:attrName>
                                        </p:attrNameLst>
                                      </p:cBhvr>
                                      <p:to>
                                        <p:strVal val="visible"/>
                                      </p:to>
                                    </p:set>
                                    <p:anim calcmode="lin" valueType="num">
                                      <p:cBhvr>
                                        <p:cTn id="12" dur="1000" fill="hold"/>
                                        <p:tgtEl>
                                          <p:spTgt spid="240"/>
                                        </p:tgtEl>
                                        <p:attrNameLst>
                                          <p:attrName>ppt_w</p:attrName>
                                        </p:attrNameLst>
                                      </p:cBhvr>
                                      <p:tavLst>
                                        <p:tav tm="0">
                                          <p:val>
                                            <p:fltVal val="0"/>
                                          </p:val>
                                        </p:tav>
                                        <p:tav tm="100000">
                                          <p:val>
                                            <p:strVal val="#ppt_w"/>
                                          </p:val>
                                        </p:tav>
                                      </p:tavLst>
                                    </p:anim>
                                    <p:anim calcmode="lin" valueType="num">
                                      <p:cBhvr>
                                        <p:cTn id="13" dur="1000" fill="hold"/>
                                        <p:tgtEl>
                                          <p:spTgt spid="240"/>
                                        </p:tgtEl>
                                        <p:attrNameLst>
                                          <p:attrName>ppt_h</p:attrName>
                                        </p:attrNameLst>
                                      </p:cBhvr>
                                      <p:tavLst>
                                        <p:tav tm="0">
                                          <p:val>
                                            <p:fltVal val="0"/>
                                          </p:val>
                                        </p:tav>
                                        <p:tav tm="100000">
                                          <p:val>
                                            <p:strVal val="#ppt_h"/>
                                          </p:val>
                                        </p:tav>
                                      </p:tavLst>
                                    </p:anim>
                                    <p:anim calcmode="lin" valueType="num">
                                      <p:cBhvr>
                                        <p:cTn id="14" dur="1000" fill="hold"/>
                                        <p:tgtEl>
                                          <p:spTgt spid="240"/>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24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 grpId="0" animBg="1" advAuto="0"/>
      <p:bldP spid="240" grpId="0" animBg="1" advAuto="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7" name="Speech Bubble: Rectangle with Corners Rounded 3"/>
          <p:cNvGrpSpPr/>
          <p:nvPr/>
        </p:nvGrpSpPr>
        <p:grpSpPr>
          <a:xfrm>
            <a:off x="684973" y="1037999"/>
            <a:ext cx="3113592" cy="3307469"/>
            <a:chOff x="299597" y="278224"/>
            <a:chExt cx="3113590" cy="3307468"/>
          </a:xfrm>
        </p:grpSpPr>
        <p:sp>
          <p:nvSpPr>
            <p:cNvPr id="245" name="Shape"/>
            <p:cNvSpPr/>
            <p:nvPr/>
          </p:nvSpPr>
          <p:spPr>
            <a:xfrm rot="20906982">
              <a:off x="299597" y="278224"/>
              <a:ext cx="3113590" cy="3307468"/>
            </a:xfrm>
            <a:custGeom>
              <a:avLst/>
              <a:gdLst/>
              <a:ahLst/>
              <a:cxnLst>
                <a:cxn ang="0">
                  <a:pos x="wd2" y="hd2"/>
                </a:cxn>
                <a:cxn ang="5400000">
                  <a:pos x="wd2" y="hd2"/>
                </a:cxn>
                <a:cxn ang="10800000">
                  <a:pos x="wd2" y="hd2"/>
                </a:cxn>
                <a:cxn ang="16200000">
                  <a:pos x="wd2" y="hd2"/>
                </a:cxn>
              </a:cxnLst>
              <a:rect l="0" t="0" r="r" b="b"/>
              <a:pathLst>
                <a:path w="21600" h="21600" extrusionOk="0">
                  <a:moveTo>
                    <a:pt x="0" y="3200"/>
                  </a:moveTo>
                  <a:cubicBezTo>
                    <a:pt x="0" y="1433"/>
                    <a:pt x="1522" y="0"/>
                    <a:pt x="3399" y="0"/>
                  </a:cubicBezTo>
                  <a:lnTo>
                    <a:pt x="3600" y="0"/>
                  </a:lnTo>
                  <a:lnTo>
                    <a:pt x="18201" y="0"/>
                  </a:lnTo>
                  <a:cubicBezTo>
                    <a:pt x="20078" y="0"/>
                    <a:pt x="21600" y="1433"/>
                    <a:pt x="21600" y="3200"/>
                  </a:cubicBezTo>
                  <a:lnTo>
                    <a:pt x="21600" y="16000"/>
                  </a:lnTo>
                  <a:cubicBezTo>
                    <a:pt x="21600" y="17767"/>
                    <a:pt x="20078" y="19200"/>
                    <a:pt x="18201" y="19200"/>
                  </a:cubicBezTo>
                  <a:lnTo>
                    <a:pt x="9000" y="19200"/>
                  </a:lnTo>
                  <a:lnTo>
                    <a:pt x="6300" y="21600"/>
                  </a:lnTo>
                  <a:lnTo>
                    <a:pt x="3600" y="19200"/>
                  </a:lnTo>
                  <a:lnTo>
                    <a:pt x="3399" y="19200"/>
                  </a:lnTo>
                  <a:cubicBezTo>
                    <a:pt x="1522" y="19200"/>
                    <a:pt x="0" y="17767"/>
                    <a:pt x="0" y="16000"/>
                  </a:cubicBezTo>
                  <a:lnTo>
                    <a:pt x="0" y="16000"/>
                  </a:lnTo>
                  <a:lnTo>
                    <a:pt x="0" y="11200"/>
                  </a:lnTo>
                  <a:close/>
                </a:path>
              </a:pathLst>
            </a:custGeom>
            <a:solidFill>
              <a:schemeClr val="accent5">
                <a:lumMod val="20000"/>
                <a:lumOff val="80000"/>
              </a:schemeClr>
            </a:solidFill>
            <a:ln w="44450"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246" name="Please leave. You’re riling up the residents by explaining their rights!"/>
            <p:cNvSpPr txBox="1"/>
            <p:nvPr/>
          </p:nvSpPr>
          <p:spPr>
            <a:xfrm rot="20906982">
              <a:off x="406324" y="782436"/>
              <a:ext cx="2826554" cy="19389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2400"/>
              </a:lvl1pPr>
            </a:lstStyle>
            <a:p>
              <a:r>
                <a:rPr dirty="0">
                  <a:solidFill>
                    <a:srgbClr val="000000"/>
                  </a:solidFill>
                </a:rPr>
                <a:t>Please leave. You’re riling up the residents by explaining their rights!</a:t>
              </a:r>
            </a:p>
          </p:txBody>
        </p:sp>
      </p:grpSp>
      <p:pic>
        <p:nvPicPr>
          <p:cNvPr id="248" name="Content Placeholder 4" descr="Content Placeholder 4"/>
          <p:cNvPicPr>
            <a:picLocks noChangeAspect="1"/>
          </p:cNvPicPr>
          <p:nvPr/>
        </p:nvPicPr>
        <p:blipFill>
          <a:blip r:embed="rId3"/>
          <a:stretch>
            <a:fillRect/>
          </a:stretch>
        </p:blipFill>
        <p:spPr>
          <a:xfrm>
            <a:off x="3832816" y="759773"/>
            <a:ext cx="1732199" cy="1704765"/>
          </a:xfrm>
          <a:prstGeom prst="rect">
            <a:avLst/>
          </a:prstGeom>
          <a:ln w="12700">
            <a:miter lim="400000"/>
          </a:ln>
        </p:spPr>
      </p:pic>
      <p:grpSp>
        <p:nvGrpSpPr>
          <p:cNvPr id="256" name="Thought Bubble: Cloud 6"/>
          <p:cNvGrpSpPr/>
          <p:nvPr/>
        </p:nvGrpSpPr>
        <p:grpSpPr>
          <a:xfrm>
            <a:off x="5156615" y="284812"/>
            <a:ext cx="6865955" cy="6339846"/>
            <a:chOff x="-1" y="-1"/>
            <a:chExt cx="6629918" cy="6243562"/>
          </a:xfrm>
          <a:solidFill>
            <a:schemeClr val="bg1">
              <a:lumMod val="95000"/>
            </a:schemeClr>
          </a:solidFill>
        </p:grpSpPr>
        <p:grpSp>
          <p:nvGrpSpPr>
            <p:cNvPr id="254" name="Group"/>
            <p:cNvGrpSpPr/>
            <p:nvPr/>
          </p:nvGrpSpPr>
          <p:grpSpPr>
            <a:xfrm>
              <a:off x="-1" y="-1"/>
              <a:ext cx="6629918" cy="6243562"/>
              <a:chOff x="0" y="0"/>
              <a:chExt cx="6629917" cy="6243560"/>
            </a:xfrm>
            <a:grpFill/>
          </p:grpSpPr>
          <p:sp>
            <p:nvSpPr>
              <p:cNvPr id="249" name="Shape"/>
              <p:cNvSpPr/>
              <p:nvPr/>
            </p:nvSpPr>
            <p:spPr>
              <a:xfrm>
                <a:off x="0" y="0"/>
                <a:ext cx="6629917" cy="5441871"/>
              </a:xfrm>
              <a:custGeom>
                <a:avLst/>
                <a:gdLst/>
                <a:ahLst/>
                <a:cxnLst>
                  <a:cxn ang="0">
                    <a:pos x="wd2" y="hd2"/>
                  </a:cxn>
                  <a:cxn ang="5400000">
                    <a:pos x="wd2" y="hd2"/>
                  </a:cxn>
                  <a:cxn ang="10800000">
                    <a:pos x="wd2" y="hd2"/>
                  </a:cxn>
                  <a:cxn ang="16200000">
                    <a:pos x="wd2" y="hd2"/>
                  </a:cxn>
                </a:cxnLst>
                <a:rect l="0" t="0" r="r" b="b"/>
                <a:pathLst>
                  <a:path w="20879" h="20684" extrusionOk="0">
                    <a:moveTo>
                      <a:pt x="1901" y="6800"/>
                    </a:moveTo>
                    <a:lnTo>
                      <a:pt x="1901" y="6800"/>
                    </a:lnTo>
                    <a:cubicBezTo>
                      <a:pt x="1658" y="4397"/>
                      <a:pt x="2907" y="2184"/>
                      <a:pt x="4691" y="1857"/>
                    </a:cubicBezTo>
                    <a:cubicBezTo>
                      <a:pt x="5414" y="1724"/>
                      <a:pt x="6149" y="1922"/>
                      <a:pt x="6778" y="2419"/>
                    </a:cubicBezTo>
                    <a:lnTo>
                      <a:pt x="6778" y="2419"/>
                    </a:lnTo>
                    <a:cubicBezTo>
                      <a:pt x="7445" y="725"/>
                      <a:pt x="9003" y="82"/>
                      <a:pt x="10259" y="981"/>
                    </a:cubicBezTo>
                    <a:cubicBezTo>
                      <a:pt x="10478" y="1139"/>
                      <a:pt x="10680" y="1338"/>
                      <a:pt x="10857" y="1573"/>
                    </a:cubicBezTo>
                    <a:lnTo>
                      <a:pt x="10857" y="1573"/>
                    </a:lnTo>
                    <a:cubicBezTo>
                      <a:pt x="11377" y="169"/>
                      <a:pt x="12642" y="-401"/>
                      <a:pt x="13683" y="299"/>
                    </a:cubicBezTo>
                    <a:cubicBezTo>
                      <a:pt x="13971" y="493"/>
                      <a:pt x="14223" y="774"/>
                      <a:pt x="14418" y="1119"/>
                    </a:cubicBezTo>
                    <a:cubicBezTo>
                      <a:pt x="15255" y="-209"/>
                      <a:pt x="16734" y="-373"/>
                      <a:pt x="17722" y="753"/>
                    </a:cubicBezTo>
                    <a:cubicBezTo>
                      <a:pt x="18137" y="1226"/>
                      <a:pt x="18417" y="1878"/>
                      <a:pt x="18513" y="2598"/>
                    </a:cubicBezTo>
                    <a:lnTo>
                      <a:pt x="18513" y="2598"/>
                    </a:lnTo>
                    <a:cubicBezTo>
                      <a:pt x="19885" y="3102"/>
                      <a:pt x="20694" y="5013"/>
                      <a:pt x="20321" y="6865"/>
                    </a:cubicBezTo>
                    <a:cubicBezTo>
                      <a:pt x="20289" y="7020"/>
                      <a:pt x="20250" y="7173"/>
                      <a:pt x="20203" y="7321"/>
                    </a:cubicBezTo>
                    <a:lnTo>
                      <a:pt x="20203" y="7321"/>
                    </a:lnTo>
                    <a:cubicBezTo>
                      <a:pt x="21303" y="9251"/>
                      <a:pt x="21034" y="12017"/>
                      <a:pt x="19601" y="13499"/>
                    </a:cubicBezTo>
                    <a:cubicBezTo>
                      <a:pt x="19156" y="13961"/>
                      <a:pt x="18629" y="14259"/>
                      <a:pt x="18072" y="14367"/>
                    </a:cubicBezTo>
                    <a:cubicBezTo>
                      <a:pt x="18072" y="16443"/>
                      <a:pt x="16822" y="18126"/>
                      <a:pt x="15280" y="18126"/>
                    </a:cubicBezTo>
                    <a:cubicBezTo>
                      <a:pt x="14757" y="18126"/>
                      <a:pt x="14245" y="17928"/>
                      <a:pt x="13801" y="17556"/>
                    </a:cubicBezTo>
                    <a:lnTo>
                      <a:pt x="13801" y="17556"/>
                    </a:lnTo>
                    <a:cubicBezTo>
                      <a:pt x="13280" y="19883"/>
                      <a:pt x="11460" y="21199"/>
                      <a:pt x="9738" y="20494"/>
                    </a:cubicBezTo>
                    <a:cubicBezTo>
                      <a:pt x="9016" y="20199"/>
                      <a:pt x="8392" y="19574"/>
                      <a:pt x="7973" y="18727"/>
                    </a:cubicBezTo>
                    <a:cubicBezTo>
                      <a:pt x="6209" y="20160"/>
                      <a:pt x="3920" y="19389"/>
                      <a:pt x="2859" y="17004"/>
                    </a:cubicBezTo>
                    <a:cubicBezTo>
                      <a:pt x="2846" y="16974"/>
                      <a:pt x="2833" y="16944"/>
                      <a:pt x="2820" y="16914"/>
                    </a:cubicBezTo>
                    <a:lnTo>
                      <a:pt x="2820" y="16914"/>
                    </a:lnTo>
                    <a:cubicBezTo>
                      <a:pt x="1666" y="17096"/>
                      <a:pt x="620" y="15986"/>
                      <a:pt x="485" y="14435"/>
                    </a:cubicBezTo>
                    <a:cubicBezTo>
                      <a:pt x="412" y="13608"/>
                      <a:pt x="615" y="12780"/>
                      <a:pt x="1038" y="12172"/>
                    </a:cubicBezTo>
                    <a:lnTo>
                      <a:pt x="1038" y="12172"/>
                    </a:lnTo>
                    <a:cubicBezTo>
                      <a:pt x="39" y="11379"/>
                      <a:pt x="-297" y="9639"/>
                      <a:pt x="288" y="8285"/>
                    </a:cubicBezTo>
                    <a:cubicBezTo>
                      <a:pt x="626" y="7504"/>
                      <a:pt x="1218" y="6988"/>
                      <a:pt x="1883" y="6895"/>
                    </a:cubicBezTo>
                    <a:close/>
                  </a:path>
                </a:pathLst>
              </a:custGeom>
              <a:grpFill/>
              <a:ln w="38100"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250" name="Circle"/>
              <p:cNvSpPr/>
              <p:nvPr/>
            </p:nvSpPr>
            <p:spPr>
              <a:xfrm>
                <a:off x="1743722" y="5001387"/>
                <a:ext cx="905221" cy="905221"/>
              </a:xfrm>
              <a:prstGeom prst="ellipse">
                <a:avLst/>
              </a:prstGeom>
              <a:grpFill/>
              <a:ln w="38100"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251" name="Circle"/>
              <p:cNvSpPr/>
              <p:nvPr/>
            </p:nvSpPr>
            <p:spPr>
              <a:xfrm>
                <a:off x="1708030" y="5611375"/>
                <a:ext cx="603481" cy="603481"/>
              </a:xfrm>
              <a:prstGeom prst="ellipse">
                <a:avLst/>
              </a:prstGeom>
              <a:grpFill/>
              <a:ln w="38100"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252" name="Circle"/>
              <p:cNvSpPr/>
              <p:nvPr/>
            </p:nvSpPr>
            <p:spPr>
              <a:xfrm>
                <a:off x="1785930" y="5941820"/>
                <a:ext cx="301741" cy="301741"/>
              </a:xfrm>
              <a:prstGeom prst="ellipse">
                <a:avLst/>
              </a:prstGeom>
              <a:grpFill/>
              <a:ln w="38100"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253" name="Shape"/>
              <p:cNvSpPr/>
              <p:nvPr/>
            </p:nvSpPr>
            <p:spPr>
              <a:xfrm>
                <a:off x="336653" y="276714"/>
                <a:ext cx="6075217" cy="4620333"/>
              </a:xfrm>
              <a:custGeom>
                <a:avLst/>
                <a:gdLst/>
                <a:ahLst/>
                <a:cxnLst>
                  <a:cxn ang="0">
                    <a:pos x="wd2" y="hd2"/>
                  </a:cxn>
                  <a:cxn ang="5400000">
                    <a:pos x="wd2" y="hd2"/>
                  </a:cxn>
                  <a:cxn ang="10800000">
                    <a:pos x="wd2" y="hd2"/>
                  </a:cxn>
                  <a:cxn ang="16200000">
                    <a:pos x="wd2" y="hd2"/>
                  </a:cxn>
                </a:cxnLst>
                <a:rect l="0" t="0" r="r" b="b"/>
                <a:pathLst>
                  <a:path w="21600" h="21600" extrusionOk="0">
                    <a:moveTo>
                      <a:pt x="1380" y="14010"/>
                    </a:moveTo>
                    <a:lnTo>
                      <a:pt x="1380" y="14010"/>
                    </a:lnTo>
                    <a:cubicBezTo>
                      <a:pt x="899" y="14066"/>
                      <a:pt x="417" y="13902"/>
                      <a:pt x="0" y="13542"/>
                    </a:cubicBezTo>
                    <a:moveTo>
                      <a:pt x="2598" y="19137"/>
                    </a:moveTo>
                    <a:lnTo>
                      <a:pt x="2598" y="19137"/>
                    </a:lnTo>
                    <a:cubicBezTo>
                      <a:pt x="2405" y="19250"/>
                      <a:pt x="2202" y="19325"/>
                      <a:pt x="1994" y="19361"/>
                    </a:cubicBezTo>
                    <a:moveTo>
                      <a:pt x="7802" y="21600"/>
                    </a:moveTo>
                    <a:lnTo>
                      <a:pt x="7802" y="21600"/>
                    </a:lnTo>
                    <a:cubicBezTo>
                      <a:pt x="7657" y="21279"/>
                      <a:pt x="7535" y="20936"/>
                      <a:pt x="7438" y="20577"/>
                    </a:cubicBezTo>
                    <a:moveTo>
                      <a:pt x="14532" y="19050"/>
                    </a:moveTo>
                    <a:cubicBezTo>
                      <a:pt x="14510" y="19430"/>
                      <a:pt x="14462" y="19806"/>
                      <a:pt x="14386" y="20172"/>
                    </a:cubicBezTo>
                    <a:moveTo>
                      <a:pt x="17421" y="12116"/>
                    </a:moveTo>
                    <a:cubicBezTo>
                      <a:pt x="18505" y="12890"/>
                      <a:pt x="19193" y="14504"/>
                      <a:pt x="19193" y="16273"/>
                    </a:cubicBezTo>
                    <a:moveTo>
                      <a:pt x="21600" y="7649"/>
                    </a:moveTo>
                    <a:cubicBezTo>
                      <a:pt x="21423" y="8256"/>
                      <a:pt x="21153" y="8794"/>
                      <a:pt x="20811" y="9222"/>
                    </a:cubicBezTo>
                    <a:moveTo>
                      <a:pt x="19707" y="1814"/>
                    </a:moveTo>
                    <a:cubicBezTo>
                      <a:pt x="19737" y="2059"/>
                      <a:pt x="19751" y="2307"/>
                      <a:pt x="19749" y="2556"/>
                    </a:cubicBezTo>
                    <a:moveTo>
                      <a:pt x="14668" y="947"/>
                    </a:moveTo>
                    <a:cubicBezTo>
                      <a:pt x="14771" y="605"/>
                      <a:pt x="14907" y="286"/>
                      <a:pt x="15073" y="0"/>
                    </a:cubicBezTo>
                    <a:moveTo>
                      <a:pt x="10888" y="1399"/>
                    </a:moveTo>
                    <a:lnTo>
                      <a:pt x="10888" y="1399"/>
                    </a:lnTo>
                    <a:cubicBezTo>
                      <a:pt x="10930" y="1115"/>
                      <a:pt x="10996" y="841"/>
                      <a:pt x="11084" y="582"/>
                    </a:cubicBezTo>
                    <a:moveTo>
                      <a:pt x="6452" y="1676"/>
                    </a:moveTo>
                    <a:cubicBezTo>
                      <a:pt x="6709" y="1897"/>
                      <a:pt x="6947" y="2163"/>
                      <a:pt x="7160" y="2469"/>
                    </a:cubicBezTo>
                    <a:moveTo>
                      <a:pt x="1072" y="7905"/>
                    </a:moveTo>
                    <a:lnTo>
                      <a:pt x="1072" y="7905"/>
                    </a:lnTo>
                    <a:cubicBezTo>
                      <a:pt x="1016" y="7632"/>
                      <a:pt x="974" y="7353"/>
                      <a:pt x="948" y="7071"/>
                    </a:cubicBezTo>
                  </a:path>
                </a:pathLst>
              </a:custGeom>
              <a:grpFill/>
              <a:ln w="38100"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grpSp>
        <p:sp>
          <p:nvSpPr>
            <p:cNvPr id="255" name="How would you respond to the Social Service Director?…"/>
            <p:cNvSpPr txBox="1"/>
            <p:nvPr/>
          </p:nvSpPr>
          <p:spPr>
            <a:xfrm>
              <a:off x="1033964" y="1102166"/>
              <a:ext cx="4325197" cy="3091642"/>
            </a:xfrm>
            <a:prstGeom prst="rect">
              <a:avLst/>
            </a:prstGeom>
            <a:grpFill/>
            <a:ln w="381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p>
              <a:pPr algn="ctr">
                <a:defRPr sz="2200"/>
              </a:pPr>
              <a:r>
                <a:rPr dirty="0">
                  <a:solidFill>
                    <a:srgbClr val="000000"/>
                  </a:solidFill>
                </a:rPr>
                <a:t>How would you respond?</a:t>
              </a:r>
            </a:p>
            <a:p>
              <a:pPr algn="ctr">
                <a:defRPr sz="2200"/>
              </a:pPr>
              <a:endParaRPr dirty="0">
                <a:solidFill>
                  <a:srgbClr val="000000"/>
                </a:solidFill>
              </a:endParaRPr>
            </a:p>
            <a:p>
              <a:pPr algn="ctr">
                <a:defRPr sz="2200"/>
              </a:pPr>
              <a:r>
                <a:rPr dirty="0">
                  <a:solidFill>
                    <a:srgbClr val="000000"/>
                  </a:solidFill>
                </a:rPr>
                <a:t>Who else might you speak to at the facility? </a:t>
              </a:r>
            </a:p>
            <a:p>
              <a:pPr algn="ctr">
                <a:defRPr sz="2200"/>
              </a:pPr>
              <a:endParaRPr dirty="0">
                <a:solidFill>
                  <a:srgbClr val="000000"/>
                </a:solidFill>
              </a:endParaRPr>
            </a:p>
            <a:p>
              <a:pPr algn="ctr">
                <a:defRPr sz="2200"/>
              </a:pPr>
              <a:r>
                <a:rPr dirty="0">
                  <a:solidFill>
                    <a:srgbClr val="000000"/>
                  </a:solidFill>
                </a:rPr>
                <a:t>How do you respond to residents?</a:t>
              </a:r>
            </a:p>
            <a:p>
              <a:pPr algn="ctr">
                <a:defRPr sz="2200"/>
              </a:pPr>
              <a:endParaRPr dirty="0">
                <a:solidFill>
                  <a:srgbClr val="000000"/>
                </a:solidFill>
              </a:endParaRPr>
            </a:p>
            <a:p>
              <a:pPr algn="ctr">
                <a:defRPr sz="2200"/>
              </a:pPr>
              <a:r>
                <a:rPr dirty="0">
                  <a:solidFill>
                    <a:srgbClr val="000000"/>
                  </a:solidFill>
                </a:rPr>
                <a:t>At what point do you leave?</a:t>
              </a:r>
            </a:p>
            <a:p>
              <a:pPr algn="ctr">
                <a:defRPr sz="2200"/>
              </a:pPr>
              <a:r>
                <a:rPr dirty="0">
                  <a:solidFill>
                    <a:srgbClr val="000000"/>
                  </a:solidFill>
                </a:rPr>
                <a:t>What do you do next?</a:t>
              </a:r>
            </a:p>
          </p:txBody>
        </p:sp>
      </p:grpSp>
      <p:sp>
        <p:nvSpPr>
          <p:cNvPr id="3" name="Text Placeholder 2">
            <a:extLst>
              <a:ext uri="{FF2B5EF4-FFF2-40B4-BE49-F238E27FC236}">
                <a16:creationId xmlns:a16="http://schemas.microsoft.com/office/drawing/2014/main" id="{F868269B-B93D-4773-7A0F-EAD399DFF664}"/>
              </a:ext>
            </a:extLst>
          </p:cNvPr>
          <p:cNvSpPr>
            <a:spLocks noGrp="1"/>
          </p:cNvSpPr>
          <p:nvPr>
            <p:ph type="body" sz="quarter" idx="13"/>
          </p:nvPr>
        </p:nvSpPr>
        <p:spPr/>
        <p:txBody>
          <a:bodyPr>
            <a:normAutofit fontScale="92500" lnSpcReduction="20000"/>
          </a:bodyPr>
          <a:lstStyle/>
          <a:p>
            <a:endParaRPr lang="en-US"/>
          </a:p>
        </p:txBody>
      </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248"/>
                                        </p:tgtEl>
                                        <p:attrNameLst>
                                          <p:attrName>style.visibility</p:attrName>
                                        </p:attrNameLst>
                                      </p:cBhvr>
                                      <p:to>
                                        <p:strVal val="visible"/>
                                      </p:to>
                                    </p:set>
                                    <p:animEffect transition="in" filter="dissolve">
                                      <p:cBhvr>
                                        <p:cTn id="7" dur="2000"/>
                                        <p:tgtEl>
                                          <p:spTgt spid="248"/>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iterate>
                                    <p:tmAbs val="0"/>
                                  </p:iterate>
                                  <p:childTnLst>
                                    <p:set>
                                      <p:cBhvr>
                                        <p:cTn id="11" fill="hold"/>
                                        <p:tgtEl>
                                          <p:spTgt spid="256"/>
                                        </p:tgtEl>
                                        <p:attrNameLst>
                                          <p:attrName>style.visibility</p:attrName>
                                        </p:attrNameLst>
                                      </p:cBhvr>
                                      <p:to>
                                        <p:strVal val="visible"/>
                                      </p:to>
                                    </p:set>
                                    <p:anim calcmode="lin" valueType="num">
                                      <p:cBhvr>
                                        <p:cTn id="12" dur="1000" fill="hold"/>
                                        <p:tgtEl>
                                          <p:spTgt spid="256"/>
                                        </p:tgtEl>
                                        <p:attrNameLst>
                                          <p:attrName>ppt_w</p:attrName>
                                        </p:attrNameLst>
                                      </p:cBhvr>
                                      <p:tavLst>
                                        <p:tav tm="0">
                                          <p:val>
                                            <p:fltVal val="0"/>
                                          </p:val>
                                        </p:tav>
                                        <p:tav tm="100000">
                                          <p:val>
                                            <p:strVal val="#ppt_w"/>
                                          </p:val>
                                        </p:tav>
                                      </p:tavLst>
                                    </p:anim>
                                    <p:anim calcmode="lin" valueType="num">
                                      <p:cBhvr>
                                        <p:cTn id="13" dur="1000" fill="hold"/>
                                        <p:tgtEl>
                                          <p:spTgt spid="256"/>
                                        </p:tgtEl>
                                        <p:attrNameLst>
                                          <p:attrName>ppt_h</p:attrName>
                                        </p:attrNameLst>
                                      </p:cBhvr>
                                      <p:tavLst>
                                        <p:tav tm="0">
                                          <p:val>
                                            <p:fltVal val="0"/>
                                          </p:val>
                                        </p:tav>
                                        <p:tav tm="100000">
                                          <p:val>
                                            <p:strVal val="#ppt_h"/>
                                          </p:val>
                                        </p:tav>
                                      </p:tavLst>
                                    </p:anim>
                                    <p:anim calcmode="lin" valueType="num">
                                      <p:cBhvr>
                                        <p:cTn id="14" dur="1000" fill="hold"/>
                                        <p:tgtEl>
                                          <p:spTgt spid="256"/>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25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 grpId="0" animBg="1" advAuto="0"/>
      <p:bldP spid="256" grpId="0" animBg="1" advAuto="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Title 1"/>
          <p:cNvSpPr txBox="1">
            <a:spLocks noGrp="1"/>
          </p:cNvSpPr>
          <p:nvPr>
            <p:ph type="title"/>
          </p:nvPr>
        </p:nvSpPr>
        <p:spPr>
          <a:prstGeom prst="rect">
            <a:avLst/>
          </a:prstGeom>
        </p:spPr>
        <p:txBody>
          <a:bodyPr>
            <a:normAutofit fontScale="90000"/>
          </a:bodyPr>
          <a:lstStyle>
            <a:lvl1pPr>
              <a:defRPr b="1"/>
            </a:lvl1pPr>
          </a:lstStyle>
          <a:p>
            <a:r>
              <a:rPr dirty="0"/>
              <a:t>Confidentiality &amp; Disclosure of </a:t>
            </a:r>
            <a:r>
              <a:rPr lang="en-US" dirty="0"/>
              <a:t>Ombudsman Program </a:t>
            </a:r>
            <a:r>
              <a:rPr dirty="0"/>
              <a:t>Information</a:t>
            </a:r>
          </a:p>
        </p:txBody>
      </p:sp>
      <p:sp>
        <p:nvSpPr>
          <p:cNvPr id="2" name="Text Placeholder 1">
            <a:extLst>
              <a:ext uri="{FF2B5EF4-FFF2-40B4-BE49-F238E27FC236}">
                <a16:creationId xmlns:a16="http://schemas.microsoft.com/office/drawing/2014/main" id="{277AC7D6-4B42-3D62-72DF-548E31425720}"/>
              </a:ext>
            </a:extLst>
          </p:cNvPr>
          <p:cNvSpPr>
            <a:spLocks noGrp="1"/>
          </p:cNvSpPr>
          <p:nvPr>
            <p:ph type="body" sz="quarter" idx="14"/>
          </p:nvPr>
        </p:nvSpPr>
        <p:spPr/>
        <p:txBody>
          <a:bodyPr/>
          <a:lstStyle/>
          <a:p>
            <a:r>
              <a:rPr lang="en-US" dirty="0">
                <a:solidFill>
                  <a:srgbClr val="191998"/>
                </a:solidFill>
              </a:rPr>
              <a:t>Section 3</a:t>
            </a:r>
          </a:p>
          <a:p>
            <a:endParaRPr lang="en-US" dirty="0">
              <a:solidFill>
                <a:srgbClr val="191998"/>
              </a:solidFill>
            </a:endParaRPr>
          </a:p>
        </p:txBody>
      </p:sp>
      <p:sp>
        <p:nvSpPr>
          <p:cNvPr id="261" name="Text Placeholder 2"/>
          <p:cNvSpPr txBox="1">
            <a:spLocks noGrp="1"/>
          </p:cNvSpPr>
          <p:nvPr>
            <p:ph type="body" sz="quarter" idx="13"/>
          </p:nvPr>
        </p:nvSpPr>
        <p:spPr>
          <a:prstGeom prst="rect">
            <a:avLst/>
          </a:prstGeom>
        </p:spPr>
        <p:txBody>
          <a:bodyPr>
            <a:normAutofit fontScale="92500" lnSpcReduction="20000"/>
          </a:bodyPr>
          <a:lstStyle/>
          <a:p>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42986-D73E-4A97-85D8-DFC89708EA3C}"/>
              </a:ext>
            </a:extLst>
          </p:cNvPr>
          <p:cNvSpPr>
            <a:spLocks noGrp="1"/>
          </p:cNvSpPr>
          <p:nvPr>
            <p:ph type="title"/>
          </p:nvPr>
        </p:nvSpPr>
        <p:spPr>
          <a:xfrm>
            <a:off x="569156" y="225243"/>
            <a:ext cx="10515600" cy="1133475"/>
          </a:xfrm>
        </p:spPr>
        <p:txBody>
          <a:bodyPr/>
          <a:lstStyle/>
          <a:p>
            <a:r>
              <a:rPr lang="en-US" b="1" dirty="0"/>
              <a:t>Confidentiality</a:t>
            </a:r>
          </a:p>
        </p:txBody>
      </p:sp>
      <p:sp>
        <p:nvSpPr>
          <p:cNvPr id="8" name="Text Placeholder 7">
            <a:extLst>
              <a:ext uri="{FF2B5EF4-FFF2-40B4-BE49-F238E27FC236}">
                <a16:creationId xmlns:a16="http://schemas.microsoft.com/office/drawing/2014/main" id="{97580226-409F-2862-0F7D-6E7971BB3189}"/>
              </a:ext>
            </a:extLst>
          </p:cNvPr>
          <p:cNvSpPr>
            <a:spLocks noGrp="1"/>
          </p:cNvSpPr>
          <p:nvPr>
            <p:ph type="body" sz="quarter" idx="14"/>
          </p:nvPr>
        </p:nvSpPr>
        <p:spPr/>
        <p:txBody>
          <a:bodyPr/>
          <a:lstStyle/>
          <a:p>
            <a:endParaRPr lang="en-US"/>
          </a:p>
        </p:txBody>
      </p:sp>
      <p:sp>
        <p:nvSpPr>
          <p:cNvPr id="7" name="Text Placeholder 6">
            <a:extLst>
              <a:ext uri="{FF2B5EF4-FFF2-40B4-BE49-F238E27FC236}">
                <a16:creationId xmlns:a16="http://schemas.microsoft.com/office/drawing/2014/main" id="{F89D6654-1960-5E7E-1666-C92E293D84D0}"/>
              </a:ext>
            </a:extLst>
          </p:cNvPr>
          <p:cNvSpPr>
            <a:spLocks noGrp="1"/>
          </p:cNvSpPr>
          <p:nvPr>
            <p:ph type="body" sz="quarter" idx="13"/>
          </p:nvPr>
        </p:nvSpPr>
        <p:spPr/>
        <p:txBody>
          <a:bodyPr>
            <a:normAutofit fontScale="92500" lnSpcReduction="20000"/>
          </a:bodyPr>
          <a:lstStyle/>
          <a:p>
            <a:endParaRPr lang="en-US"/>
          </a:p>
        </p:txBody>
      </p:sp>
      <p:graphicFrame>
        <p:nvGraphicFramePr>
          <p:cNvPr id="4" name="Diagram 3">
            <a:extLst>
              <a:ext uri="{FF2B5EF4-FFF2-40B4-BE49-F238E27FC236}">
                <a16:creationId xmlns:a16="http://schemas.microsoft.com/office/drawing/2014/main" id="{F65D87EF-1AED-410A-9DD9-BB19446A3359}"/>
              </a:ext>
            </a:extLst>
          </p:cNvPr>
          <p:cNvGraphicFramePr/>
          <p:nvPr>
            <p:extLst>
              <p:ext uri="{D42A27DB-BD31-4B8C-83A1-F6EECF244321}">
                <p14:modId xmlns:p14="http://schemas.microsoft.com/office/powerpoint/2010/main" val="3240419749"/>
              </p:ext>
            </p:extLst>
          </p:nvPr>
        </p:nvGraphicFramePr>
        <p:xfrm>
          <a:off x="-1802601" y="1576075"/>
          <a:ext cx="10348724" cy="50566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4" descr="Picture 4">
            <a:extLst>
              <a:ext uri="{FF2B5EF4-FFF2-40B4-BE49-F238E27FC236}">
                <a16:creationId xmlns:a16="http://schemas.microsoft.com/office/drawing/2014/main" id="{E580BF55-1C4E-467C-BE8E-36A4F30DD797}"/>
              </a:ext>
            </a:extLst>
          </p:cNvPr>
          <p:cNvPicPr>
            <a:picLocks noChangeAspect="1"/>
          </p:cNvPicPr>
          <p:nvPr/>
        </p:nvPicPr>
        <p:blipFill>
          <a:blip r:embed="rId8"/>
          <a:stretch>
            <a:fillRect/>
          </a:stretch>
        </p:blipFill>
        <p:spPr>
          <a:xfrm>
            <a:off x="6850505" y="2086587"/>
            <a:ext cx="5341495" cy="3247413"/>
          </a:xfrm>
          <a:prstGeom prst="rect">
            <a:avLst/>
          </a:prstGeom>
          <a:ln w="12700">
            <a:miter lim="400000"/>
          </a:ln>
        </p:spPr>
      </p:pic>
    </p:spTree>
    <p:extLst>
      <p:ext uri="{BB962C8B-B14F-4D97-AF65-F5344CB8AC3E}">
        <p14:creationId xmlns:p14="http://schemas.microsoft.com/office/powerpoint/2010/main" val="4259412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Title 3"/>
          <p:cNvSpPr txBox="1">
            <a:spLocks noGrp="1"/>
          </p:cNvSpPr>
          <p:nvPr>
            <p:ph type="title"/>
          </p:nvPr>
        </p:nvSpPr>
        <p:spPr>
          <a:prstGeom prst="rect">
            <a:avLst/>
          </a:prstGeom>
        </p:spPr>
        <p:txBody>
          <a:bodyPr>
            <a:noAutofit/>
          </a:bodyPr>
          <a:lstStyle>
            <a:lvl1pPr marL="525780" indent="-525780" defTabSz="841247">
              <a:buSzPct val="100000"/>
              <a:buChar char="➢"/>
              <a:defRPr sz="3312" b="1" spc="-91"/>
            </a:lvl1pPr>
          </a:lstStyle>
          <a:p>
            <a:pPr marL="0" indent="0">
              <a:buNone/>
            </a:pPr>
            <a:r>
              <a:rPr lang="en-US" sz="3400" dirty="0">
                <a:sym typeface="Symbol" panose="05050102010706020507" pitchFamily="18" charset="2"/>
              </a:rPr>
              <a:t> </a:t>
            </a:r>
            <a:r>
              <a:rPr sz="3400" dirty="0"/>
              <a:t>State-Specific Policies and Procedures: Confidentiality</a:t>
            </a:r>
          </a:p>
        </p:txBody>
      </p:sp>
      <p:sp>
        <p:nvSpPr>
          <p:cNvPr id="2" name="Text Placeholder 1">
            <a:extLst>
              <a:ext uri="{FF2B5EF4-FFF2-40B4-BE49-F238E27FC236}">
                <a16:creationId xmlns:a16="http://schemas.microsoft.com/office/drawing/2014/main" id="{D49EE306-E042-C3E0-A64D-0F5E3724AED5}"/>
              </a:ext>
            </a:extLst>
          </p:cNvPr>
          <p:cNvSpPr>
            <a:spLocks noGrp="1"/>
          </p:cNvSpPr>
          <p:nvPr>
            <p:ph type="body" sz="quarter" idx="14"/>
          </p:nvPr>
        </p:nvSpPr>
        <p:spPr/>
        <p:txBody>
          <a:bodyPr>
            <a:normAutofit lnSpcReduction="10000"/>
          </a:bodyPr>
          <a:lstStyle/>
          <a:p>
            <a:endParaRPr lang="en-US"/>
          </a:p>
        </p:txBody>
      </p:sp>
      <p:sp>
        <p:nvSpPr>
          <p:cNvPr id="3" name="Text Placeholder 2">
            <a:extLst>
              <a:ext uri="{FF2B5EF4-FFF2-40B4-BE49-F238E27FC236}">
                <a16:creationId xmlns:a16="http://schemas.microsoft.com/office/drawing/2014/main" id="{00AA1E0D-B598-B8C5-9427-EC852526A375}"/>
              </a:ext>
            </a:extLst>
          </p:cNvPr>
          <p:cNvSpPr>
            <a:spLocks noGrp="1"/>
          </p:cNvSpPr>
          <p:nvPr>
            <p:ph type="body" sz="quarter" idx="15"/>
          </p:nvPr>
        </p:nvSpPr>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Title 1"/>
          <p:cNvSpPr txBox="1">
            <a:spLocks noGrp="1"/>
          </p:cNvSpPr>
          <p:nvPr>
            <p:ph type="title"/>
          </p:nvPr>
        </p:nvSpPr>
        <p:spPr>
          <a:xfrm>
            <a:off x="457198" y="391890"/>
            <a:ext cx="11271739" cy="933090"/>
          </a:xfrm>
          <a:prstGeom prst="rect">
            <a:avLst/>
          </a:prstGeom>
        </p:spPr>
        <p:txBody>
          <a:bodyPr/>
          <a:lstStyle>
            <a:lvl1pPr>
              <a:defRPr b="1"/>
            </a:lvl1pPr>
          </a:lstStyle>
          <a:p>
            <a:r>
              <a:rPr dirty="0"/>
              <a:t>Why is Confidentiality Important?</a:t>
            </a:r>
          </a:p>
        </p:txBody>
      </p:sp>
      <p:sp>
        <p:nvSpPr>
          <p:cNvPr id="2" name="Text Placeholder 1">
            <a:extLst>
              <a:ext uri="{FF2B5EF4-FFF2-40B4-BE49-F238E27FC236}">
                <a16:creationId xmlns:a16="http://schemas.microsoft.com/office/drawing/2014/main" id="{FD96097E-1ADA-6B29-4B52-68E509044289}"/>
              </a:ext>
            </a:extLst>
          </p:cNvPr>
          <p:cNvSpPr>
            <a:spLocks noGrp="1"/>
          </p:cNvSpPr>
          <p:nvPr>
            <p:ph type="body" sz="quarter" idx="15"/>
          </p:nvPr>
        </p:nvSpPr>
        <p:spPr/>
        <p:txBody>
          <a:bodyPr>
            <a:normAutofit fontScale="85000" lnSpcReduction="20000"/>
          </a:bodyPr>
          <a:lstStyle/>
          <a:p>
            <a:pPr marL="182562" indent="-182562">
              <a:lnSpc>
                <a:spcPct val="150000"/>
              </a:lnSpc>
              <a:spcBef>
                <a:spcPts val="600"/>
              </a:spcBef>
              <a:defRPr sz="2800"/>
            </a:pPr>
            <a:r>
              <a:rPr lang="en-US" dirty="0"/>
              <a:t>Level of comfort</a:t>
            </a:r>
          </a:p>
          <a:p>
            <a:pPr marL="182562" indent="-182562">
              <a:lnSpc>
                <a:spcPct val="150000"/>
              </a:lnSpc>
              <a:spcBef>
                <a:spcPts val="600"/>
              </a:spcBef>
              <a:defRPr sz="2800"/>
            </a:pPr>
            <a:r>
              <a:rPr lang="en-US" dirty="0"/>
              <a:t>Encourages individuals to be open </a:t>
            </a:r>
          </a:p>
          <a:p>
            <a:pPr marL="182562" indent="-182562">
              <a:lnSpc>
                <a:spcPct val="150000"/>
              </a:lnSpc>
              <a:spcBef>
                <a:spcPts val="600"/>
              </a:spcBef>
              <a:defRPr sz="2800"/>
            </a:pPr>
            <a:r>
              <a:rPr lang="en-US" dirty="0"/>
              <a:t>Builds a trusting relationship</a:t>
            </a:r>
          </a:p>
          <a:p>
            <a:pPr marL="182562" indent="-182562">
              <a:lnSpc>
                <a:spcPct val="150000"/>
              </a:lnSpc>
              <a:spcBef>
                <a:spcPts val="600"/>
              </a:spcBef>
              <a:defRPr sz="2800"/>
            </a:pPr>
            <a:r>
              <a:rPr lang="en-US" dirty="0"/>
              <a:t>Assures services are resident-directed</a:t>
            </a:r>
          </a:p>
          <a:p>
            <a:endParaRPr lang="en-US" dirty="0"/>
          </a:p>
        </p:txBody>
      </p:sp>
      <p:pic>
        <p:nvPicPr>
          <p:cNvPr id="272" name="Picture 4" descr="Picture 4"/>
          <p:cNvPicPr>
            <a:picLocks noChangeAspect="1"/>
          </p:cNvPicPr>
          <p:nvPr/>
        </p:nvPicPr>
        <p:blipFill>
          <a:blip r:embed="rId3"/>
          <a:stretch>
            <a:fillRect/>
          </a:stretch>
        </p:blipFill>
        <p:spPr>
          <a:xfrm>
            <a:off x="6204737" y="1421586"/>
            <a:ext cx="5725614" cy="3220659"/>
          </a:xfrm>
          <a:prstGeom prst="rect">
            <a:avLst/>
          </a:prstGeom>
          <a:ln w="12700">
            <a:miter lim="400000"/>
          </a:ln>
        </p:spPr>
      </p:pic>
      <p:sp>
        <p:nvSpPr>
          <p:cNvPr id="273" name="TextBox 5"/>
          <p:cNvSpPr txBox="1"/>
          <p:nvPr/>
        </p:nvSpPr>
        <p:spPr>
          <a:xfrm>
            <a:off x="8969416" y="6618923"/>
            <a:ext cx="5525947" cy="2024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800"/>
            </a:pPr>
            <a:r>
              <a:rPr u="sng" dirty="0">
                <a:solidFill>
                  <a:srgbClr val="0000CC"/>
                </a:solidFill>
                <a:uFill>
                  <a:solidFill>
                    <a:srgbClr val="0000CC"/>
                  </a:solidFill>
                </a:uFill>
                <a:hlinkClick r:id="rId4"/>
              </a:rPr>
              <a:t>This Photo</a:t>
            </a:r>
            <a:r>
              <a:rPr dirty="0"/>
              <a:t> by Unknown Author is licensed under </a:t>
            </a:r>
            <a:r>
              <a:rPr u="sng" dirty="0">
                <a:solidFill>
                  <a:srgbClr val="0000CC"/>
                </a:solidFill>
                <a:uFill>
                  <a:solidFill>
                    <a:srgbClr val="0000CC"/>
                  </a:solidFill>
                </a:uFill>
                <a:hlinkClick r:id="rId5"/>
              </a:rPr>
              <a:t>CC BY-NC-ND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prstGeom prst="rect">
            <a:avLst/>
          </a:prstGeom>
        </p:spPr>
        <p:txBody>
          <a:bodyPr/>
          <a:lstStyle>
            <a:lvl1pPr>
              <a:defRPr b="1"/>
            </a:lvl1pPr>
          </a:lstStyle>
          <a:p>
            <a:r>
              <a:rPr dirty="0"/>
              <a:t>Welcome</a:t>
            </a:r>
          </a:p>
        </p:txBody>
      </p:sp>
      <p:sp>
        <p:nvSpPr>
          <p:cNvPr id="2" name="Text Placeholder 1">
            <a:extLst>
              <a:ext uri="{FF2B5EF4-FFF2-40B4-BE49-F238E27FC236}">
                <a16:creationId xmlns:a16="http://schemas.microsoft.com/office/drawing/2014/main" id="{16985902-72C4-A7CA-9FC0-9D4AA9605DCE}"/>
              </a:ext>
            </a:extLst>
          </p:cNvPr>
          <p:cNvSpPr>
            <a:spLocks noGrp="1"/>
          </p:cNvSpPr>
          <p:nvPr>
            <p:ph type="body" sz="quarter" idx="14"/>
          </p:nvPr>
        </p:nvSpPr>
        <p:spPr>
          <a:xfrm>
            <a:off x="457925" y="1324980"/>
            <a:ext cx="10728325" cy="3610557"/>
          </a:xfrm>
        </p:spPr>
        <p:txBody>
          <a:bodyPr/>
          <a:lstStyle/>
          <a:p>
            <a:pPr marL="342900" indent="-342900">
              <a:lnSpc>
                <a:spcPct val="115000"/>
              </a:lnSpc>
              <a:spcBef>
                <a:spcPts val="0"/>
              </a:spcBef>
              <a:buFont typeface="Symbol"/>
              <a:buChar char="·"/>
              <a:defRPr sz="2800">
                <a:latin typeface="+mn-lt"/>
                <a:ea typeface="+mn-ea"/>
                <a:cs typeface="+mn-cs"/>
                <a:sym typeface="Calibri"/>
              </a:defRPr>
            </a:pPr>
            <a:r>
              <a:rPr lang="en-US" dirty="0"/>
              <a:t>Your name</a:t>
            </a:r>
          </a:p>
          <a:p>
            <a:pPr marL="342900" indent="-342900">
              <a:lnSpc>
                <a:spcPct val="115000"/>
              </a:lnSpc>
              <a:spcBef>
                <a:spcPts val="0"/>
              </a:spcBef>
              <a:buFont typeface="Symbol"/>
              <a:buChar char="·"/>
              <a:defRPr sz="2800">
                <a:latin typeface="+mn-lt"/>
                <a:ea typeface="+mn-ea"/>
                <a:cs typeface="+mn-cs"/>
                <a:sym typeface="Calibri"/>
              </a:defRPr>
            </a:pPr>
            <a:r>
              <a:rPr lang="en-US" dirty="0"/>
              <a:t>Where you are from</a:t>
            </a:r>
          </a:p>
          <a:p>
            <a:pPr marL="342900" indent="-342900">
              <a:lnSpc>
                <a:spcPct val="115000"/>
              </a:lnSpc>
              <a:spcBef>
                <a:spcPts val="0"/>
              </a:spcBef>
              <a:buFont typeface="Symbol"/>
              <a:buChar char="·"/>
              <a:defRPr sz="2800">
                <a:latin typeface="+mn-lt"/>
                <a:ea typeface="+mn-ea"/>
                <a:cs typeface="+mn-cs"/>
                <a:sym typeface="Calibri"/>
              </a:defRPr>
            </a:pPr>
            <a:r>
              <a:rPr lang="en-US" dirty="0"/>
              <a:t>One thing you learned from Module 4</a:t>
            </a:r>
          </a:p>
          <a:p>
            <a:pPr marL="342900" indent="-342900">
              <a:lnSpc>
                <a:spcPct val="115000"/>
              </a:lnSpc>
              <a:spcBef>
                <a:spcPts val="800"/>
              </a:spcBef>
              <a:buFont typeface="Symbol"/>
              <a:buChar char="·"/>
              <a:defRPr sz="2800">
                <a:latin typeface="+mn-lt"/>
                <a:ea typeface="+mn-ea"/>
                <a:cs typeface="+mn-cs"/>
                <a:sym typeface="Calibri"/>
              </a:defRPr>
            </a:pPr>
            <a:r>
              <a:rPr lang="en-US" dirty="0"/>
              <a:t>What you hope to learn since the last module</a:t>
            </a:r>
          </a:p>
        </p:txBody>
      </p:sp>
      <p:pic>
        <p:nvPicPr>
          <p:cNvPr id="111" name="Picture 8" descr="Picture 8"/>
          <p:cNvPicPr>
            <a:picLocks noChangeAspect="1"/>
          </p:cNvPicPr>
          <p:nvPr/>
        </p:nvPicPr>
        <p:blipFill>
          <a:blip r:embed="rId3"/>
          <a:stretch>
            <a:fillRect/>
          </a:stretch>
        </p:blipFill>
        <p:spPr>
          <a:xfrm>
            <a:off x="2290439" y="4038600"/>
            <a:ext cx="6332738" cy="2725712"/>
          </a:xfrm>
          <a:prstGeom prst="rect">
            <a:avLst/>
          </a:prstGeom>
          <a:ln w="12700">
            <a:miter lim="400000"/>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Title 1"/>
          <p:cNvSpPr txBox="1">
            <a:spLocks noGrp="1"/>
          </p:cNvSpPr>
          <p:nvPr>
            <p:ph type="title"/>
          </p:nvPr>
        </p:nvSpPr>
        <p:spPr>
          <a:prstGeom prst="rect">
            <a:avLst/>
          </a:prstGeom>
        </p:spPr>
        <p:txBody>
          <a:bodyPr/>
          <a:lstStyle>
            <a:lvl1pPr>
              <a:defRPr b="1"/>
            </a:lvl1pPr>
          </a:lstStyle>
          <a:p>
            <a:r>
              <a:rPr dirty="0"/>
              <a:t>When the Complainant is Not the Resident</a:t>
            </a:r>
          </a:p>
        </p:txBody>
      </p:sp>
      <p:sp>
        <p:nvSpPr>
          <p:cNvPr id="2" name="Text Placeholder 1">
            <a:extLst>
              <a:ext uri="{FF2B5EF4-FFF2-40B4-BE49-F238E27FC236}">
                <a16:creationId xmlns:a16="http://schemas.microsoft.com/office/drawing/2014/main" id="{A0464F59-77D8-E5E0-457B-F59F4F696CF4}"/>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9BA14444-8185-E328-EF23-871FC28A6513}"/>
              </a:ext>
            </a:extLst>
          </p:cNvPr>
          <p:cNvSpPr>
            <a:spLocks noGrp="1"/>
          </p:cNvSpPr>
          <p:nvPr>
            <p:ph type="body" sz="quarter" idx="15"/>
          </p:nvPr>
        </p:nvSpPr>
        <p:spPr/>
        <p:txBody>
          <a:bodyPr/>
          <a:lstStyle/>
          <a:p>
            <a:endParaRPr lang="en-US"/>
          </a:p>
        </p:txBody>
      </p:sp>
      <p:pic>
        <p:nvPicPr>
          <p:cNvPr id="3" name="Picture 2" descr="Woman in wheelchair raising hand">
            <a:extLst>
              <a:ext uri="{FF2B5EF4-FFF2-40B4-BE49-F238E27FC236}">
                <a16:creationId xmlns:a16="http://schemas.microsoft.com/office/drawing/2014/main" id="{46D700D7-1684-454B-AA8F-CB80C81A58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40223" y="1439333"/>
            <a:ext cx="2679785" cy="5334000"/>
          </a:xfrm>
          <a:prstGeom prst="rect">
            <a:avLst/>
          </a:prstGeom>
        </p:spPr>
      </p:pic>
      <p:graphicFrame>
        <p:nvGraphicFramePr>
          <p:cNvPr id="4" name="Diagram 3">
            <a:extLst>
              <a:ext uri="{FF2B5EF4-FFF2-40B4-BE49-F238E27FC236}">
                <a16:creationId xmlns:a16="http://schemas.microsoft.com/office/drawing/2014/main" id="{333E94FA-D46F-443D-A689-0E2B1C3AAE79}"/>
              </a:ext>
            </a:extLst>
          </p:cNvPr>
          <p:cNvGraphicFramePr/>
          <p:nvPr>
            <p:extLst>
              <p:ext uri="{D42A27DB-BD31-4B8C-83A1-F6EECF244321}">
                <p14:modId xmlns:p14="http://schemas.microsoft.com/office/powerpoint/2010/main" val="2721912258"/>
              </p:ext>
            </p:extLst>
          </p:nvPr>
        </p:nvGraphicFramePr>
        <p:xfrm>
          <a:off x="0" y="1682784"/>
          <a:ext cx="7686623" cy="49317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7" name="Arrow: Curved Up 5"/>
          <p:cNvGrpSpPr/>
          <p:nvPr/>
        </p:nvGrpSpPr>
        <p:grpSpPr>
          <a:xfrm>
            <a:off x="3548884" y="469813"/>
            <a:ext cx="1283518" cy="845335"/>
            <a:chOff x="0" y="0"/>
            <a:chExt cx="1283516" cy="845333"/>
          </a:xfrm>
        </p:grpSpPr>
        <p:sp>
          <p:nvSpPr>
            <p:cNvPr id="284" name="Shape"/>
            <p:cNvSpPr/>
            <p:nvPr/>
          </p:nvSpPr>
          <p:spPr>
            <a:xfrm rot="10329958">
              <a:off x="41288" y="78635"/>
              <a:ext cx="1200940" cy="688064"/>
            </a:xfrm>
            <a:custGeom>
              <a:avLst/>
              <a:gdLst/>
              <a:ahLst/>
              <a:cxnLst>
                <a:cxn ang="0">
                  <a:pos x="wd2" y="hd2"/>
                </a:cxn>
                <a:cxn ang="5400000">
                  <a:pos x="wd2" y="hd2"/>
                </a:cxn>
                <a:cxn ang="10800000">
                  <a:pos x="wd2" y="hd2"/>
                </a:cxn>
                <a:cxn ang="16200000">
                  <a:pos x="wd2" y="hd2"/>
                </a:cxn>
              </a:cxnLst>
              <a:rect l="0" t="0" r="r" b="b"/>
              <a:pathLst>
                <a:path w="21600" h="20042" extrusionOk="0">
                  <a:moveTo>
                    <a:pt x="18780" y="0"/>
                  </a:moveTo>
                  <a:lnTo>
                    <a:pt x="21600" y="5010"/>
                  </a:lnTo>
                  <a:lnTo>
                    <a:pt x="20053" y="5010"/>
                  </a:lnTo>
                  <a:cubicBezTo>
                    <a:pt x="18924" y="15183"/>
                    <a:pt x="14608" y="21600"/>
                    <a:pt x="10163" y="19714"/>
                  </a:cubicBezTo>
                  <a:lnTo>
                    <a:pt x="10163" y="19714"/>
                  </a:lnTo>
                  <a:cubicBezTo>
                    <a:pt x="13468" y="18312"/>
                    <a:pt x="16120" y="12573"/>
                    <a:pt x="16960" y="5010"/>
                  </a:cubicBezTo>
                  <a:lnTo>
                    <a:pt x="15413" y="5010"/>
                  </a:lnTo>
                  <a:close/>
                  <a:moveTo>
                    <a:pt x="8617" y="20040"/>
                  </a:moveTo>
                  <a:cubicBezTo>
                    <a:pt x="3858" y="20040"/>
                    <a:pt x="0" y="11068"/>
                    <a:pt x="0" y="0"/>
                  </a:cubicBezTo>
                  <a:lnTo>
                    <a:pt x="3093" y="0"/>
                  </a:lnTo>
                  <a:cubicBezTo>
                    <a:pt x="3093" y="11068"/>
                    <a:pt x="6951" y="20040"/>
                    <a:pt x="11710" y="20040"/>
                  </a:cubicBezTo>
                  <a:close/>
                </a:path>
              </a:pathLst>
            </a:custGeom>
            <a:solidFill>
              <a:schemeClr val="accent1"/>
            </a:solidFill>
            <a:ln w="12700" cap="flat">
              <a:noFill/>
              <a:miter lim="400000"/>
            </a:ln>
            <a:effectLst/>
          </p:spPr>
          <p:txBody>
            <a:bodyPr wrap="square" lIns="45719" tIns="45719" rIns="45719" bIns="45719" numCol="1" anchor="ctr">
              <a:noAutofit/>
            </a:bodyPr>
            <a:lstStyle/>
            <a:p>
              <a:pPr algn="ctr"/>
              <a:endParaRPr dirty="0"/>
            </a:p>
          </p:txBody>
        </p:sp>
        <p:sp>
          <p:nvSpPr>
            <p:cNvPr id="285" name="Shape"/>
            <p:cNvSpPr/>
            <p:nvPr/>
          </p:nvSpPr>
          <p:spPr>
            <a:xfrm rot="10329958">
              <a:off x="588594" y="41256"/>
              <a:ext cx="651075" cy="687968"/>
            </a:xfrm>
            <a:custGeom>
              <a:avLst/>
              <a:gdLst/>
              <a:ahLst/>
              <a:cxnLst>
                <a:cxn ang="0">
                  <a:pos x="wd2" y="hd2"/>
                </a:cxn>
                <a:cxn ang="5400000">
                  <a:pos x="wd2" y="hd2"/>
                </a:cxn>
                <a:cxn ang="10800000">
                  <a:pos x="wd2" y="hd2"/>
                </a:cxn>
                <a:cxn ang="16200000">
                  <a:pos x="wd2" y="hd2"/>
                </a:cxn>
              </a:cxnLst>
              <a:rect l="0" t="0" r="r" b="b"/>
              <a:pathLst>
                <a:path w="21600" h="21600" extrusionOk="0">
                  <a:moveTo>
                    <a:pt x="15894" y="21600"/>
                  </a:moveTo>
                  <a:cubicBezTo>
                    <a:pt x="7116" y="21600"/>
                    <a:pt x="0" y="11929"/>
                    <a:pt x="0" y="0"/>
                  </a:cubicBezTo>
                  <a:lnTo>
                    <a:pt x="5706" y="0"/>
                  </a:lnTo>
                  <a:cubicBezTo>
                    <a:pt x="5706" y="11929"/>
                    <a:pt x="12822" y="21600"/>
                    <a:pt x="21600" y="21600"/>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endParaRPr dirty="0"/>
            </a:p>
          </p:txBody>
        </p:sp>
        <p:sp>
          <p:nvSpPr>
            <p:cNvPr id="286" name="Line"/>
            <p:cNvSpPr/>
            <p:nvPr/>
          </p:nvSpPr>
          <p:spPr>
            <a:xfrm rot="10329958">
              <a:off x="41295" y="78730"/>
              <a:ext cx="1200940" cy="687968"/>
            </a:xfrm>
            <a:custGeom>
              <a:avLst/>
              <a:gdLst/>
              <a:ahLst/>
              <a:cxnLst>
                <a:cxn ang="0">
                  <a:pos x="wd2" y="hd2"/>
                </a:cxn>
                <a:cxn ang="5400000">
                  <a:pos x="wd2" y="hd2"/>
                </a:cxn>
                <a:cxn ang="10800000">
                  <a:pos x="wd2" y="hd2"/>
                </a:cxn>
                <a:cxn ang="16200000">
                  <a:pos x="wd2" y="hd2"/>
                </a:cxn>
              </a:cxnLst>
              <a:rect l="0" t="0" r="r" b="b"/>
              <a:pathLst>
                <a:path w="21600" h="21600" extrusionOk="0">
                  <a:moveTo>
                    <a:pt x="10163" y="21249"/>
                  </a:moveTo>
                  <a:lnTo>
                    <a:pt x="10163" y="21249"/>
                  </a:lnTo>
                  <a:cubicBezTo>
                    <a:pt x="13468" y="19738"/>
                    <a:pt x="16120" y="13552"/>
                    <a:pt x="16960" y="5400"/>
                  </a:cubicBezTo>
                  <a:lnTo>
                    <a:pt x="15413" y="5400"/>
                  </a:lnTo>
                  <a:lnTo>
                    <a:pt x="18780" y="0"/>
                  </a:lnTo>
                  <a:lnTo>
                    <a:pt x="21600" y="5400"/>
                  </a:lnTo>
                  <a:lnTo>
                    <a:pt x="20053" y="5400"/>
                  </a:lnTo>
                  <a:cubicBezTo>
                    <a:pt x="19071" y="14937"/>
                    <a:pt x="15639" y="21600"/>
                    <a:pt x="11710" y="21600"/>
                  </a:cubicBezTo>
                  <a:lnTo>
                    <a:pt x="8617" y="21600"/>
                  </a:lnTo>
                  <a:cubicBezTo>
                    <a:pt x="3858" y="21600"/>
                    <a:pt x="0" y="11929"/>
                    <a:pt x="0" y="0"/>
                  </a:cubicBezTo>
                  <a:lnTo>
                    <a:pt x="3093" y="0"/>
                  </a:lnTo>
                  <a:cubicBezTo>
                    <a:pt x="3093" y="11929"/>
                    <a:pt x="6951" y="21600"/>
                    <a:pt x="11710" y="21600"/>
                  </a:cubicBezTo>
                </a:path>
              </a:pathLst>
            </a:custGeom>
            <a:solidFill>
              <a:srgbClr val="002060"/>
            </a:solidFill>
            <a:ln w="26425" cap="flat">
              <a:solidFill>
                <a:srgbClr val="658625"/>
              </a:solidFill>
              <a:prstDash val="solid"/>
              <a:round/>
            </a:ln>
            <a:effectLst/>
          </p:spPr>
          <p:txBody>
            <a:bodyPr wrap="square" lIns="45719" tIns="45719" rIns="45719" bIns="45719" numCol="1" anchor="ctr">
              <a:noAutofit/>
            </a:bodyPr>
            <a:lstStyle/>
            <a:p>
              <a:pPr algn="ctr"/>
              <a:endParaRPr dirty="0"/>
            </a:p>
          </p:txBody>
        </p:sp>
      </p:grpSp>
      <p:grpSp>
        <p:nvGrpSpPr>
          <p:cNvPr id="291" name="Arrow: Curved Up 6"/>
          <p:cNvGrpSpPr/>
          <p:nvPr/>
        </p:nvGrpSpPr>
        <p:grpSpPr>
          <a:xfrm>
            <a:off x="6429533" y="3252788"/>
            <a:ext cx="1403352" cy="1289907"/>
            <a:chOff x="0" y="0"/>
            <a:chExt cx="1403351" cy="1289906"/>
          </a:xfrm>
        </p:grpSpPr>
        <p:sp>
          <p:nvSpPr>
            <p:cNvPr id="288" name="Shape"/>
            <p:cNvSpPr/>
            <p:nvPr/>
          </p:nvSpPr>
          <p:spPr>
            <a:xfrm rot="2109816">
              <a:off x="101076" y="279135"/>
              <a:ext cx="1201199" cy="731637"/>
            </a:xfrm>
            <a:custGeom>
              <a:avLst/>
              <a:gdLst/>
              <a:ahLst/>
              <a:cxnLst>
                <a:cxn ang="0">
                  <a:pos x="wd2" y="hd2"/>
                </a:cxn>
                <a:cxn ang="5400000">
                  <a:pos x="wd2" y="hd2"/>
                </a:cxn>
                <a:cxn ang="10800000">
                  <a:pos x="wd2" y="hd2"/>
                </a:cxn>
                <a:cxn ang="16200000">
                  <a:pos x="wd2" y="hd2"/>
                </a:cxn>
              </a:cxnLst>
              <a:rect l="0" t="0" r="r" b="b"/>
              <a:pathLst>
                <a:path w="21600" h="19931" extrusionOk="0">
                  <a:moveTo>
                    <a:pt x="18580" y="0"/>
                  </a:moveTo>
                  <a:lnTo>
                    <a:pt x="21600" y="4982"/>
                  </a:lnTo>
                  <a:lnTo>
                    <a:pt x="19956" y="4982"/>
                  </a:lnTo>
                  <a:cubicBezTo>
                    <a:pt x="18834" y="15210"/>
                    <a:pt x="14515" y="21600"/>
                    <a:pt x="10112" y="19549"/>
                  </a:cubicBezTo>
                  <a:lnTo>
                    <a:pt x="10112" y="19549"/>
                  </a:lnTo>
                  <a:cubicBezTo>
                    <a:pt x="13305" y="18062"/>
                    <a:pt x="15853" y="12399"/>
                    <a:pt x="16667" y="4982"/>
                  </a:cubicBezTo>
                  <a:lnTo>
                    <a:pt x="15023" y="4982"/>
                  </a:lnTo>
                  <a:close/>
                  <a:moveTo>
                    <a:pt x="8468" y="19928"/>
                  </a:moveTo>
                  <a:cubicBezTo>
                    <a:pt x="3791" y="19928"/>
                    <a:pt x="0" y="11006"/>
                    <a:pt x="0" y="0"/>
                  </a:cubicBezTo>
                  <a:lnTo>
                    <a:pt x="3289" y="0"/>
                  </a:lnTo>
                  <a:cubicBezTo>
                    <a:pt x="3289" y="11006"/>
                    <a:pt x="7080" y="19928"/>
                    <a:pt x="11757" y="19928"/>
                  </a:cubicBezTo>
                  <a:close/>
                </a:path>
              </a:pathLst>
            </a:custGeom>
            <a:solidFill>
              <a:srgbClr val="FF0000"/>
            </a:solidFill>
            <a:ln w="12700" cap="flat">
              <a:noFill/>
              <a:miter lim="400000"/>
            </a:ln>
            <a:effectLst/>
          </p:spPr>
          <p:txBody>
            <a:bodyPr wrap="square" lIns="45719" tIns="45719" rIns="45719" bIns="45719" numCol="1" anchor="ctr">
              <a:noAutofit/>
            </a:bodyPr>
            <a:lstStyle/>
            <a:p>
              <a:pPr algn="ctr"/>
              <a:endParaRPr dirty="0"/>
            </a:p>
          </p:txBody>
        </p:sp>
        <p:sp>
          <p:nvSpPr>
            <p:cNvPr id="289" name="Shape"/>
            <p:cNvSpPr/>
            <p:nvPr/>
          </p:nvSpPr>
          <p:spPr>
            <a:xfrm rot="2109816">
              <a:off x="151057" y="121517"/>
              <a:ext cx="653797" cy="731521"/>
            </a:xfrm>
            <a:custGeom>
              <a:avLst/>
              <a:gdLst/>
              <a:ahLst/>
              <a:cxnLst>
                <a:cxn ang="0">
                  <a:pos x="wd2" y="hd2"/>
                </a:cxn>
                <a:cxn ang="5400000">
                  <a:pos x="wd2" y="hd2"/>
                </a:cxn>
                <a:cxn ang="10800000">
                  <a:pos x="wd2" y="hd2"/>
                </a:cxn>
                <a:cxn ang="16200000">
                  <a:pos x="wd2" y="hd2"/>
                </a:cxn>
              </a:cxnLst>
              <a:rect l="0" t="0" r="r" b="b"/>
              <a:pathLst>
                <a:path w="21600" h="21600" extrusionOk="0">
                  <a:moveTo>
                    <a:pt x="15558" y="21600"/>
                  </a:moveTo>
                  <a:cubicBezTo>
                    <a:pt x="6966" y="21600"/>
                    <a:pt x="0" y="11929"/>
                    <a:pt x="0" y="0"/>
                  </a:cubicBezTo>
                  <a:lnTo>
                    <a:pt x="6042" y="0"/>
                  </a:lnTo>
                  <a:cubicBezTo>
                    <a:pt x="6042" y="11929"/>
                    <a:pt x="13008" y="21600"/>
                    <a:pt x="21600" y="21600"/>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endParaRPr dirty="0"/>
            </a:p>
          </p:txBody>
        </p:sp>
        <p:sp>
          <p:nvSpPr>
            <p:cNvPr id="290" name="Line"/>
            <p:cNvSpPr/>
            <p:nvPr/>
          </p:nvSpPr>
          <p:spPr>
            <a:xfrm rot="2109816">
              <a:off x="101110" y="279145"/>
              <a:ext cx="1201199" cy="731521"/>
            </a:xfrm>
            <a:custGeom>
              <a:avLst/>
              <a:gdLst/>
              <a:ahLst/>
              <a:cxnLst>
                <a:cxn ang="0">
                  <a:pos x="wd2" y="hd2"/>
                </a:cxn>
                <a:cxn ang="5400000">
                  <a:pos x="wd2" y="hd2"/>
                </a:cxn>
                <a:cxn ang="10800000">
                  <a:pos x="wd2" y="hd2"/>
                </a:cxn>
                <a:cxn ang="16200000">
                  <a:pos x="wd2" y="hd2"/>
                </a:cxn>
              </a:cxnLst>
              <a:rect l="0" t="0" r="r" b="b"/>
              <a:pathLst>
                <a:path w="21600" h="21600" extrusionOk="0">
                  <a:moveTo>
                    <a:pt x="10112" y="21189"/>
                  </a:moveTo>
                  <a:lnTo>
                    <a:pt x="10112" y="21189"/>
                  </a:lnTo>
                  <a:cubicBezTo>
                    <a:pt x="13305" y="19577"/>
                    <a:pt x="15853" y="13439"/>
                    <a:pt x="16667" y="5400"/>
                  </a:cubicBezTo>
                  <a:lnTo>
                    <a:pt x="15023" y="5400"/>
                  </a:lnTo>
                  <a:lnTo>
                    <a:pt x="18580" y="0"/>
                  </a:lnTo>
                  <a:lnTo>
                    <a:pt x="21600" y="5400"/>
                  </a:lnTo>
                  <a:lnTo>
                    <a:pt x="19956" y="5400"/>
                  </a:lnTo>
                  <a:cubicBezTo>
                    <a:pt x="18990" y="14937"/>
                    <a:pt x="15618" y="21600"/>
                    <a:pt x="11757" y="21600"/>
                  </a:cubicBezTo>
                  <a:lnTo>
                    <a:pt x="8468" y="21600"/>
                  </a:lnTo>
                  <a:cubicBezTo>
                    <a:pt x="3791" y="21600"/>
                    <a:pt x="0" y="11929"/>
                    <a:pt x="0" y="0"/>
                  </a:cubicBezTo>
                  <a:lnTo>
                    <a:pt x="3289" y="0"/>
                  </a:lnTo>
                  <a:cubicBezTo>
                    <a:pt x="3289" y="11929"/>
                    <a:pt x="7080" y="21600"/>
                    <a:pt x="11757" y="21600"/>
                  </a:cubicBezTo>
                </a:path>
              </a:pathLst>
            </a:custGeom>
            <a:noFill/>
            <a:ln w="26425" cap="flat">
              <a:solidFill>
                <a:srgbClr val="658625"/>
              </a:solidFill>
              <a:prstDash val="solid"/>
              <a:round/>
            </a:ln>
            <a:effectLst/>
          </p:spPr>
          <p:txBody>
            <a:bodyPr wrap="square" lIns="45719" tIns="45719" rIns="45719" bIns="45719" numCol="1" anchor="ctr">
              <a:noAutofit/>
            </a:bodyPr>
            <a:lstStyle/>
            <a:p>
              <a:pPr algn="ctr"/>
              <a:endParaRPr dirty="0"/>
            </a:p>
          </p:txBody>
        </p:sp>
      </p:grpSp>
      <p:sp>
        <p:nvSpPr>
          <p:cNvPr id="292" name="TextBox 7"/>
          <p:cNvSpPr txBox="1"/>
          <p:nvPr/>
        </p:nvSpPr>
        <p:spPr>
          <a:xfrm>
            <a:off x="308395" y="1570707"/>
            <a:ext cx="3740603" cy="5480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a:lvl1pPr>
          </a:lstStyle>
          <a:p>
            <a:r>
              <a:rPr dirty="0"/>
              <a:t>Resident = Client</a:t>
            </a:r>
          </a:p>
        </p:txBody>
      </p:sp>
      <p:sp>
        <p:nvSpPr>
          <p:cNvPr id="293" name="TextBox 8"/>
          <p:cNvSpPr txBox="1"/>
          <p:nvPr/>
        </p:nvSpPr>
        <p:spPr>
          <a:xfrm>
            <a:off x="330867" y="2351782"/>
            <a:ext cx="4097438" cy="10179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a:lvl1pPr>
          </a:lstStyle>
          <a:p>
            <a:r>
              <a:rPr dirty="0"/>
              <a:t>Follow the direction of the resident</a:t>
            </a:r>
          </a:p>
        </p:txBody>
      </p:sp>
      <p:sp>
        <p:nvSpPr>
          <p:cNvPr id="294" name="TextBox 9"/>
          <p:cNvSpPr txBox="1"/>
          <p:nvPr/>
        </p:nvSpPr>
        <p:spPr>
          <a:xfrm>
            <a:off x="363612" y="3625286"/>
            <a:ext cx="2959175" cy="10179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a:lvl1pPr>
          </a:lstStyle>
          <a:p>
            <a:r>
              <a:rPr dirty="0"/>
              <a:t>Maintain confidentiality</a:t>
            </a:r>
          </a:p>
        </p:txBody>
      </p:sp>
      <p:sp>
        <p:nvSpPr>
          <p:cNvPr id="295" name="TextBox 10"/>
          <p:cNvSpPr txBox="1"/>
          <p:nvPr/>
        </p:nvSpPr>
        <p:spPr>
          <a:xfrm>
            <a:off x="8583493" y="1470821"/>
            <a:ext cx="3310360" cy="20621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a:lvl1pPr>
          </a:lstStyle>
          <a:p>
            <a:r>
              <a:rPr dirty="0"/>
              <a:t>Reveal  information</a:t>
            </a:r>
            <a:r>
              <a:rPr lang="en-US" dirty="0"/>
              <a:t> without permission</a:t>
            </a:r>
            <a:endParaRPr dirty="0"/>
          </a:p>
        </p:txBody>
      </p:sp>
      <p:sp>
        <p:nvSpPr>
          <p:cNvPr id="296" name="TextBox 11"/>
          <p:cNvSpPr txBox="1"/>
          <p:nvPr/>
        </p:nvSpPr>
        <p:spPr>
          <a:xfrm>
            <a:off x="8583492" y="3718372"/>
            <a:ext cx="3089771" cy="10179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a:lvl1pPr>
          </a:lstStyle>
          <a:p>
            <a:r>
              <a:rPr dirty="0"/>
              <a:t>Tell staff who you are visiting</a:t>
            </a:r>
          </a:p>
        </p:txBody>
      </p:sp>
      <p:sp>
        <p:nvSpPr>
          <p:cNvPr id="297" name="TextBox 12"/>
          <p:cNvSpPr txBox="1"/>
          <p:nvPr/>
        </p:nvSpPr>
        <p:spPr>
          <a:xfrm>
            <a:off x="8583491" y="5047730"/>
            <a:ext cx="3089771" cy="1017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a:lvl1pPr>
          </a:lstStyle>
          <a:p>
            <a:r>
              <a:rPr dirty="0"/>
              <a:t>Allow staff to follow you</a:t>
            </a:r>
          </a:p>
        </p:txBody>
      </p:sp>
      <p:sp>
        <p:nvSpPr>
          <p:cNvPr id="4" name="Rectangle 3">
            <a:extLst>
              <a:ext uri="{FF2B5EF4-FFF2-40B4-BE49-F238E27FC236}">
                <a16:creationId xmlns:a16="http://schemas.microsoft.com/office/drawing/2014/main" id="{8A3B668F-6A50-4513-819D-D2D98B50A10A}"/>
              </a:ext>
            </a:extLst>
          </p:cNvPr>
          <p:cNvSpPr/>
          <p:nvPr/>
        </p:nvSpPr>
        <p:spPr>
          <a:xfrm>
            <a:off x="4332288" y="1307223"/>
            <a:ext cx="1107996"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effectLst/>
              </a:rPr>
              <a:t>Do</a:t>
            </a:r>
          </a:p>
        </p:txBody>
      </p:sp>
      <p:sp>
        <p:nvSpPr>
          <p:cNvPr id="5" name="Rectangle 4">
            <a:extLst>
              <a:ext uri="{FF2B5EF4-FFF2-40B4-BE49-F238E27FC236}">
                <a16:creationId xmlns:a16="http://schemas.microsoft.com/office/drawing/2014/main" id="{C9D83DF5-EBAF-4379-9272-A7D1D3C1B37A}"/>
              </a:ext>
            </a:extLst>
          </p:cNvPr>
          <p:cNvSpPr/>
          <p:nvPr/>
        </p:nvSpPr>
        <p:spPr>
          <a:xfrm>
            <a:off x="5914267" y="2297442"/>
            <a:ext cx="1986442" cy="923330"/>
          </a:xfrm>
          <a:prstGeom prst="rect">
            <a:avLst/>
          </a:prstGeom>
          <a:noFill/>
        </p:spPr>
        <p:txBody>
          <a:bodyPr wrap="none" lIns="91440" tIns="45720" rIns="91440" bIns="45720">
            <a:spAutoFit/>
          </a:bodyPr>
          <a:lstStyle/>
          <a:p>
            <a:pPr algn="ctr"/>
            <a:r>
              <a:rPr lang="en-US" sz="5400" b="1" cap="none" spc="50" dirty="0">
                <a:ln w="0"/>
                <a:solidFill>
                  <a:srgbClr val="C00000"/>
                </a:solidFill>
                <a:effectLst>
                  <a:innerShdw blurRad="63500" dist="50800" dir="13500000">
                    <a:srgbClr val="000000">
                      <a:alpha val="50000"/>
                    </a:srgbClr>
                  </a:innerShdw>
                </a:effectLst>
              </a:rPr>
              <a:t>Don’t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Text Placeholder 3"/>
          <p:cNvSpPr txBox="1">
            <a:spLocks noGrp="1"/>
          </p:cNvSpPr>
          <p:nvPr>
            <p:ph type="body" sz="quarter" idx="1"/>
          </p:nvPr>
        </p:nvSpPr>
        <p:spPr>
          <a:xfrm>
            <a:off x="517002" y="669402"/>
            <a:ext cx="4740798" cy="639763"/>
          </a:xfrm>
          <a:prstGeom prst="rect">
            <a:avLst/>
          </a:prstGeom>
        </p:spPr>
        <p:txBody>
          <a:bodyPr/>
          <a:lstStyle>
            <a:lvl1pPr>
              <a:spcBef>
                <a:spcPts val="600"/>
              </a:spcBef>
              <a:defRPr sz="2800" b="1">
                <a:solidFill>
                  <a:srgbClr val="455C19"/>
                </a:solidFill>
              </a:defRPr>
            </a:lvl1pPr>
          </a:lstStyle>
          <a:p>
            <a:r>
              <a:rPr dirty="0">
                <a:solidFill>
                  <a:srgbClr val="191998"/>
                </a:solidFill>
                <a:latin typeface="+mj-lt"/>
              </a:rPr>
              <a:t>Disclosure Rules</a:t>
            </a:r>
          </a:p>
        </p:txBody>
      </p:sp>
      <p:sp>
        <p:nvSpPr>
          <p:cNvPr id="303" name="Text Placeholder 4"/>
          <p:cNvSpPr>
            <a:spLocks noGrp="1"/>
          </p:cNvSpPr>
          <p:nvPr>
            <p:ph type="body" sz="quarter" idx="13"/>
          </p:nvPr>
        </p:nvSpPr>
        <p:spPr>
          <a:xfrm>
            <a:off x="5961733" y="669402"/>
            <a:ext cx="5998774" cy="63976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fontScale="92500"/>
          </a:bodyPr>
          <a:lstStyle>
            <a:lvl1pPr marL="0" indent="0" algn="ctr" defTabSz="896111">
              <a:spcBef>
                <a:spcPts val="600"/>
              </a:spcBef>
              <a:buClrTx/>
              <a:buSzTx/>
              <a:buFontTx/>
              <a:buNone/>
              <a:defRPr sz="2744" b="1"/>
            </a:lvl1pPr>
          </a:lstStyle>
          <a:p>
            <a:r>
              <a:rPr dirty="0">
                <a:solidFill>
                  <a:srgbClr val="191998"/>
                </a:solidFill>
                <a:latin typeface="+mj-lt"/>
              </a:rPr>
              <a:t>When Information can be Disclosed</a:t>
            </a:r>
          </a:p>
        </p:txBody>
      </p:sp>
      <p:sp>
        <p:nvSpPr>
          <p:cNvPr id="302" name="Content Placeholder 2"/>
          <p:cNvSpPr txBox="1"/>
          <p:nvPr/>
        </p:nvSpPr>
        <p:spPr>
          <a:xfrm>
            <a:off x="609599" y="1932971"/>
            <a:ext cx="5242562" cy="44567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342900" indent="-342900">
              <a:spcBef>
                <a:spcPts val="500"/>
              </a:spcBef>
              <a:buClr>
                <a:schemeClr val="accent1"/>
              </a:buClr>
              <a:buSzPct val="85000"/>
              <a:buFont typeface="Arial" panose="020B0604020202020204" pitchFamily="34" charset="0"/>
              <a:buChar char="•"/>
              <a:defRPr sz="2400">
                <a:solidFill>
                  <a:srgbClr val="455C19"/>
                </a:solidFill>
              </a:defRPr>
            </a:pPr>
            <a:r>
              <a:rPr dirty="0">
                <a:solidFill>
                  <a:schemeClr val="tx1"/>
                </a:solidFill>
              </a:rPr>
              <a:t>Files, records, and information maintained by the LTCOP</a:t>
            </a:r>
          </a:p>
          <a:p>
            <a:pPr marL="182563" indent="-182563">
              <a:spcBef>
                <a:spcPts val="500"/>
              </a:spcBef>
              <a:buClr>
                <a:schemeClr val="accent1"/>
              </a:buClr>
              <a:buSzPct val="85000"/>
              <a:buFont typeface="Arial"/>
              <a:buChar char="•"/>
              <a:defRPr sz="2400">
                <a:solidFill>
                  <a:srgbClr val="455C19"/>
                </a:solidFill>
              </a:defRPr>
            </a:pPr>
            <a:endParaRPr dirty="0">
              <a:solidFill>
                <a:schemeClr val="tx1"/>
              </a:solidFill>
            </a:endParaRPr>
          </a:p>
          <a:p>
            <a:pPr marL="182563" indent="-182563">
              <a:spcBef>
                <a:spcPts val="500"/>
              </a:spcBef>
              <a:buClr>
                <a:schemeClr val="accent1"/>
              </a:buClr>
              <a:buSzPct val="85000"/>
              <a:buFont typeface="Arial"/>
              <a:buChar char="•"/>
              <a:defRPr sz="2400">
                <a:solidFill>
                  <a:srgbClr val="455C19"/>
                </a:solidFill>
              </a:defRPr>
            </a:pPr>
            <a:r>
              <a:rPr dirty="0">
                <a:solidFill>
                  <a:schemeClr val="tx1"/>
                </a:solidFill>
              </a:rPr>
              <a:t>Identifying information of any resident or complainant with respect to whom the LTCOP maintains files, records, or information</a:t>
            </a:r>
          </a:p>
        </p:txBody>
      </p:sp>
      <p:sp>
        <p:nvSpPr>
          <p:cNvPr id="304" name="Content Placeholder 5"/>
          <p:cNvSpPr txBox="1"/>
          <p:nvPr/>
        </p:nvSpPr>
        <p:spPr>
          <a:xfrm>
            <a:off x="6339840" y="1932971"/>
            <a:ext cx="5242561" cy="44567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182563" indent="-182563">
              <a:spcBef>
                <a:spcPts val="500"/>
              </a:spcBef>
              <a:buClr>
                <a:schemeClr val="accent1"/>
              </a:buClr>
              <a:buSzPct val="85000"/>
              <a:buFont typeface="Arial"/>
              <a:buChar char="•"/>
              <a:defRPr sz="2400"/>
            </a:pPr>
            <a:r>
              <a:rPr dirty="0"/>
              <a:t>As determined by the State Ombudsman</a:t>
            </a:r>
          </a:p>
          <a:p>
            <a:pPr>
              <a:spcBef>
                <a:spcPts val="500"/>
              </a:spcBef>
              <a:defRPr sz="2400"/>
            </a:pPr>
            <a:r>
              <a:rPr dirty="0"/>
              <a:t> </a:t>
            </a:r>
          </a:p>
          <a:p>
            <a:pPr marL="182563" indent="-182563">
              <a:spcBef>
                <a:spcPts val="500"/>
              </a:spcBef>
              <a:buClr>
                <a:schemeClr val="accent1"/>
              </a:buClr>
              <a:buSzPct val="85000"/>
              <a:buFont typeface="Arial"/>
              <a:buChar char="•"/>
              <a:defRPr sz="2400"/>
            </a:pPr>
            <a:r>
              <a:rPr dirty="0"/>
              <a:t>Permission from the resident</a:t>
            </a:r>
          </a:p>
          <a:p>
            <a:pPr>
              <a:spcBef>
                <a:spcPts val="500"/>
              </a:spcBef>
              <a:defRPr sz="2400"/>
            </a:pPr>
            <a:endParaRPr dirty="0"/>
          </a:p>
          <a:p>
            <a:pPr marL="182563" indent="-182563">
              <a:spcBef>
                <a:spcPts val="500"/>
              </a:spcBef>
              <a:buClr>
                <a:schemeClr val="accent1"/>
              </a:buClr>
              <a:buSzPct val="85000"/>
              <a:buFont typeface="Arial"/>
              <a:buChar char="•"/>
              <a:defRPr sz="2400"/>
            </a:pPr>
            <a:r>
              <a:rPr dirty="0"/>
              <a:t>Permission from the complainant</a:t>
            </a:r>
          </a:p>
          <a:p>
            <a:pPr>
              <a:spcBef>
                <a:spcPts val="500"/>
              </a:spcBef>
              <a:defRPr sz="2400"/>
            </a:pPr>
            <a:endParaRPr dirty="0"/>
          </a:p>
          <a:p>
            <a:pPr marL="182563" indent="-182563">
              <a:spcBef>
                <a:spcPts val="500"/>
              </a:spcBef>
              <a:buClr>
                <a:schemeClr val="accent1"/>
              </a:buClr>
              <a:buSzPct val="85000"/>
              <a:buFont typeface="Arial"/>
              <a:buChar char="•"/>
              <a:defRPr sz="2400"/>
            </a:pPr>
            <a:r>
              <a:rPr dirty="0"/>
              <a:t>A court order</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Title 1"/>
          <p:cNvSpPr txBox="1">
            <a:spLocks noGrp="1"/>
          </p:cNvSpPr>
          <p:nvPr>
            <p:ph type="title"/>
          </p:nvPr>
        </p:nvSpPr>
        <p:spPr>
          <a:prstGeom prst="rect">
            <a:avLst/>
          </a:prstGeom>
        </p:spPr>
        <p:txBody>
          <a:bodyPr/>
          <a:lstStyle>
            <a:lvl1pPr marL="560070" indent="-560070" defTabSz="896111">
              <a:buSzPct val="100000"/>
              <a:buChar char="➢"/>
              <a:defRPr sz="3528" b="1" spc="-97"/>
            </a:lvl1pPr>
          </a:lstStyle>
          <a:p>
            <a:pPr marL="0" indent="0">
              <a:buNone/>
            </a:pPr>
            <a:r>
              <a:rPr lang="en-US" dirty="0">
                <a:sym typeface="Symbol" panose="05050102010706020507" pitchFamily="18" charset="2"/>
              </a:rPr>
              <a:t> </a:t>
            </a:r>
            <a:r>
              <a:rPr dirty="0"/>
              <a:t>State-Specific Policies and Procedures: Disclosure</a:t>
            </a:r>
          </a:p>
        </p:txBody>
      </p:sp>
      <p:sp>
        <p:nvSpPr>
          <p:cNvPr id="2" name="Text Placeholder 1">
            <a:extLst>
              <a:ext uri="{FF2B5EF4-FFF2-40B4-BE49-F238E27FC236}">
                <a16:creationId xmlns:a16="http://schemas.microsoft.com/office/drawing/2014/main" id="{E10201F3-DF29-457C-5E28-7A38935432DB}"/>
              </a:ext>
            </a:extLst>
          </p:cNvPr>
          <p:cNvSpPr>
            <a:spLocks noGrp="1"/>
          </p:cNvSpPr>
          <p:nvPr>
            <p:ph type="body" sz="quarter" idx="14"/>
          </p:nvPr>
        </p:nvSpPr>
        <p:spPr/>
        <p:txBody>
          <a:bodyPr>
            <a:normAutofit lnSpcReduction="10000"/>
          </a:bodyPr>
          <a:lstStyle/>
          <a:p>
            <a:endParaRPr lang="en-US"/>
          </a:p>
        </p:txBody>
      </p:sp>
      <p:sp>
        <p:nvSpPr>
          <p:cNvPr id="3" name="Text Placeholder 2">
            <a:extLst>
              <a:ext uri="{FF2B5EF4-FFF2-40B4-BE49-F238E27FC236}">
                <a16:creationId xmlns:a16="http://schemas.microsoft.com/office/drawing/2014/main" id="{F93BD9C2-2306-AD16-E412-910561BC9CCE}"/>
              </a:ext>
            </a:extLst>
          </p:cNvPr>
          <p:cNvSpPr>
            <a:spLocks noGrp="1"/>
          </p:cNvSpPr>
          <p:nvPr>
            <p:ph type="body" sz="quarter" idx="15"/>
          </p:nvPr>
        </p:nvSpPr>
        <p:spPr/>
        <p:txBody>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Title 1"/>
          <p:cNvSpPr txBox="1">
            <a:spLocks noGrp="1"/>
          </p:cNvSpPr>
          <p:nvPr>
            <p:ph type="title"/>
          </p:nvPr>
        </p:nvSpPr>
        <p:spPr>
          <a:prstGeom prst="rect">
            <a:avLst/>
          </a:prstGeom>
        </p:spPr>
        <p:txBody>
          <a:bodyPr/>
          <a:lstStyle>
            <a:lvl1pPr>
              <a:defRPr b="1"/>
            </a:lvl1pPr>
          </a:lstStyle>
          <a:p>
            <a:r>
              <a:rPr dirty="0"/>
              <a:t>What Would You Do?</a:t>
            </a:r>
          </a:p>
        </p:txBody>
      </p:sp>
      <p:sp>
        <p:nvSpPr>
          <p:cNvPr id="2" name="Text Placeholder 1">
            <a:extLst>
              <a:ext uri="{FF2B5EF4-FFF2-40B4-BE49-F238E27FC236}">
                <a16:creationId xmlns:a16="http://schemas.microsoft.com/office/drawing/2014/main" id="{1ABE9BAE-01AE-FDEB-A168-D8DE19C1350F}"/>
              </a:ext>
            </a:extLst>
          </p:cNvPr>
          <p:cNvSpPr>
            <a:spLocks noGrp="1"/>
          </p:cNvSpPr>
          <p:nvPr>
            <p:ph type="body" sz="quarter" idx="14"/>
          </p:nvPr>
        </p:nvSpPr>
        <p:spPr/>
        <p:txBody>
          <a:bodyPr>
            <a:normAutofit lnSpcReduction="10000"/>
          </a:bodyPr>
          <a:lstStyle/>
          <a:p>
            <a:endParaRPr lang="en-US"/>
          </a:p>
        </p:txBody>
      </p:sp>
      <p:sp>
        <p:nvSpPr>
          <p:cNvPr id="3" name="Text Placeholder 2">
            <a:extLst>
              <a:ext uri="{FF2B5EF4-FFF2-40B4-BE49-F238E27FC236}">
                <a16:creationId xmlns:a16="http://schemas.microsoft.com/office/drawing/2014/main" id="{C3EE6D74-2DE1-77CB-A527-5C5216DB6F9E}"/>
              </a:ext>
            </a:extLst>
          </p:cNvPr>
          <p:cNvSpPr>
            <a:spLocks noGrp="1"/>
          </p:cNvSpPr>
          <p:nvPr>
            <p:ph type="body" sz="quarter" idx="15"/>
          </p:nvPr>
        </p:nvSpPr>
        <p:spPr/>
        <p:txBody>
          <a:bodyPr/>
          <a:lstStyle/>
          <a:p>
            <a:endParaRPr lang="en-US"/>
          </a:p>
        </p:txBody>
      </p:sp>
      <p:grpSp>
        <p:nvGrpSpPr>
          <p:cNvPr id="316" name="Rectangle: Rounded Corners 4"/>
          <p:cNvGrpSpPr/>
          <p:nvPr/>
        </p:nvGrpSpPr>
        <p:grpSpPr>
          <a:xfrm>
            <a:off x="609600" y="1882813"/>
            <a:ext cx="3649886" cy="4441788"/>
            <a:chOff x="0" y="0"/>
            <a:chExt cx="3649885" cy="4441786"/>
          </a:xfrm>
          <a:solidFill>
            <a:schemeClr val="bg1">
              <a:lumMod val="95000"/>
            </a:schemeClr>
          </a:solidFill>
        </p:grpSpPr>
        <p:sp>
          <p:nvSpPr>
            <p:cNvPr id="314" name="Rounded Rectangle"/>
            <p:cNvSpPr/>
            <p:nvPr/>
          </p:nvSpPr>
          <p:spPr>
            <a:xfrm>
              <a:off x="0" y="0"/>
              <a:ext cx="3649885" cy="4441786"/>
            </a:xfrm>
            <a:prstGeom prst="roundRect">
              <a:avLst>
                <a:gd name="adj" fmla="val 16667"/>
              </a:avLst>
            </a:prstGeom>
            <a:grpFill/>
            <a:ln w="57150"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315" name="Lisa, a representative, goes to Mrs. Jones’ room to follow up on a complaint, but she is not there.  Lisa then asks the social worker where to find Mrs. Jones because her daughter called the Office with a concern."/>
            <p:cNvSpPr txBox="1"/>
            <p:nvPr/>
          </p:nvSpPr>
          <p:spPr>
            <a:xfrm>
              <a:off x="178172" y="943621"/>
              <a:ext cx="3293540" cy="2554542"/>
            </a:xfrm>
            <a:prstGeom prst="rect">
              <a:avLst/>
            </a:prstGeom>
            <a:grp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2000"/>
              </a:lvl1pPr>
            </a:lstStyle>
            <a:p>
              <a:r>
                <a:rPr dirty="0">
                  <a:solidFill>
                    <a:srgbClr val="000000"/>
                  </a:solidFill>
                </a:rPr>
                <a:t>Lisa goes to Mrs. Jones’</a:t>
              </a:r>
              <a:r>
                <a:rPr lang="en-US" dirty="0">
                  <a:solidFill>
                    <a:srgbClr val="000000"/>
                  </a:solidFill>
                </a:rPr>
                <a:t>s</a:t>
              </a:r>
              <a:r>
                <a:rPr dirty="0">
                  <a:solidFill>
                    <a:srgbClr val="000000"/>
                  </a:solidFill>
                </a:rPr>
                <a:t> room to follow up on a complaint, but she is not there.  Lisa asks the social worker where to find Mrs. Jones because her daughter called the Office with a concern.</a:t>
              </a:r>
            </a:p>
          </p:txBody>
        </p:sp>
      </p:grpSp>
      <p:grpSp>
        <p:nvGrpSpPr>
          <p:cNvPr id="319" name="Rectangle: Rounded Corners 6"/>
          <p:cNvGrpSpPr/>
          <p:nvPr/>
        </p:nvGrpSpPr>
        <p:grpSpPr>
          <a:xfrm>
            <a:off x="7021975" y="740779"/>
            <a:ext cx="4560427" cy="5583822"/>
            <a:chOff x="0" y="0"/>
            <a:chExt cx="4560426" cy="5583821"/>
          </a:xfrm>
          <a:solidFill>
            <a:schemeClr val="bg1">
              <a:lumMod val="95000"/>
            </a:schemeClr>
          </a:solidFill>
        </p:grpSpPr>
        <p:sp>
          <p:nvSpPr>
            <p:cNvPr id="317" name="Rounded Rectangle"/>
            <p:cNvSpPr/>
            <p:nvPr/>
          </p:nvSpPr>
          <p:spPr>
            <a:xfrm>
              <a:off x="0" y="0"/>
              <a:ext cx="4560426" cy="5583821"/>
            </a:xfrm>
            <a:prstGeom prst="roundRect">
              <a:avLst>
                <a:gd name="adj" fmla="val 16667"/>
              </a:avLst>
            </a:prstGeom>
            <a:grpFill/>
            <a:ln w="57150"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318" name="A State Police Officer calls the Ombudsman program and asks if the representative knows anything about a resident named Daniel Johnson.  Kari, the representative, knows Daniel well.  They have had conversations about his family’s management of his money, but he has not asked Kari to take action.  Relieved the police are investigating, Kari tells the Officer about her concerns and offers to send her case notes to him."/>
            <p:cNvSpPr txBox="1"/>
            <p:nvPr/>
          </p:nvSpPr>
          <p:spPr>
            <a:xfrm>
              <a:off x="222622" y="591310"/>
              <a:ext cx="4115181" cy="4401202"/>
            </a:xfrm>
            <a:prstGeom prst="rect">
              <a:avLst/>
            </a:prstGeom>
            <a:grp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2000">
                  <a:solidFill>
                    <a:srgbClr val="455C19"/>
                  </a:solidFill>
                </a:defRPr>
              </a:lvl1pPr>
            </a:lstStyle>
            <a:p>
              <a:r>
                <a:rPr dirty="0">
                  <a:solidFill>
                    <a:srgbClr val="000000"/>
                  </a:solidFill>
                </a:rPr>
                <a:t>A </a:t>
              </a:r>
              <a:r>
                <a:rPr lang="en-US" dirty="0">
                  <a:solidFill>
                    <a:srgbClr val="000000"/>
                  </a:solidFill>
                </a:rPr>
                <a:t>local law enforcement officer </a:t>
              </a:r>
              <a:r>
                <a:rPr dirty="0">
                  <a:solidFill>
                    <a:srgbClr val="000000"/>
                  </a:solidFill>
                </a:rPr>
                <a:t>calls the Ombudsman program and asks if the representative knows anything about a resident named Daniel Johnson.  Kari, the representative, knows Daniel well.  They have had conversations about his family’s management of his money, but he has not asked Kari to </a:t>
              </a:r>
              <a:r>
                <a:rPr lang="en-US" dirty="0">
                  <a:solidFill>
                    <a:srgbClr val="000000"/>
                  </a:solidFill>
                </a:rPr>
                <a:t>act on his concerns</a:t>
              </a:r>
              <a:r>
                <a:rPr dirty="0">
                  <a:solidFill>
                    <a:srgbClr val="000000"/>
                  </a:solidFill>
                </a:rPr>
                <a:t>.  Relieved the police are investigating, Kari tells the Officer about her concerns and offers to send her case notes to him. </a:t>
              </a:r>
            </a:p>
          </p:txBody>
        </p:sp>
      </p:grpSp>
      <p:pic>
        <p:nvPicPr>
          <p:cNvPr id="320" name="Picture 8" descr="Picture 8"/>
          <p:cNvPicPr>
            <a:picLocks/>
          </p:cNvPicPr>
          <p:nvPr/>
        </p:nvPicPr>
        <p:blipFill>
          <a:blip r:embed="rId3"/>
          <a:stretch>
            <a:fillRect/>
          </a:stretch>
        </p:blipFill>
        <p:spPr>
          <a:xfrm>
            <a:off x="4482108" y="2755177"/>
            <a:ext cx="2245729" cy="2245729"/>
          </a:xfrm>
          <a:prstGeom prst="rect">
            <a:avLst/>
          </a:prstGeom>
          <a:ln w="12700">
            <a:miter lim="400000"/>
          </a:ln>
        </p:spPr>
      </p:pic>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iterate>
                                    <p:tmAbs val="0"/>
                                  </p:iterate>
                                  <p:childTnLst>
                                    <p:anim calcmode="lin" valueType="num">
                                      <p:cBhvr>
                                        <p:cTn id="6" dur="1000" fill="hold"/>
                                        <p:tgtEl>
                                          <p:spTgt spid="316"/>
                                        </p:tgtEl>
                                        <p:attrNameLst>
                                          <p:attrName>ppt_x</p:attrName>
                                        </p:attrNameLst>
                                      </p:cBhvr>
                                      <p:tavLst>
                                        <p:tav tm="0">
                                          <p:val>
                                            <p:strVal val="ppt_x"/>
                                          </p:val>
                                        </p:tav>
                                        <p:tav tm="100000">
                                          <p:val>
                                            <p:strVal val="ppt_x"/>
                                          </p:val>
                                        </p:tav>
                                      </p:tavLst>
                                    </p:anim>
                                    <p:anim calcmode="lin" valueType="num">
                                      <p:cBhvr>
                                        <p:cTn id="7" dur="1000" fill="hold"/>
                                        <p:tgtEl>
                                          <p:spTgt spid="316"/>
                                        </p:tgtEl>
                                        <p:attrNameLst>
                                          <p:attrName>ppt_y</p:attrName>
                                        </p:attrNameLst>
                                      </p:cBhvr>
                                      <p:tavLst>
                                        <p:tav tm="0">
                                          <p:val>
                                            <p:strVal val="ppt_y"/>
                                          </p:val>
                                        </p:tav>
                                        <p:tav tm="100000">
                                          <p:val>
                                            <p:strVal val="1+ppt_h/2"/>
                                          </p:val>
                                        </p:tav>
                                      </p:tavLst>
                                    </p:anim>
                                    <p:set>
                                      <p:cBhvr>
                                        <p:cTn id="8" fill="hold">
                                          <p:stCondLst>
                                            <p:cond delay="999"/>
                                          </p:stCondLst>
                                        </p:cTn>
                                        <p:tgtEl>
                                          <p:spTgt spid="316"/>
                                        </p:tgtEl>
                                        <p:attrNameLst>
                                          <p:attrName>style.visibility</p:attrName>
                                        </p:attrNameLst>
                                      </p:cBhvr>
                                      <p:to>
                                        <p:strVal val="hidden"/>
                                      </p:to>
                                    </p:set>
                                  </p:childTnLst>
                                </p:cTn>
                              </p:par>
                            </p:childTnLst>
                          </p:cTn>
                        </p:par>
                        <p:par>
                          <p:cTn id="9" fill="hold">
                            <p:stCondLst>
                              <p:cond delay="1000"/>
                            </p:stCondLst>
                            <p:childTnLst>
                              <p:par>
                                <p:cTn id="10" presetID="2" presetClass="entr" presetSubtype="4" fill="hold" grpId="0" nodeType="afterEffect">
                                  <p:stCondLst>
                                    <p:cond delay="0"/>
                                  </p:stCondLst>
                                  <p:iterate>
                                    <p:tmAbs val="0"/>
                                  </p:iterate>
                                  <p:childTnLst>
                                    <p:set>
                                      <p:cBhvr>
                                        <p:cTn id="11" fill="hold"/>
                                        <p:tgtEl>
                                          <p:spTgt spid="319"/>
                                        </p:tgtEl>
                                        <p:attrNameLst>
                                          <p:attrName>style.visibility</p:attrName>
                                        </p:attrNameLst>
                                      </p:cBhvr>
                                      <p:to>
                                        <p:strVal val="visible"/>
                                      </p:to>
                                    </p:set>
                                    <p:anim calcmode="lin" valueType="num">
                                      <p:cBhvr>
                                        <p:cTn id="12" dur="1000" fill="hold"/>
                                        <p:tgtEl>
                                          <p:spTgt spid="319"/>
                                        </p:tgtEl>
                                        <p:attrNameLst>
                                          <p:attrName>ppt_x</p:attrName>
                                        </p:attrNameLst>
                                      </p:cBhvr>
                                      <p:tavLst>
                                        <p:tav tm="0">
                                          <p:val>
                                            <p:strVal val="#ppt_x"/>
                                          </p:val>
                                        </p:tav>
                                        <p:tav tm="100000">
                                          <p:val>
                                            <p:strVal val="#ppt_x"/>
                                          </p:val>
                                        </p:tav>
                                      </p:tavLst>
                                    </p:anim>
                                    <p:anim calcmode="lin" valueType="num">
                                      <p:cBhvr>
                                        <p:cTn id="13" dur="1000" fill="hold"/>
                                        <p:tgtEl>
                                          <p:spTgt spid="3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 grpId="0" animBg="1" advAuto="0"/>
      <p:bldP spid="319" grpId="0" animBg="1" advAuto="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Title 1"/>
          <p:cNvSpPr txBox="1">
            <a:spLocks noGrp="1"/>
          </p:cNvSpPr>
          <p:nvPr>
            <p:ph type="title"/>
          </p:nvPr>
        </p:nvSpPr>
        <p:spPr>
          <a:prstGeom prst="rect">
            <a:avLst/>
          </a:prstGeom>
        </p:spPr>
        <p:txBody>
          <a:bodyPr/>
          <a:lstStyle>
            <a:lvl1pPr>
              <a:defRPr b="1"/>
            </a:lvl1pPr>
          </a:lstStyle>
          <a:p>
            <a:r>
              <a:rPr dirty="0"/>
              <a:t>What Would You Do?</a:t>
            </a:r>
          </a:p>
        </p:txBody>
      </p:sp>
      <p:sp>
        <p:nvSpPr>
          <p:cNvPr id="2" name="Text Placeholder 1">
            <a:extLst>
              <a:ext uri="{FF2B5EF4-FFF2-40B4-BE49-F238E27FC236}">
                <a16:creationId xmlns:a16="http://schemas.microsoft.com/office/drawing/2014/main" id="{B722B9BC-8630-CE33-0384-B0F0FF0B51CC}"/>
              </a:ext>
            </a:extLst>
          </p:cNvPr>
          <p:cNvSpPr>
            <a:spLocks noGrp="1"/>
          </p:cNvSpPr>
          <p:nvPr>
            <p:ph type="body" sz="quarter" idx="14"/>
          </p:nvPr>
        </p:nvSpPr>
        <p:spPr/>
        <p:txBody>
          <a:bodyPr>
            <a:normAutofit lnSpcReduction="10000"/>
          </a:bodyPr>
          <a:lstStyle/>
          <a:p>
            <a:endParaRPr lang="en-US"/>
          </a:p>
        </p:txBody>
      </p:sp>
      <p:sp>
        <p:nvSpPr>
          <p:cNvPr id="3" name="Text Placeholder 2">
            <a:extLst>
              <a:ext uri="{FF2B5EF4-FFF2-40B4-BE49-F238E27FC236}">
                <a16:creationId xmlns:a16="http://schemas.microsoft.com/office/drawing/2014/main" id="{F5AEF78E-AA25-2E4D-A0C7-56ABF0DFE029}"/>
              </a:ext>
            </a:extLst>
          </p:cNvPr>
          <p:cNvSpPr>
            <a:spLocks noGrp="1"/>
          </p:cNvSpPr>
          <p:nvPr>
            <p:ph type="body" sz="quarter" idx="15"/>
          </p:nvPr>
        </p:nvSpPr>
        <p:spPr/>
        <p:txBody>
          <a:bodyPr/>
          <a:lstStyle/>
          <a:p>
            <a:endParaRPr lang="en-US"/>
          </a:p>
        </p:txBody>
      </p:sp>
      <p:grpSp>
        <p:nvGrpSpPr>
          <p:cNvPr id="319" name="Rectangle: Rounded Corners 6"/>
          <p:cNvGrpSpPr/>
          <p:nvPr/>
        </p:nvGrpSpPr>
        <p:grpSpPr>
          <a:xfrm>
            <a:off x="6096000" y="1461246"/>
            <a:ext cx="4560427" cy="4455459"/>
            <a:chOff x="-1" y="675644"/>
            <a:chExt cx="4560426" cy="4455458"/>
          </a:xfrm>
          <a:solidFill>
            <a:schemeClr val="bg1">
              <a:lumMod val="95000"/>
            </a:schemeClr>
          </a:solidFill>
        </p:grpSpPr>
        <p:sp>
          <p:nvSpPr>
            <p:cNvPr id="317" name="Rounded Rectangle"/>
            <p:cNvSpPr/>
            <p:nvPr/>
          </p:nvSpPr>
          <p:spPr>
            <a:xfrm>
              <a:off x="-1" y="675644"/>
              <a:ext cx="4560426" cy="4455458"/>
            </a:xfrm>
            <a:prstGeom prst="roundRect">
              <a:avLst>
                <a:gd name="adj" fmla="val 16667"/>
              </a:avLst>
            </a:prstGeom>
            <a:grpFill/>
            <a:ln w="57150" cap="flat">
              <a:solidFill>
                <a:srgbClr val="000000"/>
              </a:solidFill>
              <a:prstDash val="solid"/>
              <a:round/>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dirty="0">
                <a:ln>
                  <a:noFill/>
                </a:ln>
                <a:solidFill>
                  <a:srgbClr val="FFFFFF"/>
                </a:solidFill>
                <a:effectLst/>
                <a:uLnTx/>
                <a:uFillTx/>
                <a:latin typeface="Arial"/>
                <a:cs typeface="Arial"/>
                <a:sym typeface="Arial"/>
              </a:endParaRPr>
            </a:p>
          </p:txBody>
        </p:sp>
        <p:sp>
          <p:nvSpPr>
            <p:cNvPr id="318" name="A State Police Officer calls the Ombudsman program and asks if the representative knows anything about a resident named Daniel Johnson.  Kari, the representative, knows Daniel well.  They have had conversations about his family’s management of his money, but he has not asked Kari to take action.  Relieved the police are investigating, Kari tells the Officer about her concerns and offers to send her case notes to him."/>
            <p:cNvSpPr txBox="1"/>
            <p:nvPr/>
          </p:nvSpPr>
          <p:spPr>
            <a:xfrm>
              <a:off x="222622" y="1360751"/>
              <a:ext cx="4115181" cy="2862319"/>
            </a:xfrm>
            <a:prstGeom prst="rect">
              <a:avLst/>
            </a:prstGeom>
            <a:grp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2000">
                  <a:solidFill>
                    <a:srgbClr val="455C19"/>
                  </a:solidFill>
                </a:defRPr>
              </a:lvl1p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Arial"/>
                  <a:cs typeface="Arial"/>
                  <a:sym typeface="Arial"/>
                </a:rPr>
                <a:t>Jane is a representative of the Office. A law firm serves her with a subpoena at her home.  The subpoena asks for the dates of visits to “Caring Touch” personal care home, the names of the residents and staff that she spoke to and for her impressions of the home. </a:t>
              </a:r>
              <a:endParaRPr kumimoji="0" sz="2000" b="0" i="0" u="none" strike="noStrike" kern="0" cap="none" spc="0" normalizeH="0" baseline="0" noProof="0" dirty="0">
                <a:ln>
                  <a:noFill/>
                </a:ln>
                <a:solidFill>
                  <a:srgbClr val="000000"/>
                </a:solidFill>
                <a:effectLst/>
                <a:uLnTx/>
                <a:uFillTx/>
                <a:latin typeface="Arial"/>
                <a:cs typeface="Arial"/>
                <a:sym typeface="Arial"/>
              </a:endParaRPr>
            </a:p>
          </p:txBody>
        </p:sp>
      </p:grpSp>
      <p:pic>
        <p:nvPicPr>
          <p:cNvPr id="320" name="Picture 8" descr="Picture 8"/>
          <p:cNvPicPr>
            <a:picLocks/>
          </p:cNvPicPr>
          <p:nvPr/>
        </p:nvPicPr>
        <p:blipFill>
          <a:blip r:embed="rId3"/>
          <a:stretch>
            <a:fillRect/>
          </a:stretch>
        </p:blipFill>
        <p:spPr>
          <a:xfrm>
            <a:off x="1891308" y="2145577"/>
            <a:ext cx="2245729" cy="2245729"/>
          </a:xfrm>
          <a:prstGeom prst="rect">
            <a:avLst/>
          </a:prstGeom>
          <a:ln w="12700">
            <a:miter lim="400000"/>
          </a:ln>
        </p:spPr>
      </p:pic>
    </p:spTree>
    <p:extLst>
      <p:ext uri="{BB962C8B-B14F-4D97-AF65-F5344CB8AC3E}">
        <p14:creationId xmlns:p14="http://schemas.microsoft.com/office/powerpoint/2010/main" val="14016621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Title 3"/>
          <p:cNvSpPr txBox="1">
            <a:spLocks noGrp="1"/>
          </p:cNvSpPr>
          <p:nvPr>
            <p:ph type="title"/>
          </p:nvPr>
        </p:nvSpPr>
        <p:spPr>
          <a:prstGeom prst="rect">
            <a:avLst/>
          </a:prstGeom>
        </p:spPr>
        <p:txBody>
          <a:bodyPr/>
          <a:lstStyle>
            <a:lvl1pPr>
              <a:defRPr sz="5400" b="1"/>
            </a:lvl1pPr>
          </a:lstStyle>
          <a:p>
            <a:r>
              <a:rPr dirty="0"/>
              <a:t>Questions?</a:t>
            </a:r>
          </a:p>
        </p:txBody>
      </p:sp>
      <p:sp>
        <p:nvSpPr>
          <p:cNvPr id="3" name="Text Placeholder 2">
            <a:extLst>
              <a:ext uri="{FF2B5EF4-FFF2-40B4-BE49-F238E27FC236}">
                <a16:creationId xmlns:a16="http://schemas.microsoft.com/office/drawing/2014/main" id="{B5AFDA5C-67B3-B354-189E-26AC2F7FE64F}"/>
              </a:ext>
            </a:extLst>
          </p:cNvPr>
          <p:cNvSpPr>
            <a:spLocks noGrp="1"/>
          </p:cNvSpPr>
          <p:nvPr>
            <p:ph type="body" sz="quarter" idx="14"/>
          </p:nvPr>
        </p:nvSpPr>
        <p:spPr/>
        <p:txBody>
          <a:bodyPr/>
          <a:lstStyle/>
          <a:p>
            <a:endParaRPr lang="en-US"/>
          </a:p>
        </p:txBody>
      </p:sp>
      <p:sp>
        <p:nvSpPr>
          <p:cNvPr id="2" name="Text Placeholder 1">
            <a:extLst>
              <a:ext uri="{FF2B5EF4-FFF2-40B4-BE49-F238E27FC236}">
                <a16:creationId xmlns:a16="http://schemas.microsoft.com/office/drawing/2014/main" id="{339F329C-90E4-33BB-E9A0-91EB9EDDBD26}"/>
              </a:ext>
            </a:extLst>
          </p:cNvPr>
          <p:cNvSpPr>
            <a:spLocks noGrp="1"/>
          </p:cNvSpPr>
          <p:nvPr>
            <p:ph type="body" sz="quarter" idx="13"/>
          </p:nvPr>
        </p:nvSpPr>
        <p:spPr/>
        <p:txBody>
          <a:bodyPr>
            <a:normAutofit fontScale="92500" lnSpcReduction="20000"/>
          </a:bodyP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Title 1"/>
          <p:cNvSpPr txBox="1">
            <a:spLocks noGrp="1"/>
          </p:cNvSpPr>
          <p:nvPr>
            <p:ph type="title"/>
          </p:nvPr>
        </p:nvSpPr>
        <p:spPr>
          <a:prstGeom prst="rect">
            <a:avLst/>
          </a:prstGeom>
        </p:spPr>
        <p:txBody>
          <a:bodyPr/>
          <a:lstStyle>
            <a:lvl1pPr>
              <a:defRPr b="1"/>
            </a:lvl1pPr>
          </a:lstStyle>
          <a:p>
            <a:r>
              <a:rPr dirty="0"/>
              <a:t>Communication Strategies</a:t>
            </a:r>
          </a:p>
        </p:txBody>
      </p:sp>
      <p:sp>
        <p:nvSpPr>
          <p:cNvPr id="2" name="Text Placeholder 1">
            <a:extLst>
              <a:ext uri="{FF2B5EF4-FFF2-40B4-BE49-F238E27FC236}">
                <a16:creationId xmlns:a16="http://schemas.microsoft.com/office/drawing/2014/main" id="{C0E9C17E-81BE-1490-FC14-210E3A9CEEEA}"/>
              </a:ext>
            </a:extLst>
          </p:cNvPr>
          <p:cNvSpPr>
            <a:spLocks noGrp="1"/>
          </p:cNvSpPr>
          <p:nvPr>
            <p:ph type="body" sz="quarter" idx="14"/>
          </p:nvPr>
        </p:nvSpPr>
        <p:spPr/>
        <p:txBody>
          <a:bodyPr/>
          <a:lstStyle/>
          <a:p>
            <a:r>
              <a:rPr lang="en-US" dirty="0">
                <a:solidFill>
                  <a:srgbClr val="191998"/>
                </a:solidFill>
              </a:rPr>
              <a:t>Section 4</a:t>
            </a:r>
          </a:p>
          <a:p>
            <a:endParaRPr lang="en-US" dirty="0">
              <a:solidFill>
                <a:srgbClr val="191998"/>
              </a:solidFill>
            </a:endParaRPr>
          </a:p>
        </p:txBody>
      </p:sp>
      <p:sp>
        <p:nvSpPr>
          <p:cNvPr id="329" name="Text Placeholder 2"/>
          <p:cNvSpPr txBox="1">
            <a:spLocks noGrp="1"/>
          </p:cNvSpPr>
          <p:nvPr>
            <p:ph type="body" sz="quarter" idx="13"/>
          </p:nvPr>
        </p:nvSpPr>
        <p:spPr>
          <a:prstGeom prst="rect">
            <a:avLst/>
          </a:prstGeom>
        </p:spPr>
        <p:txBody>
          <a:bodyPr>
            <a:normAutofit fontScale="92500" lnSpcReduction="20000"/>
          </a:bodyPr>
          <a:lstStyle/>
          <a:p>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D1B1C-3F33-6CAA-1EDA-57EE3AF6E71A}"/>
              </a:ext>
            </a:extLst>
          </p:cNvPr>
          <p:cNvSpPr>
            <a:spLocks noGrp="1"/>
          </p:cNvSpPr>
          <p:nvPr>
            <p:ph type="title"/>
          </p:nvPr>
        </p:nvSpPr>
        <p:spPr/>
        <p:txBody>
          <a:bodyPr/>
          <a:lstStyle/>
          <a:p>
            <a:endParaRPr lang="en-US"/>
          </a:p>
        </p:txBody>
      </p:sp>
      <p:sp>
        <p:nvSpPr>
          <p:cNvPr id="333" name="Content Placeholder 4"/>
          <p:cNvSpPr txBox="1">
            <a:spLocks noGrp="1"/>
          </p:cNvSpPr>
          <p:nvPr>
            <p:ph type="body" sz="quarter" idx="14"/>
          </p:nvPr>
        </p:nvSpPr>
        <p:spPr>
          <a:prstGeom prst="rect">
            <a:avLst/>
          </a:prstGeom>
        </p:spPr>
        <p:txBody>
          <a:bodyPr>
            <a:normAutofit lnSpcReduction="10000"/>
          </a:bodyPr>
          <a:lstStyle>
            <a:lvl1pPr marL="0" indent="0" algn="ctr">
              <a:buSzTx/>
              <a:buNone/>
              <a:defRPr i="1" u="sng">
                <a:solidFill>
                  <a:srgbClr val="0000CC"/>
                </a:solidFill>
                <a:uFill>
                  <a:solidFill>
                    <a:srgbClr val="0000CC"/>
                  </a:solidFill>
                </a:uFill>
                <a:latin typeface="+mn-lt"/>
                <a:ea typeface="+mn-ea"/>
                <a:cs typeface="+mn-cs"/>
                <a:sym typeface="Calibri"/>
                <a:hlinkClick r:id="rId3"/>
              </a:defRPr>
            </a:lvl1pPr>
          </a:lstStyle>
          <a:p>
            <a:pPr>
              <a:defRPr>
                <a:solidFill>
                  <a:srgbClr val="0070C0"/>
                </a:solidFill>
                <a:uFillTx/>
              </a:defRPr>
            </a:pPr>
            <a:r>
              <a:rPr b="1" dirty="0">
                <a:solidFill>
                  <a:srgbClr val="0000CC"/>
                </a:solidFill>
                <a:uFill>
                  <a:solidFill>
                    <a:srgbClr val="0000CC"/>
                  </a:solidFill>
                </a:uFill>
                <a:hlinkClick r:id="rId3"/>
              </a:rPr>
              <a:t>Residents Speak Out: Resident's Rights</a:t>
            </a:r>
          </a:p>
        </p:txBody>
      </p:sp>
      <p:sp>
        <p:nvSpPr>
          <p:cNvPr id="3" name="Text Placeholder 2">
            <a:extLst>
              <a:ext uri="{FF2B5EF4-FFF2-40B4-BE49-F238E27FC236}">
                <a16:creationId xmlns:a16="http://schemas.microsoft.com/office/drawing/2014/main" id="{CD282B7E-FD8C-577A-1025-2221CAF95B5C}"/>
              </a:ext>
            </a:extLst>
          </p:cNvPr>
          <p:cNvSpPr>
            <a:spLocks noGrp="1"/>
          </p:cNvSpPr>
          <p:nvPr>
            <p:ph type="body" sz="quarter" idx="15"/>
          </p:nvPr>
        </p:nvSpPr>
        <p:spPr/>
        <p:txBody>
          <a:bodyPr/>
          <a:lstStyle/>
          <a:p>
            <a:endParaRPr lang="en-US"/>
          </a:p>
        </p:txBody>
      </p:sp>
      <p:pic>
        <p:nvPicPr>
          <p:cNvPr id="334" name="Picture 6" descr="Picture 6"/>
          <p:cNvPicPr>
            <a:picLocks noChangeAspect="1"/>
          </p:cNvPicPr>
          <p:nvPr/>
        </p:nvPicPr>
        <p:blipFill>
          <a:blip r:embed="rId4"/>
          <a:srcRect l="55158" t="17511" r="16931" b="20683"/>
          <a:stretch>
            <a:fillRect/>
          </a:stretch>
        </p:blipFill>
        <p:spPr>
          <a:xfrm>
            <a:off x="2403675" y="1733319"/>
            <a:ext cx="7384649" cy="4599059"/>
          </a:xfrm>
          <a:prstGeom prst="rect">
            <a:avLst/>
          </a:prstGeom>
          <a:ln w="12700">
            <a:miter lim="400000"/>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8" name="Content Placeholder 4" descr="Content Placeholder 4"/>
          <p:cNvPicPr>
            <a:picLocks noChangeAspect="1"/>
          </p:cNvPicPr>
          <p:nvPr/>
        </p:nvPicPr>
        <p:blipFill>
          <a:blip r:embed="rId3"/>
          <a:srcRect t="10859" b="10343"/>
          <a:stretch>
            <a:fillRect/>
          </a:stretch>
        </p:blipFill>
        <p:spPr>
          <a:xfrm>
            <a:off x="505891" y="569650"/>
            <a:ext cx="3833119" cy="1698988"/>
          </a:xfrm>
          <a:prstGeom prst="rect">
            <a:avLst/>
          </a:prstGeom>
          <a:ln w="12700">
            <a:miter lim="400000"/>
          </a:ln>
        </p:spPr>
      </p:pic>
      <p:pic>
        <p:nvPicPr>
          <p:cNvPr id="339" name="Picture 6" descr="Picture 6"/>
          <p:cNvPicPr>
            <a:picLocks noChangeAspect="1"/>
          </p:cNvPicPr>
          <p:nvPr/>
        </p:nvPicPr>
        <p:blipFill>
          <a:blip r:embed="rId4"/>
          <a:srcRect l="4687" t="8304" r="527" b="12404"/>
          <a:stretch>
            <a:fillRect/>
          </a:stretch>
        </p:blipFill>
        <p:spPr>
          <a:xfrm>
            <a:off x="518117" y="3842794"/>
            <a:ext cx="3820894" cy="1704707"/>
          </a:xfrm>
          <a:prstGeom prst="rect">
            <a:avLst/>
          </a:prstGeom>
          <a:ln w="12700">
            <a:miter lim="400000"/>
          </a:ln>
        </p:spPr>
      </p:pic>
      <p:pic>
        <p:nvPicPr>
          <p:cNvPr id="340" name="Picture 8" descr="Picture 8"/>
          <p:cNvPicPr>
            <a:picLocks noChangeAspect="1"/>
          </p:cNvPicPr>
          <p:nvPr/>
        </p:nvPicPr>
        <p:blipFill>
          <a:blip r:embed="rId5"/>
          <a:srcRect t="27680"/>
          <a:stretch>
            <a:fillRect/>
          </a:stretch>
        </p:blipFill>
        <p:spPr>
          <a:xfrm>
            <a:off x="5788695" y="2216551"/>
            <a:ext cx="5960847" cy="2424897"/>
          </a:xfrm>
          <a:prstGeom prst="rect">
            <a:avLst/>
          </a:prstGeom>
          <a:ln w="12700">
            <a:miter lim="400000"/>
          </a:ln>
        </p:spPr>
      </p:pic>
      <p:sp>
        <p:nvSpPr>
          <p:cNvPr id="341" name="TextBox 11"/>
          <p:cNvSpPr txBox="1"/>
          <p:nvPr/>
        </p:nvSpPr>
        <p:spPr>
          <a:xfrm>
            <a:off x="656915" y="2383395"/>
            <a:ext cx="4645645" cy="5480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200"/>
            </a:lvl1pPr>
          </a:lstStyle>
          <a:p>
            <a:r>
              <a:rPr dirty="0"/>
              <a:t>Words or Speech</a:t>
            </a:r>
          </a:p>
        </p:txBody>
      </p:sp>
      <p:sp>
        <p:nvSpPr>
          <p:cNvPr id="342" name="TextBox 13"/>
          <p:cNvSpPr txBox="1"/>
          <p:nvPr/>
        </p:nvSpPr>
        <p:spPr>
          <a:xfrm>
            <a:off x="946283" y="5769979"/>
            <a:ext cx="3248629" cy="548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200"/>
            </a:lvl1pPr>
          </a:lstStyle>
          <a:p>
            <a:r>
              <a:rPr dirty="0"/>
              <a:t>Tone of Voice</a:t>
            </a:r>
          </a:p>
        </p:txBody>
      </p:sp>
      <p:sp>
        <p:nvSpPr>
          <p:cNvPr id="343" name="TextBox 14"/>
          <p:cNvSpPr txBox="1"/>
          <p:nvPr/>
        </p:nvSpPr>
        <p:spPr>
          <a:xfrm>
            <a:off x="7262963" y="4962726"/>
            <a:ext cx="3479105" cy="5480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200"/>
            </a:lvl1pPr>
          </a:lstStyle>
          <a:p>
            <a:r>
              <a:rPr dirty="0"/>
              <a:t>Body Language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B6317-3BF3-421A-B219-51343AC66A5B}"/>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F23A71E7-DC6B-4849-ADBA-02AFA1EBFE45}"/>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10209" y="410817"/>
            <a:ext cx="11171581" cy="6284015"/>
          </a:xfrm>
        </p:spPr>
      </p:pic>
    </p:spTree>
    <p:extLst>
      <p:ext uri="{BB962C8B-B14F-4D97-AF65-F5344CB8AC3E}">
        <p14:creationId xmlns:p14="http://schemas.microsoft.com/office/powerpoint/2010/main" val="3771570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6E374-27E7-4B8D-A113-19F500767D2D}"/>
              </a:ext>
            </a:extLst>
          </p:cNvPr>
          <p:cNvSpPr>
            <a:spLocks noGrp="1"/>
          </p:cNvSpPr>
          <p:nvPr>
            <p:ph type="title"/>
          </p:nvPr>
        </p:nvSpPr>
        <p:spPr/>
        <p:txBody>
          <a:bodyPr/>
          <a:lstStyle/>
          <a:p>
            <a:r>
              <a:rPr lang="en-US" b="1" dirty="0"/>
              <a:t>Words or Speech</a:t>
            </a:r>
          </a:p>
        </p:txBody>
      </p:sp>
      <p:sp>
        <p:nvSpPr>
          <p:cNvPr id="3" name="Text Placeholder 2">
            <a:extLst>
              <a:ext uri="{FF2B5EF4-FFF2-40B4-BE49-F238E27FC236}">
                <a16:creationId xmlns:a16="http://schemas.microsoft.com/office/drawing/2014/main" id="{DF3A3E17-633C-F09A-010A-288D0CC77B6F}"/>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78515C2E-3BE6-03F3-32A0-2B44B1431515}"/>
              </a:ext>
            </a:extLst>
          </p:cNvPr>
          <p:cNvSpPr>
            <a:spLocks noGrp="1"/>
          </p:cNvSpPr>
          <p:nvPr>
            <p:ph type="body" sz="quarter" idx="15"/>
          </p:nvPr>
        </p:nvSpPr>
        <p:spPr/>
        <p:txBody>
          <a:bodyPr/>
          <a:lstStyle/>
          <a:p>
            <a:endParaRPr lang="en-US"/>
          </a:p>
        </p:txBody>
      </p:sp>
      <p:graphicFrame>
        <p:nvGraphicFramePr>
          <p:cNvPr id="4" name="Diagram 3">
            <a:extLst>
              <a:ext uri="{FF2B5EF4-FFF2-40B4-BE49-F238E27FC236}">
                <a16:creationId xmlns:a16="http://schemas.microsoft.com/office/drawing/2014/main" id="{AE4B86F9-A8B1-4A4B-B7D5-A685F68F6645}"/>
              </a:ext>
            </a:extLst>
          </p:cNvPr>
          <p:cNvGraphicFramePr/>
          <p:nvPr>
            <p:extLst>
              <p:ext uri="{D42A27DB-BD31-4B8C-83A1-F6EECF244321}">
                <p14:modId xmlns:p14="http://schemas.microsoft.com/office/powerpoint/2010/main" val="4261161867"/>
              </p:ext>
            </p:extLst>
          </p:nvPr>
        </p:nvGraphicFramePr>
        <p:xfrm>
          <a:off x="609600" y="1439334"/>
          <a:ext cx="10483120" cy="52612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5954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Rectangle 5"/>
          <p:cNvSpPr txBox="1"/>
          <p:nvPr/>
        </p:nvSpPr>
        <p:spPr>
          <a:xfrm>
            <a:off x="1125415" y="2828835"/>
            <a:ext cx="8982412" cy="12003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defRPr sz="7200" b="1">
                <a:ln w="13461" cap="flat">
                  <a:solidFill>
                    <a:srgbClr val="FFFFFF"/>
                  </a:solidFill>
                  <a:prstDash val="solid"/>
                  <a:round/>
                </a:ln>
                <a:solidFill>
                  <a:srgbClr val="00359E"/>
                </a:solidFill>
                <a:effectLst>
                  <a:outerShdw dist="38100" dir="2700000" rotWithShape="0">
                    <a:schemeClr val="accent5"/>
                  </a:outerShdw>
                </a:effectLst>
              </a:defRPr>
            </a:lvl1pPr>
          </a:lstStyle>
          <a:p>
            <a:r>
              <a:rPr dirty="0"/>
              <a:t>I didn’t say that.</a:t>
            </a:r>
          </a:p>
        </p:txBody>
      </p:sp>
      <p:sp>
        <p:nvSpPr>
          <p:cNvPr id="3" name="Text Placeholder 2">
            <a:extLst>
              <a:ext uri="{FF2B5EF4-FFF2-40B4-BE49-F238E27FC236}">
                <a16:creationId xmlns:a16="http://schemas.microsoft.com/office/drawing/2014/main" id="{38C8DBF0-59C1-A353-980E-3D34D82D1044}"/>
              </a:ext>
            </a:extLst>
          </p:cNvPr>
          <p:cNvSpPr>
            <a:spLocks noGrp="1"/>
          </p:cNvSpPr>
          <p:nvPr>
            <p:ph type="body" sz="quarter" idx="13"/>
          </p:nvPr>
        </p:nvSpPr>
        <p:spPr/>
        <p:txBody>
          <a:bodyPr>
            <a:normAutofit fontScale="92500" lnSpcReduction="20000"/>
          </a:bodyPr>
          <a:lstStyle/>
          <a:p>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 name="Title 1"/>
          <p:cNvSpPr txBox="1">
            <a:spLocks noGrp="1"/>
          </p:cNvSpPr>
          <p:nvPr>
            <p:ph type="title"/>
          </p:nvPr>
        </p:nvSpPr>
        <p:spPr>
          <a:prstGeom prst="rect">
            <a:avLst/>
          </a:prstGeom>
        </p:spPr>
        <p:txBody>
          <a:bodyPr/>
          <a:lstStyle>
            <a:lvl1pPr>
              <a:defRPr b="1"/>
            </a:lvl1pPr>
          </a:lstStyle>
          <a:p>
            <a:r>
              <a:rPr dirty="0"/>
              <a:t>Do I Look Like I’m Listening?</a:t>
            </a:r>
          </a:p>
        </p:txBody>
      </p:sp>
      <p:sp>
        <p:nvSpPr>
          <p:cNvPr id="348" name="Content Placeholder 6"/>
          <p:cNvSpPr txBox="1">
            <a:spLocks noGrp="1"/>
          </p:cNvSpPr>
          <p:nvPr>
            <p:ph type="body" sz="quarter" idx="14"/>
          </p:nvPr>
        </p:nvSpPr>
        <p:spPr>
          <a:prstGeom prst="rect">
            <a:avLst/>
          </a:prstGeom>
        </p:spPr>
        <p:txBody>
          <a:bodyPr>
            <a:normAutofit lnSpcReduction="10000"/>
          </a:bodyPr>
          <a:lstStyle/>
          <a:p>
            <a:endParaRPr dirty="0"/>
          </a:p>
        </p:txBody>
      </p:sp>
      <p:sp>
        <p:nvSpPr>
          <p:cNvPr id="2" name="Text Placeholder 1">
            <a:extLst>
              <a:ext uri="{FF2B5EF4-FFF2-40B4-BE49-F238E27FC236}">
                <a16:creationId xmlns:a16="http://schemas.microsoft.com/office/drawing/2014/main" id="{527FEFDB-6830-A01F-DE27-DC6238E16513}"/>
              </a:ext>
            </a:extLst>
          </p:cNvPr>
          <p:cNvSpPr>
            <a:spLocks noGrp="1"/>
          </p:cNvSpPr>
          <p:nvPr>
            <p:ph type="body" sz="quarter" idx="15"/>
          </p:nvPr>
        </p:nvSpPr>
        <p:spPr>
          <a:xfrm>
            <a:off x="457925" y="1922461"/>
            <a:ext cx="10728325" cy="4337661"/>
          </a:xfrm>
        </p:spPr>
        <p:txBody>
          <a:bodyPr>
            <a:normAutofit fontScale="92500" lnSpcReduction="20000"/>
          </a:bodyPr>
          <a:lstStyle/>
          <a:p>
            <a:r>
              <a:rPr lang="en-US" dirty="0"/>
              <a:t>Position yourself at the resident’s eye level</a:t>
            </a:r>
          </a:p>
          <a:p>
            <a:r>
              <a:rPr lang="en-US" dirty="0"/>
              <a:t>Lean forward when listening</a:t>
            </a:r>
          </a:p>
          <a:p>
            <a:r>
              <a:rPr lang="en-US" dirty="0"/>
              <a:t>Face the person</a:t>
            </a:r>
          </a:p>
          <a:p>
            <a:r>
              <a:rPr lang="en-US" dirty="0"/>
              <a:t>Nod your head</a:t>
            </a:r>
          </a:p>
          <a:p>
            <a:r>
              <a:rPr lang="en-US" dirty="0"/>
              <a:t>Act natural</a:t>
            </a:r>
          </a:p>
          <a:p>
            <a:r>
              <a:rPr lang="en-US" dirty="0"/>
              <a:t>Use positive facial expressions</a:t>
            </a:r>
          </a:p>
          <a:p>
            <a:r>
              <a:rPr lang="en-US" dirty="0"/>
              <a:t>Wait for pauses </a:t>
            </a:r>
          </a:p>
          <a:p>
            <a:r>
              <a:rPr lang="en-US" dirty="0"/>
              <a:t>Listen without interrupting</a:t>
            </a:r>
          </a:p>
          <a:p>
            <a:endParaRPr lang="en-US" dirty="0"/>
          </a:p>
        </p:txBody>
      </p:sp>
      <p:pic>
        <p:nvPicPr>
          <p:cNvPr id="349" name="Content Placeholder 10" descr="Content Placeholder 10"/>
          <p:cNvPicPr>
            <a:picLocks noChangeAspect="1"/>
          </p:cNvPicPr>
          <p:nvPr/>
        </p:nvPicPr>
        <p:blipFill>
          <a:blip r:embed="rId3"/>
          <a:stretch>
            <a:fillRect/>
          </a:stretch>
        </p:blipFill>
        <p:spPr>
          <a:xfrm>
            <a:off x="5865383" y="4074288"/>
            <a:ext cx="6326617" cy="2783712"/>
          </a:xfrm>
          <a:prstGeom prst="rect">
            <a:avLst/>
          </a:prstGeom>
          <a:ln w="12700">
            <a:miter lim="400000"/>
          </a:ln>
        </p:spPr>
      </p:pic>
      <p:sp>
        <p:nvSpPr>
          <p:cNvPr id="350" name="TextBox 11"/>
          <p:cNvSpPr txBox="1"/>
          <p:nvPr/>
        </p:nvSpPr>
        <p:spPr>
          <a:xfrm>
            <a:off x="8763320" y="82870"/>
            <a:ext cx="5384801" cy="2024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800"/>
            </a:pPr>
            <a:r>
              <a:rPr u="sng" dirty="0">
                <a:solidFill>
                  <a:srgbClr val="0000CC"/>
                </a:solidFill>
                <a:uFill>
                  <a:solidFill>
                    <a:srgbClr val="0000CC"/>
                  </a:solidFill>
                </a:uFill>
                <a:hlinkClick r:id="rId4"/>
              </a:rPr>
              <a:t>This Photo</a:t>
            </a:r>
            <a:r>
              <a:rPr dirty="0"/>
              <a:t> by Unknown Author is licensed under </a:t>
            </a:r>
            <a:r>
              <a:rPr u="sng" dirty="0">
                <a:solidFill>
                  <a:srgbClr val="0000CC"/>
                </a:solidFill>
                <a:uFill>
                  <a:solidFill>
                    <a:srgbClr val="0000CC"/>
                  </a:solidFill>
                </a:uFill>
                <a:hlinkClick r:id="rId5"/>
              </a:rPr>
              <a:t>CC BY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Title 1"/>
          <p:cNvSpPr txBox="1">
            <a:spLocks noGrp="1"/>
          </p:cNvSpPr>
          <p:nvPr>
            <p:ph type="title"/>
          </p:nvPr>
        </p:nvSpPr>
        <p:spPr>
          <a:prstGeom prst="rect">
            <a:avLst/>
          </a:prstGeom>
        </p:spPr>
        <p:txBody>
          <a:bodyPr/>
          <a:lstStyle>
            <a:lvl1pPr>
              <a:defRPr b="1"/>
            </a:lvl1pPr>
          </a:lstStyle>
          <a:p>
            <a:r>
              <a:rPr dirty="0"/>
              <a:t>Body Language</a:t>
            </a:r>
          </a:p>
        </p:txBody>
      </p:sp>
      <p:sp>
        <p:nvSpPr>
          <p:cNvPr id="355" name="Content Placeholder 2"/>
          <p:cNvSpPr txBox="1">
            <a:spLocks noGrp="1"/>
          </p:cNvSpPr>
          <p:nvPr>
            <p:ph type="body" sz="quarter" idx="14"/>
          </p:nvPr>
        </p:nvSpPr>
        <p:spPr>
          <a:prstGeom prst="rect">
            <a:avLst/>
          </a:prstGeom>
        </p:spPr>
        <p:txBody>
          <a:bodyPr>
            <a:normAutofit fontScale="70000" lnSpcReduction="20000"/>
          </a:bodyPr>
          <a:lstStyle/>
          <a:p>
            <a:pPr marL="0" indent="0" defTabSz="905255">
              <a:lnSpc>
                <a:spcPct val="107000"/>
              </a:lnSpc>
              <a:spcBef>
                <a:spcPts val="0"/>
              </a:spcBef>
              <a:buSzTx/>
              <a:buNone/>
              <a:defRPr sz="2772">
                <a:latin typeface="+mn-lt"/>
                <a:ea typeface="+mn-ea"/>
                <a:cs typeface="+mn-cs"/>
                <a:sym typeface="Calibri"/>
              </a:defRPr>
            </a:pPr>
            <a:endParaRPr dirty="0"/>
          </a:p>
        </p:txBody>
      </p:sp>
      <p:sp>
        <p:nvSpPr>
          <p:cNvPr id="2" name="Text Placeholder 1">
            <a:extLst>
              <a:ext uri="{FF2B5EF4-FFF2-40B4-BE49-F238E27FC236}">
                <a16:creationId xmlns:a16="http://schemas.microsoft.com/office/drawing/2014/main" id="{598C1A27-A722-AB51-0E3B-A0197D15DEEB}"/>
              </a:ext>
            </a:extLst>
          </p:cNvPr>
          <p:cNvSpPr>
            <a:spLocks noGrp="1"/>
          </p:cNvSpPr>
          <p:nvPr>
            <p:ph type="body" sz="quarter" idx="15"/>
          </p:nvPr>
        </p:nvSpPr>
        <p:spPr>
          <a:xfrm>
            <a:off x="457925" y="1922461"/>
            <a:ext cx="10728325" cy="3989863"/>
          </a:xfrm>
        </p:spPr>
        <p:txBody>
          <a:bodyPr>
            <a:normAutofit fontScale="85000" lnSpcReduction="20000"/>
          </a:bodyPr>
          <a:lstStyle/>
          <a:p>
            <a:pPr marL="0" indent="0" defTabSz="905255">
              <a:lnSpc>
                <a:spcPct val="107000"/>
              </a:lnSpc>
              <a:spcBef>
                <a:spcPts val="0"/>
              </a:spcBef>
              <a:buSzTx/>
              <a:buNone/>
              <a:defRPr sz="2772">
                <a:latin typeface="+mn-lt"/>
                <a:ea typeface="+mn-ea"/>
                <a:cs typeface="+mn-cs"/>
                <a:sym typeface="Calibri"/>
              </a:defRPr>
            </a:pPr>
            <a:r>
              <a:rPr lang="en-US" dirty="0"/>
              <a:t>Try not to:</a:t>
            </a:r>
          </a:p>
          <a:p>
            <a:pPr marL="339470" indent="-339470" defTabSz="905255">
              <a:lnSpc>
                <a:spcPct val="107000"/>
              </a:lnSpc>
              <a:spcBef>
                <a:spcPts val="0"/>
              </a:spcBef>
              <a:buFont typeface="Symbol"/>
              <a:buChar char="·"/>
              <a:defRPr sz="2772">
                <a:latin typeface="+mn-lt"/>
                <a:ea typeface="+mn-ea"/>
                <a:cs typeface="+mn-cs"/>
                <a:sym typeface="Calibri"/>
              </a:defRPr>
            </a:pPr>
            <a:r>
              <a:rPr lang="en-US" dirty="0"/>
              <a:t>Cross your arms in front of your body</a:t>
            </a:r>
          </a:p>
          <a:p>
            <a:pPr marL="0" indent="0" defTabSz="905255">
              <a:lnSpc>
                <a:spcPct val="107000"/>
              </a:lnSpc>
              <a:spcBef>
                <a:spcPts val="0"/>
              </a:spcBef>
              <a:buSzTx/>
              <a:buNone/>
              <a:defRPr sz="1979">
                <a:latin typeface="+mn-lt"/>
                <a:ea typeface="+mn-ea"/>
                <a:cs typeface="+mn-cs"/>
                <a:sym typeface="Calibri"/>
              </a:defRPr>
            </a:pPr>
            <a:endParaRPr lang="en-US" dirty="0"/>
          </a:p>
          <a:p>
            <a:pPr marL="339470" indent="-339470" defTabSz="905255">
              <a:spcBef>
                <a:spcPts val="0"/>
              </a:spcBef>
              <a:buFont typeface="Symbol"/>
              <a:buChar char="·"/>
              <a:defRPr sz="2772">
                <a:latin typeface="+mn-lt"/>
                <a:ea typeface="+mn-ea"/>
                <a:cs typeface="+mn-cs"/>
                <a:sym typeface="Calibri"/>
              </a:defRPr>
            </a:pPr>
            <a:r>
              <a:rPr lang="en-US" dirty="0"/>
              <a:t>Check your phone or divide your attention</a:t>
            </a:r>
          </a:p>
          <a:p>
            <a:pPr marL="0" indent="0" defTabSz="905255">
              <a:spcBef>
                <a:spcPts val="0"/>
              </a:spcBef>
              <a:buSzTx/>
              <a:buNone/>
              <a:defRPr sz="1979">
                <a:latin typeface="+mn-lt"/>
                <a:ea typeface="+mn-ea"/>
                <a:cs typeface="+mn-cs"/>
                <a:sym typeface="Calibri"/>
              </a:defRPr>
            </a:pPr>
            <a:endParaRPr lang="en-US" dirty="0"/>
          </a:p>
          <a:p>
            <a:pPr marL="339470" indent="-339470" defTabSz="905255">
              <a:lnSpc>
                <a:spcPct val="107000"/>
              </a:lnSpc>
              <a:spcBef>
                <a:spcPts val="0"/>
              </a:spcBef>
              <a:buFont typeface="Symbol"/>
              <a:buChar char="·"/>
              <a:defRPr sz="2772">
                <a:latin typeface="+mn-lt"/>
                <a:ea typeface="+mn-ea"/>
                <a:cs typeface="+mn-cs"/>
                <a:sym typeface="Calibri"/>
              </a:defRPr>
            </a:pPr>
            <a:r>
              <a:rPr lang="en-US" dirty="0"/>
              <a:t>Tap your foot or drum your fingers</a:t>
            </a:r>
          </a:p>
          <a:p>
            <a:pPr marL="0" indent="0" defTabSz="905255">
              <a:lnSpc>
                <a:spcPct val="107000"/>
              </a:lnSpc>
              <a:spcBef>
                <a:spcPts val="0"/>
              </a:spcBef>
              <a:buSzTx/>
              <a:buNone/>
              <a:defRPr sz="1979">
                <a:latin typeface="+mn-lt"/>
                <a:ea typeface="+mn-ea"/>
                <a:cs typeface="+mn-cs"/>
                <a:sym typeface="Calibri"/>
              </a:defRPr>
            </a:pPr>
            <a:endParaRPr lang="en-US" dirty="0"/>
          </a:p>
          <a:p>
            <a:pPr marL="339470" indent="-339470" defTabSz="905255">
              <a:lnSpc>
                <a:spcPct val="107000"/>
              </a:lnSpc>
              <a:spcBef>
                <a:spcPts val="700"/>
              </a:spcBef>
              <a:buFont typeface="Symbol"/>
              <a:buChar char="·"/>
              <a:defRPr sz="2772">
                <a:latin typeface="+mn-lt"/>
                <a:ea typeface="+mn-ea"/>
                <a:cs typeface="+mn-cs"/>
                <a:sym typeface="Calibri"/>
              </a:defRPr>
            </a:pPr>
            <a:r>
              <a:rPr lang="en-US" dirty="0"/>
              <a:t>Use negative facial expressions</a:t>
            </a:r>
          </a:p>
        </p:txBody>
      </p:sp>
      <p:pic>
        <p:nvPicPr>
          <p:cNvPr id="356" name="Content Placeholder 5" descr="Content Placeholder 5"/>
          <p:cNvPicPr>
            <a:picLocks noChangeAspect="1"/>
          </p:cNvPicPr>
          <p:nvPr/>
        </p:nvPicPr>
        <p:blipFill>
          <a:blip r:embed="rId3"/>
          <a:stretch>
            <a:fillRect/>
          </a:stretch>
        </p:blipFill>
        <p:spPr>
          <a:xfrm>
            <a:off x="5994400" y="2144719"/>
            <a:ext cx="5984796" cy="3989864"/>
          </a:xfrm>
          <a:prstGeom prst="rect">
            <a:avLst/>
          </a:prstGeom>
          <a:ln w="12700">
            <a:miter lim="400000"/>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 name="Title 1"/>
          <p:cNvSpPr txBox="1">
            <a:spLocks noGrp="1"/>
          </p:cNvSpPr>
          <p:nvPr>
            <p:ph type="title"/>
          </p:nvPr>
        </p:nvSpPr>
        <p:spPr>
          <a:xfrm>
            <a:off x="457198" y="2748717"/>
            <a:ext cx="6664570" cy="933090"/>
          </a:xfrm>
          <a:prstGeom prst="rect">
            <a:avLst/>
          </a:prstGeom>
        </p:spPr>
        <p:txBody>
          <a:bodyPr/>
          <a:lstStyle>
            <a:lvl1pPr>
              <a:defRPr b="1"/>
            </a:lvl1pPr>
          </a:lstStyle>
          <a:p>
            <a:r>
              <a:rPr lang="en-US" dirty="0"/>
              <a:t>Conveying</a:t>
            </a:r>
            <a:r>
              <a:rPr dirty="0"/>
              <a:t> Your Message</a:t>
            </a:r>
          </a:p>
        </p:txBody>
      </p:sp>
      <p:pic>
        <p:nvPicPr>
          <p:cNvPr id="404" name="Picture 5" descr="Picture 5"/>
          <p:cNvPicPr>
            <a:picLocks noChangeAspect="1"/>
          </p:cNvPicPr>
          <p:nvPr/>
        </p:nvPicPr>
        <p:blipFill>
          <a:blip r:embed="rId3"/>
          <a:stretch>
            <a:fillRect/>
          </a:stretch>
        </p:blipFill>
        <p:spPr>
          <a:xfrm>
            <a:off x="6313020" y="798654"/>
            <a:ext cx="5269380" cy="5653607"/>
          </a:xfrm>
          <a:prstGeom prst="rect">
            <a:avLst/>
          </a:prstGeom>
          <a:ln w="12700">
            <a:miter lim="400000"/>
          </a:ln>
        </p:spPr>
      </p:pic>
      <p:sp>
        <p:nvSpPr>
          <p:cNvPr id="405" name="TextBox 6"/>
          <p:cNvSpPr txBox="1"/>
          <p:nvPr/>
        </p:nvSpPr>
        <p:spPr>
          <a:xfrm>
            <a:off x="7315200" y="49911"/>
            <a:ext cx="2368952" cy="3417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900"/>
            </a:pPr>
            <a:r>
              <a:rPr u="sng" dirty="0">
                <a:solidFill>
                  <a:srgbClr val="0000CC"/>
                </a:solidFill>
                <a:uFill>
                  <a:solidFill>
                    <a:srgbClr val="0000CC"/>
                  </a:solidFill>
                </a:uFill>
                <a:hlinkClick r:id="rId4"/>
              </a:rPr>
              <a:t>This Photo</a:t>
            </a:r>
            <a:r>
              <a:rPr dirty="0"/>
              <a:t> by Unknown Author is licensed under </a:t>
            </a:r>
            <a:r>
              <a:rPr u="sng" dirty="0">
                <a:solidFill>
                  <a:srgbClr val="0000CC"/>
                </a:solidFill>
                <a:uFill>
                  <a:solidFill>
                    <a:srgbClr val="0000CC"/>
                  </a:solidFill>
                </a:uFill>
                <a:hlinkClick r:id="rId5"/>
              </a:rPr>
              <a:t>CC BY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Title 1"/>
          <p:cNvSpPr txBox="1">
            <a:spLocks noGrp="1"/>
          </p:cNvSpPr>
          <p:nvPr>
            <p:ph type="title"/>
          </p:nvPr>
        </p:nvSpPr>
        <p:spPr>
          <a:prstGeom prst="rect">
            <a:avLst/>
          </a:prstGeom>
        </p:spPr>
        <p:txBody>
          <a:bodyPr/>
          <a:lstStyle>
            <a:lvl1pPr algn="ctr">
              <a:defRPr b="1"/>
            </a:lvl1pPr>
          </a:lstStyle>
          <a:p>
            <a:r>
              <a:rPr dirty="0"/>
              <a:t>Words Matter</a:t>
            </a:r>
          </a:p>
        </p:txBody>
      </p:sp>
      <p:sp>
        <p:nvSpPr>
          <p:cNvPr id="2" name="Text Placeholder 1">
            <a:extLst>
              <a:ext uri="{FF2B5EF4-FFF2-40B4-BE49-F238E27FC236}">
                <a16:creationId xmlns:a16="http://schemas.microsoft.com/office/drawing/2014/main" id="{766CAF9E-E2E5-14CE-ED3C-960BFCF06810}"/>
              </a:ext>
            </a:extLst>
          </p:cNvPr>
          <p:cNvSpPr>
            <a:spLocks noGrp="1"/>
          </p:cNvSpPr>
          <p:nvPr>
            <p:ph type="body" sz="quarter" idx="14"/>
          </p:nvPr>
        </p:nvSpPr>
        <p:spPr/>
        <p:txBody>
          <a:bodyPr>
            <a:normAutofit lnSpcReduction="10000"/>
          </a:bodyPr>
          <a:lstStyle/>
          <a:p>
            <a:endParaRPr lang="en-US"/>
          </a:p>
        </p:txBody>
      </p:sp>
      <p:sp>
        <p:nvSpPr>
          <p:cNvPr id="3" name="Text Placeholder 2">
            <a:extLst>
              <a:ext uri="{FF2B5EF4-FFF2-40B4-BE49-F238E27FC236}">
                <a16:creationId xmlns:a16="http://schemas.microsoft.com/office/drawing/2014/main" id="{AA862770-0E17-EA3C-8879-00AF7A55EEB3}"/>
              </a:ext>
            </a:extLst>
          </p:cNvPr>
          <p:cNvSpPr>
            <a:spLocks noGrp="1"/>
          </p:cNvSpPr>
          <p:nvPr>
            <p:ph type="body" sz="quarter" idx="15"/>
          </p:nvPr>
        </p:nvSpPr>
        <p:spPr/>
        <p:txBody>
          <a:bodyPr/>
          <a:lstStyle/>
          <a:p>
            <a:endParaRPr lang="en-US"/>
          </a:p>
        </p:txBody>
      </p:sp>
      <p:pic>
        <p:nvPicPr>
          <p:cNvPr id="410" name="Content Placeholder 5" descr="Content Placeholder 5"/>
          <p:cNvPicPr>
            <a:picLocks noChangeAspect="1"/>
          </p:cNvPicPr>
          <p:nvPr/>
        </p:nvPicPr>
        <p:blipFill>
          <a:blip r:embed="rId3"/>
          <a:stretch>
            <a:fillRect/>
          </a:stretch>
        </p:blipFill>
        <p:spPr>
          <a:xfrm>
            <a:off x="2568795" y="1524000"/>
            <a:ext cx="7777687" cy="5185124"/>
          </a:xfrm>
          <a:prstGeom prst="rect">
            <a:avLst/>
          </a:prstGeom>
          <a:ln w="12700">
            <a:miter lim="400000"/>
          </a:ln>
        </p:spPr>
      </p:pic>
      <p:sp>
        <p:nvSpPr>
          <p:cNvPr id="411" name="TextBox 6"/>
          <p:cNvSpPr txBox="1"/>
          <p:nvPr/>
        </p:nvSpPr>
        <p:spPr>
          <a:xfrm>
            <a:off x="6650319" y="48239"/>
            <a:ext cx="5878654" cy="2147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900"/>
            </a:pPr>
            <a:r>
              <a:rPr u="sng" dirty="0">
                <a:solidFill>
                  <a:srgbClr val="0000CC"/>
                </a:solidFill>
                <a:uFill>
                  <a:solidFill>
                    <a:srgbClr val="0000CC"/>
                  </a:solidFill>
                </a:uFill>
                <a:hlinkClick r:id="rId4"/>
              </a:rPr>
              <a:t>This Photo</a:t>
            </a:r>
            <a:r>
              <a:rPr dirty="0"/>
              <a:t> by Unknown Author is licensed under </a:t>
            </a:r>
            <a:r>
              <a:rPr u="sng" dirty="0">
                <a:solidFill>
                  <a:srgbClr val="0000CC"/>
                </a:solidFill>
                <a:uFill>
                  <a:solidFill>
                    <a:srgbClr val="0000CC"/>
                  </a:solidFill>
                </a:uFill>
                <a:hlinkClick r:id="rId5"/>
              </a:rPr>
              <a:t>CC BY-SA-NC</a:t>
            </a:r>
          </a:p>
        </p:txBody>
      </p:sp>
      <p:sp>
        <p:nvSpPr>
          <p:cNvPr id="412" name="TextBox 2"/>
          <p:cNvSpPr txBox="1"/>
          <p:nvPr/>
        </p:nvSpPr>
        <p:spPr>
          <a:xfrm>
            <a:off x="606888" y="3298785"/>
            <a:ext cx="1451980"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4000" b="1"/>
            </a:lvl1pPr>
          </a:lstStyle>
          <a:p>
            <a:r>
              <a:rPr lang="en-US" dirty="0"/>
              <a:t>Rose</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Title 1"/>
          <p:cNvSpPr txBox="1">
            <a:spLocks noGrp="1"/>
          </p:cNvSpPr>
          <p:nvPr>
            <p:ph type="title"/>
          </p:nvPr>
        </p:nvSpPr>
        <p:spPr>
          <a:prstGeom prst="rect">
            <a:avLst/>
          </a:prstGeom>
        </p:spPr>
        <p:txBody>
          <a:bodyPr/>
          <a:lstStyle>
            <a:lvl1pPr>
              <a:defRPr b="1"/>
            </a:lvl1pPr>
          </a:lstStyle>
          <a:p>
            <a:r>
              <a:rPr dirty="0">
                <a:solidFill>
                  <a:schemeClr val="tx1"/>
                </a:solidFill>
              </a:rPr>
              <a:t>Do I Sound Like I’m Listening?</a:t>
            </a:r>
          </a:p>
        </p:txBody>
      </p:sp>
      <p:sp>
        <p:nvSpPr>
          <p:cNvPr id="376" name="Content Placeholder 11"/>
          <p:cNvSpPr txBox="1">
            <a:spLocks noGrp="1"/>
          </p:cNvSpPr>
          <p:nvPr>
            <p:ph type="body" sz="quarter" idx="14"/>
          </p:nvPr>
        </p:nvSpPr>
        <p:spPr>
          <a:prstGeom prst="rect">
            <a:avLst/>
          </a:prstGeom>
        </p:spPr>
        <p:txBody>
          <a:bodyPr>
            <a:normAutofit lnSpcReduction="10000"/>
          </a:bodyPr>
          <a:lstStyle/>
          <a:p>
            <a:pPr marL="0" indent="0">
              <a:buSzTx/>
              <a:buNone/>
              <a:defRPr b="1">
                <a:solidFill>
                  <a:srgbClr val="455C19"/>
                </a:solidFill>
              </a:defRPr>
            </a:pPr>
            <a:endParaRPr dirty="0">
              <a:solidFill>
                <a:schemeClr val="tx1"/>
              </a:solidFill>
            </a:endParaRPr>
          </a:p>
        </p:txBody>
      </p:sp>
      <p:sp>
        <p:nvSpPr>
          <p:cNvPr id="2" name="Text Placeholder 1">
            <a:extLst>
              <a:ext uri="{FF2B5EF4-FFF2-40B4-BE49-F238E27FC236}">
                <a16:creationId xmlns:a16="http://schemas.microsoft.com/office/drawing/2014/main" id="{CD3B6E18-9F8F-41C8-C289-475E639F62EE}"/>
              </a:ext>
            </a:extLst>
          </p:cNvPr>
          <p:cNvSpPr>
            <a:spLocks noGrp="1"/>
          </p:cNvSpPr>
          <p:nvPr>
            <p:ph type="body" sz="quarter" idx="15"/>
          </p:nvPr>
        </p:nvSpPr>
        <p:spPr>
          <a:xfrm>
            <a:off x="457925" y="1922462"/>
            <a:ext cx="10728325" cy="3880461"/>
          </a:xfrm>
        </p:spPr>
        <p:txBody>
          <a:bodyPr>
            <a:normAutofit lnSpcReduction="10000"/>
          </a:bodyPr>
          <a:lstStyle/>
          <a:p>
            <a:pPr marL="0" indent="0">
              <a:buSzTx/>
              <a:buNone/>
              <a:defRPr b="1">
                <a:solidFill>
                  <a:srgbClr val="455C19"/>
                </a:solidFill>
              </a:defRPr>
            </a:pPr>
            <a:r>
              <a:rPr lang="en-US" dirty="0">
                <a:solidFill>
                  <a:schemeClr val="tx1"/>
                </a:solidFill>
              </a:rPr>
              <a:t>Demonstrate Interest</a:t>
            </a:r>
          </a:p>
          <a:p>
            <a:pPr>
              <a:defRPr>
                <a:solidFill>
                  <a:srgbClr val="455C19"/>
                </a:solidFill>
              </a:defRPr>
            </a:pPr>
            <a:r>
              <a:rPr lang="en-US" dirty="0">
                <a:solidFill>
                  <a:schemeClr val="tx1"/>
                </a:solidFill>
              </a:rPr>
              <a:t>Use minimal responses</a:t>
            </a:r>
          </a:p>
          <a:p>
            <a:pPr>
              <a:defRPr>
                <a:solidFill>
                  <a:srgbClr val="455C19"/>
                </a:solidFill>
              </a:defRPr>
            </a:pPr>
            <a:r>
              <a:rPr lang="en-US" dirty="0">
                <a:solidFill>
                  <a:schemeClr val="tx1"/>
                </a:solidFill>
              </a:rPr>
              <a:t>Encourage additional information</a:t>
            </a:r>
          </a:p>
          <a:p>
            <a:pPr marL="0" indent="0">
              <a:buSzTx/>
              <a:buNone/>
            </a:pPr>
            <a:endParaRPr lang="en-US" dirty="0">
              <a:solidFill>
                <a:schemeClr val="tx1"/>
              </a:solidFill>
            </a:endParaRPr>
          </a:p>
          <a:p>
            <a:pPr marL="0" indent="0">
              <a:buSzTx/>
              <a:buNone/>
              <a:defRPr b="1">
                <a:solidFill>
                  <a:srgbClr val="076785"/>
                </a:solidFill>
              </a:defRPr>
            </a:pPr>
            <a:r>
              <a:rPr lang="en-US" dirty="0">
                <a:solidFill>
                  <a:schemeClr val="tx1"/>
                </a:solidFill>
              </a:rPr>
              <a:t>Active Listening</a:t>
            </a:r>
          </a:p>
          <a:p>
            <a:pPr>
              <a:defRPr>
                <a:solidFill>
                  <a:srgbClr val="076785"/>
                </a:solidFill>
              </a:defRPr>
            </a:pPr>
            <a:r>
              <a:rPr lang="en-US" dirty="0">
                <a:solidFill>
                  <a:schemeClr val="tx1"/>
                </a:solidFill>
              </a:rPr>
              <a:t>Paraphrasing</a:t>
            </a:r>
          </a:p>
          <a:p>
            <a:pPr>
              <a:defRPr>
                <a:solidFill>
                  <a:srgbClr val="076785"/>
                </a:solidFill>
              </a:defRPr>
            </a:pPr>
            <a:r>
              <a:rPr lang="en-US" dirty="0">
                <a:solidFill>
                  <a:schemeClr val="tx1"/>
                </a:solidFill>
              </a:rPr>
              <a:t>Asking open-ended questions</a:t>
            </a:r>
          </a:p>
        </p:txBody>
      </p:sp>
      <p:grpSp>
        <p:nvGrpSpPr>
          <p:cNvPr id="363" name="Speech Bubble: Oval 5"/>
          <p:cNvGrpSpPr/>
          <p:nvPr/>
        </p:nvGrpSpPr>
        <p:grpSpPr>
          <a:xfrm>
            <a:off x="7358926" y="1447800"/>
            <a:ext cx="1307941" cy="990601"/>
            <a:chOff x="67225" y="92973"/>
            <a:chExt cx="1307940" cy="990600"/>
          </a:xfrm>
          <a:solidFill>
            <a:schemeClr val="accent5">
              <a:lumMod val="40000"/>
              <a:lumOff val="60000"/>
            </a:schemeClr>
          </a:solidFill>
        </p:grpSpPr>
        <p:sp>
          <p:nvSpPr>
            <p:cNvPr id="361" name="Quote Bubble"/>
            <p:cNvSpPr/>
            <p:nvPr/>
          </p:nvSpPr>
          <p:spPr>
            <a:xfrm rot="520512">
              <a:off x="67225" y="92973"/>
              <a:ext cx="1307940" cy="990600"/>
            </a:xfrm>
            <a:prstGeom prst="wedgeEllipseCallout">
              <a:avLst>
                <a:gd name="adj1" fmla="val -20833"/>
                <a:gd name="adj2" fmla="val 62500"/>
              </a:avLst>
            </a:prstGeom>
            <a:grpFill/>
            <a:ln w="26425"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362" name="I see"/>
            <p:cNvSpPr txBox="1"/>
            <p:nvPr/>
          </p:nvSpPr>
          <p:spPr>
            <a:xfrm rot="520512">
              <a:off x="258768" y="357442"/>
              <a:ext cx="924854" cy="461663"/>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2400">
                  <a:solidFill>
                    <a:srgbClr val="FFFFFF"/>
                  </a:solidFill>
                </a:defRPr>
              </a:lvl1pPr>
            </a:lstStyle>
            <a:p>
              <a:r>
                <a:rPr dirty="0">
                  <a:solidFill>
                    <a:srgbClr val="000000"/>
                  </a:solidFill>
                </a:rPr>
                <a:t>I see</a:t>
              </a:r>
            </a:p>
          </p:txBody>
        </p:sp>
      </p:grpSp>
      <p:grpSp>
        <p:nvGrpSpPr>
          <p:cNvPr id="366" name="Speech Bubble: Oval 6"/>
          <p:cNvGrpSpPr/>
          <p:nvPr/>
        </p:nvGrpSpPr>
        <p:grpSpPr>
          <a:xfrm>
            <a:off x="8819326" y="665379"/>
            <a:ext cx="2035480" cy="1318120"/>
            <a:chOff x="85234" y="141378"/>
            <a:chExt cx="2035479" cy="1318119"/>
          </a:xfrm>
          <a:solidFill>
            <a:schemeClr val="accent5">
              <a:lumMod val="40000"/>
              <a:lumOff val="60000"/>
            </a:schemeClr>
          </a:solidFill>
        </p:grpSpPr>
        <p:sp>
          <p:nvSpPr>
            <p:cNvPr id="364" name="Quote Bubble"/>
            <p:cNvSpPr/>
            <p:nvPr/>
          </p:nvSpPr>
          <p:spPr>
            <a:xfrm rot="503149">
              <a:off x="85234" y="141378"/>
              <a:ext cx="2035479" cy="1318119"/>
            </a:xfrm>
            <a:prstGeom prst="wedgeEllipseCallout">
              <a:avLst>
                <a:gd name="adj1" fmla="val -20833"/>
                <a:gd name="adj2" fmla="val 62500"/>
              </a:avLst>
            </a:prstGeom>
            <a:grpFill/>
            <a:ln w="26425"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365" name="I’m happy to listen"/>
            <p:cNvSpPr txBox="1"/>
            <p:nvPr/>
          </p:nvSpPr>
          <p:spPr>
            <a:xfrm rot="503149">
              <a:off x="383323" y="384941"/>
              <a:ext cx="1439301" cy="830994"/>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2400">
                  <a:solidFill>
                    <a:srgbClr val="FFFFFF"/>
                  </a:solidFill>
                </a:defRPr>
              </a:lvl1pPr>
            </a:lstStyle>
            <a:p>
              <a:r>
                <a:rPr dirty="0">
                  <a:solidFill>
                    <a:srgbClr val="000000"/>
                  </a:solidFill>
                </a:rPr>
                <a:t>I’m happy to listen</a:t>
              </a:r>
            </a:p>
          </p:txBody>
        </p:sp>
      </p:grpSp>
      <p:grpSp>
        <p:nvGrpSpPr>
          <p:cNvPr id="369" name="Speech Bubble: Oval 7"/>
          <p:cNvGrpSpPr/>
          <p:nvPr/>
        </p:nvGrpSpPr>
        <p:grpSpPr>
          <a:xfrm>
            <a:off x="9238725" y="2309180"/>
            <a:ext cx="1419830" cy="990602"/>
            <a:chOff x="108205" y="174904"/>
            <a:chExt cx="1419829" cy="990601"/>
          </a:xfrm>
          <a:solidFill>
            <a:schemeClr val="accent5">
              <a:lumMod val="40000"/>
              <a:lumOff val="60000"/>
            </a:schemeClr>
          </a:solidFill>
        </p:grpSpPr>
        <p:sp>
          <p:nvSpPr>
            <p:cNvPr id="367" name="Quote Bubble"/>
            <p:cNvSpPr/>
            <p:nvPr/>
          </p:nvSpPr>
          <p:spPr>
            <a:xfrm rot="950024">
              <a:off x="108205" y="174904"/>
              <a:ext cx="1419829" cy="990601"/>
            </a:xfrm>
            <a:prstGeom prst="wedgeEllipseCallout">
              <a:avLst>
                <a:gd name="adj1" fmla="val -20833"/>
                <a:gd name="adj2" fmla="val 62500"/>
              </a:avLst>
            </a:prstGeom>
            <a:grpFill/>
            <a:ln w="26425"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368" name="Oh"/>
            <p:cNvSpPr txBox="1"/>
            <p:nvPr/>
          </p:nvSpPr>
          <p:spPr>
            <a:xfrm rot="950024">
              <a:off x="316134" y="439374"/>
              <a:ext cx="1003971" cy="461663"/>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2400">
                  <a:solidFill>
                    <a:srgbClr val="FFFFFF"/>
                  </a:solidFill>
                </a:defRPr>
              </a:lvl1pPr>
            </a:lstStyle>
            <a:p>
              <a:r>
                <a:rPr dirty="0">
                  <a:solidFill>
                    <a:srgbClr val="000000"/>
                  </a:solidFill>
                </a:rPr>
                <a:t>Oh</a:t>
              </a:r>
            </a:p>
          </p:txBody>
        </p:sp>
      </p:grpSp>
      <p:grpSp>
        <p:nvGrpSpPr>
          <p:cNvPr id="372" name="Speech Bubble: Oval 8"/>
          <p:cNvGrpSpPr/>
          <p:nvPr/>
        </p:nvGrpSpPr>
        <p:grpSpPr>
          <a:xfrm>
            <a:off x="5907395" y="2811386"/>
            <a:ext cx="1963441" cy="1645596"/>
            <a:chOff x="0" y="0"/>
            <a:chExt cx="1963439" cy="1645595"/>
          </a:xfrm>
          <a:solidFill>
            <a:srgbClr val="002060"/>
          </a:solidFill>
        </p:grpSpPr>
        <p:sp>
          <p:nvSpPr>
            <p:cNvPr id="370" name="Quote Bubble"/>
            <p:cNvSpPr/>
            <p:nvPr/>
          </p:nvSpPr>
          <p:spPr>
            <a:xfrm rot="678256">
              <a:off x="113618" y="157253"/>
              <a:ext cx="1736204" cy="1331090"/>
            </a:xfrm>
            <a:prstGeom prst="wedgeEllipseCallout">
              <a:avLst>
                <a:gd name="adj1" fmla="val -20833"/>
                <a:gd name="adj2" fmla="val 62500"/>
              </a:avLst>
            </a:prstGeom>
            <a:grpFill/>
            <a:ln w="26425" cap="flat">
              <a:no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371" name="Sounds like…"/>
            <p:cNvSpPr txBox="1"/>
            <p:nvPr/>
          </p:nvSpPr>
          <p:spPr>
            <a:xfrm rot="678256">
              <a:off x="367879" y="426463"/>
              <a:ext cx="1227682" cy="792669"/>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2400">
                  <a:solidFill>
                    <a:srgbClr val="FFFFFF"/>
                  </a:solidFill>
                </a:defRPr>
              </a:lvl1pPr>
            </a:lstStyle>
            <a:p>
              <a:r>
                <a:rPr dirty="0"/>
                <a:t>Sounds like…</a:t>
              </a:r>
            </a:p>
          </p:txBody>
        </p:sp>
      </p:grpSp>
      <p:grpSp>
        <p:nvGrpSpPr>
          <p:cNvPr id="375" name="Speech Bubble: Oval 9"/>
          <p:cNvGrpSpPr/>
          <p:nvPr/>
        </p:nvGrpSpPr>
        <p:grpSpPr>
          <a:xfrm>
            <a:off x="7423823" y="4523357"/>
            <a:ext cx="2710605" cy="1929707"/>
            <a:chOff x="132121" y="196730"/>
            <a:chExt cx="2710604" cy="1929705"/>
          </a:xfrm>
          <a:solidFill>
            <a:srgbClr val="002060"/>
          </a:solidFill>
        </p:grpSpPr>
        <p:sp>
          <p:nvSpPr>
            <p:cNvPr id="373" name="Quote Bubble"/>
            <p:cNvSpPr/>
            <p:nvPr/>
          </p:nvSpPr>
          <p:spPr>
            <a:xfrm rot="530153">
              <a:off x="132121" y="196730"/>
              <a:ext cx="2710604" cy="1929705"/>
            </a:xfrm>
            <a:prstGeom prst="wedgeEllipseCallout">
              <a:avLst>
                <a:gd name="adj1" fmla="val -20833"/>
                <a:gd name="adj2" fmla="val 62500"/>
              </a:avLst>
            </a:prstGeom>
            <a:grpFill/>
            <a:ln w="26425" cap="flat">
              <a:no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374" name="Who, what, when, where, why, how?"/>
            <p:cNvSpPr txBox="1"/>
            <p:nvPr/>
          </p:nvSpPr>
          <p:spPr>
            <a:xfrm rot="530153">
              <a:off x="529080" y="561420"/>
              <a:ext cx="1916686" cy="1200326"/>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2400">
                  <a:solidFill>
                    <a:srgbClr val="FFFFFF"/>
                  </a:solidFill>
                </a:defRPr>
              </a:lvl1pPr>
            </a:lstStyle>
            <a:p>
              <a:r>
                <a:rPr lang="en-US" dirty="0"/>
                <a:t>H</a:t>
              </a:r>
              <a:r>
                <a:rPr dirty="0"/>
                <a:t>ow?</a:t>
              </a:r>
              <a:r>
                <a:rPr lang="en-US" dirty="0"/>
                <a:t> Why? Tell me about..</a:t>
              </a:r>
              <a:endParaRPr dirty="0"/>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3" name="Speech Bubble: Oval 4"/>
          <p:cNvGrpSpPr/>
          <p:nvPr/>
        </p:nvGrpSpPr>
        <p:grpSpPr>
          <a:xfrm>
            <a:off x="6918007" y="1577212"/>
            <a:ext cx="3740498" cy="2895603"/>
            <a:chOff x="319872" y="448704"/>
            <a:chExt cx="3740496" cy="2895601"/>
          </a:xfrm>
          <a:solidFill>
            <a:schemeClr val="tx2">
              <a:lumMod val="20000"/>
              <a:lumOff val="80000"/>
            </a:schemeClr>
          </a:solidFill>
        </p:grpSpPr>
        <p:sp>
          <p:nvSpPr>
            <p:cNvPr id="381" name="Quote Bubble"/>
            <p:cNvSpPr/>
            <p:nvPr/>
          </p:nvSpPr>
          <p:spPr>
            <a:xfrm rot="933788">
              <a:off x="319872" y="448704"/>
              <a:ext cx="3740496" cy="2895601"/>
            </a:xfrm>
            <a:prstGeom prst="wedgeEllipseCallout">
              <a:avLst>
                <a:gd name="adj1" fmla="val -20833"/>
                <a:gd name="adj2" fmla="val 62500"/>
              </a:avLst>
            </a:prstGeom>
            <a:grpFill/>
            <a:ln w="26425" cap="flat">
              <a:solidFill>
                <a:schemeClr val="accent6">
                  <a:lumMod val="50000"/>
                </a:schemeClr>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382" name="There is nothing wrong with being angry right now about…"/>
            <p:cNvSpPr txBox="1"/>
            <p:nvPr/>
          </p:nvSpPr>
          <p:spPr>
            <a:xfrm rot="933788">
              <a:off x="1053012" y="795224"/>
              <a:ext cx="2363055" cy="2246765"/>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2800">
                  <a:solidFill>
                    <a:srgbClr val="FFFFFF"/>
                  </a:solidFill>
                </a:defRPr>
              </a:lvl1pPr>
            </a:lstStyle>
            <a:p>
              <a:r>
                <a:rPr dirty="0">
                  <a:solidFill>
                    <a:srgbClr val="000000"/>
                  </a:solidFill>
                </a:rPr>
                <a:t>There is nothing wrong with being angry right now about…</a:t>
              </a:r>
            </a:p>
          </p:txBody>
        </p:sp>
      </p:grpSp>
      <p:grpSp>
        <p:nvGrpSpPr>
          <p:cNvPr id="386" name="Speech Bubble: Oval 7"/>
          <p:cNvGrpSpPr/>
          <p:nvPr/>
        </p:nvGrpSpPr>
        <p:grpSpPr>
          <a:xfrm>
            <a:off x="7988197" y="4169663"/>
            <a:ext cx="2764177" cy="2335513"/>
            <a:chOff x="180303" y="220375"/>
            <a:chExt cx="2764175" cy="2335511"/>
          </a:xfrm>
          <a:solidFill>
            <a:schemeClr val="tx2">
              <a:lumMod val="20000"/>
              <a:lumOff val="80000"/>
            </a:schemeClr>
          </a:solidFill>
        </p:grpSpPr>
        <p:sp>
          <p:nvSpPr>
            <p:cNvPr id="384" name="Quote Bubble"/>
            <p:cNvSpPr/>
            <p:nvPr/>
          </p:nvSpPr>
          <p:spPr>
            <a:xfrm rot="594424">
              <a:off x="180303" y="220375"/>
              <a:ext cx="2764175" cy="2335511"/>
            </a:xfrm>
            <a:prstGeom prst="wedgeEllipseCallout">
              <a:avLst>
                <a:gd name="adj1" fmla="val -20833"/>
                <a:gd name="adj2" fmla="val 62500"/>
              </a:avLst>
            </a:prstGeom>
            <a:grpFill/>
            <a:ln w="26425" cap="flat">
              <a:solidFill>
                <a:schemeClr val="accent6">
                  <a:lumMod val="50000"/>
                </a:schemeClr>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385" name="It’s okay to feel sad…"/>
            <p:cNvSpPr txBox="1"/>
            <p:nvPr/>
          </p:nvSpPr>
          <p:spPr>
            <a:xfrm rot="594424">
              <a:off x="585107" y="911079"/>
              <a:ext cx="1954567" cy="954104"/>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2800">
                  <a:solidFill>
                    <a:srgbClr val="FFFFFF"/>
                  </a:solidFill>
                </a:defRPr>
              </a:lvl1pPr>
            </a:lstStyle>
            <a:p>
              <a:r>
                <a:rPr dirty="0">
                  <a:solidFill>
                    <a:srgbClr val="000000"/>
                  </a:solidFill>
                </a:rPr>
                <a:t>It’s okay to feel sad…</a:t>
              </a:r>
            </a:p>
          </p:txBody>
        </p:sp>
      </p:grpSp>
      <p:grpSp>
        <p:nvGrpSpPr>
          <p:cNvPr id="389" name="Speech Bubble: Oval 9"/>
          <p:cNvGrpSpPr/>
          <p:nvPr/>
        </p:nvGrpSpPr>
        <p:grpSpPr>
          <a:xfrm>
            <a:off x="1644582" y="3873562"/>
            <a:ext cx="2764175" cy="2022490"/>
            <a:chOff x="0" y="0"/>
            <a:chExt cx="2764173" cy="2022489"/>
          </a:xfrm>
          <a:solidFill>
            <a:schemeClr val="bg1">
              <a:lumMod val="85000"/>
            </a:schemeClr>
          </a:solidFill>
        </p:grpSpPr>
        <p:sp>
          <p:nvSpPr>
            <p:cNvPr id="387" name="Quote Bubble"/>
            <p:cNvSpPr/>
            <p:nvPr/>
          </p:nvSpPr>
          <p:spPr>
            <a:xfrm>
              <a:off x="0" y="0"/>
              <a:ext cx="2764173" cy="2022489"/>
            </a:xfrm>
            <a:prstGeom prst="wedgeEllipseCallout">
              <a:avLst>
                <a:gd name="adj1" fmla="val -20833"/>
                <a:gd name="adj2" fmla="val 62500"/>
              </a:avLst>
            </a:prstGeom>
            <a:grpFill/>
            <a:ln w="26425" cap="flat">
              <a:solidFill>
                <a:schemeClr val="accent6">
                  <a:lumMod val="50000"/>
                </a:schemeClr>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388" name="It appears as though…"/>
            <p:cNvSpPr txBox="1"/>
            <p:nvPr/>
          </p:nvSpPr>
          <p:spPr>
            <a:xfrm>
              <a:off x="404804" y="318748"/>
              <a:ext cx="1954565" cy="1384992"/>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2400">
                  <a:solidFill>
                    <a:srgbClr val="076785"/>
                  </a:solidFill>
                </a:defRPr>
              </a:lvl1pPr>
            </a:lstStyle>
            <a:p>
              <a:r>
                <a:rPr sz="2800" dirty="0">
                  <a:solidFill>
                    <a:srgbClr val="000000"/>
                  </a:solidFill>
                </a:rPr>
                <a:t>It appears as though…</a:t>
              </a:r>
            </a:p>
          </p:txBody>
        </p:sp>
      </p:grpSp>
      <p:grpSp>
        <p:nvGrpSpPr>
          <p:cNvPr id="392" name="Speech Bubble: Oval 11"/>
          <p:cNvGrpSpPr/>
          <p:nvPr/>
        </p:nvGrpSpPr>
        <p:grpSpPr>
          <a:xfrm>
            <a:off x="2492973" y="1919769"/>
            <a:ext cx="3256776" cy="2078654"/>
            <a:chOff x="0" y="0"/>
            <a:chExt cx="3256775" cy="2078652"/>
          </a:xfrm>
          <a:solidFill>
            <a:schemeClr val="bg1">
              <a:lumMod val="85000"/>
            </a:schemeClr>
          </a:solidFill>
        </p:grpSpPr>
        <p:sp>
          <p:nvSpPr>
            <p:cNvPr id="390" name="Quote Bubble"/>
            <p:cNvSpPr/>
            <p:nvPr/>
          </p:nvSpPr>
          <p:spPr>
            <a:xfrm>
              <a:off x="0" y="0"/>
              <a:ext cx="3256775" cy="2078652"/>
            </a:xfrm>
            <a:prstGeom prst="wedgeEllipseCallout">
              <a:avLst>
                <a:gd name="adj1" fmla="val -20833"/>
                <a:gd name="adj2" fmla="val 62500"/>
              </a:avLst>
            </a:prstGeom>
            <a:grpFill/>
            <a:ln w="26425" cap="flat">
              <a:solidFill>
                <a:schemeClr val="accent6">
                  <a:lumMod val="50000"/>
                </a:schemeClr>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391" name="It sounds like…"/>
            <p:cNvSpPr txBox="1"/>
            <p:nvPr/>
          </p:nvSpPr>
          <p:spPr>
            <a:xfrm>
              <a:off x="476944" y="562274"/>
              <a:ext cx="2302886" cy="954104"/>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2400">
                  <a:solidFill>
                    <a:srgbClr val="076785"/>
                  </a:solidFill>
                </a:defRPr>
              </a:lvl1pPr>
            </a:lstStyle>
            <a:p>
              <a:r>
                <a:rPr sz="2800" dirty="0">
                  <a:solidFill>
                    <a:srgbClr val="000000"/>
                  </a:solidFill>
                </a:rPr>
                <a:t>It sounds like…</a:t>
              </a:r>
            </a:p>
          </p:txBody>
        </p:sp>
      </p:grpSp>
      <p:grpSp>
        <p:nvGrpSpPr>
          <p:cNvPr id="395" name="Speech Bubble: Oval 12"/>
          <p:cNvGrpSpPr/>
          <p:nvPr/>
        </p:nvGrpSpPr>
        <p:grpSpPr>
          <a:xfrm>
            <a:off x="446226" y="2051609"/>
            <a:ext cx="2396715" cy="1946814"/>
            <a:chOff x="0" y="0"/>
            <a:chExt cx="2396714" cy="1946812"/>
          </a:xfrm>
          <a:solidFill>
            <a:schemeClr val="bg1">
              <a:lumMod val="85000"/>
            </a:schemeClr>
          </a:solidFill>
        </p:grpSpPr>
        <p:sp>
          <p:nvSpPr>
            <p:cNvPr id="393" name="Quote Bubble"/>
            <p:cNvSpPr/>
            <p:nvPr/>
          </p:nvSpPr>
          <p:spPr>
            <a:xfrm>
              <a:off x="0" y="0"/>
              <a:ext cx="2396714" cy="1946812"/>
            </a:xfrm>
            <a:prstGeom prst="wedgeEllipseCallout">
              <a:avLst>
                <a:gd name="adj1" fmla="val -20833"/>
                <a:gd name="adj2" fmla="val 62500"/>
              </a:avLst>
            </a:prstGeom>
            <a:grpFill/>
            <a:ln w="26425" cap="flat">
              <a:solidFill>
                <a:schemeClr val="accent6">
                  <a:lumMod val="50000"/>
                </a:schemeClr>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394" name="I hear you saying…"/>
            <p:cNvSpPr txBox="1"/>
            <p:nvPr/>
          </p:nvSpPr>
          <p:spPr>
            <a:xfrm>
              <a:off x="350990" y="496354"/>
              <a:ext cx="1694733" cy="954104"/>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2400">
                  <a:solidFill>
                    <a:srgbClr val="076785"/>
                  </a:solidFill>
                </a:defRPr>
              </a:lvl1pPr>
            </a:lstStyle>
            <a:p>
              <a:r>
                <a:rPr sz="2800" dirty="0">
                  <a:solidFill>
                    <a:srgbClr val="000000"/>
                  </a:solidFill>
                </a:rPr>
                <a:t>I hear you saying…</a:t>
              </a:r>
            </a:p>
          </p:txBody>
        </p:sp>
      </p:grpSp>
      <p:sp>
        <p:nvSpPr>
          <p:cNvPr id="2" name="TextBox 1">
            <a:extLst>
              <a:ext uri="{FF2B5EF4-FFF2-40B4-BE49-F238E27FC236}">
                <a16:creationId xmlns:a16="http://schemas.microsoft.com/office/drawing/2014/main" id="{DB6CF18A-0FC1-4018-8FA9-58787B71C4A7}"/>
              </a:ext>
            </a:extLst>
          </p:cNvPr>
          <p:cNvSpPr txBox="1"/>
          <p:nvPr/>
        </p:nvSpPr>
        <p:spPr>
          <a:xfrm rot="20785690">
            <a:off x="602027" y="906985"/>
            <a:ext cx="2396715"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002060"/>
                </a:solidFill>
                <a:effectLst/>
                <a:uFillTx/>
                <a:latin typeface="Arial"/>
                <a:ea typeface="Arial"/>
                <a:cs typeface="Arial"/>
                <a:sym typeface="Arial"/>
              </a:rPr>
              <a:t>Affirmation</a:t>
            </a:r>
          </a:p>
        </p:txBody>
      </p:sp>
      <p:sp>
        <p:nvSpPr>
          <p:cNvPr id="18" name="TextBox 17">
            <a:extLst>
              <a:ext uri="{FF2B5EF4-FFF2-40B4-BE49-F238E27FC236}">
                <a16:creationId xmlns:a16="http://schemas.microsoft.com/office/drawing/2014/main" id="{B827F43A-FA5D-4F1B-90AA-F9F4C5266058}"/>
              </a:ext>
            </a:extLst>
          </p:cNvPr>
          <p:cNvSpPr txBox="1"/>
          <p:nvPr/>
        </p:nvSpPr>
        <p:spPr>
          <a:xfrm rot="1218540">
            <a:off x="9397840" y="1222370"/>
            <a:ext cx="2396715"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002060"/>
                </a:solidFill>
                <a:effectLst/>
                <a:uFillTx/>
                <a:latin typeface="Arial"/>
                <a:ea typeface="Arial"/>
                <a:cs typeface="Arial"/>
                <a:sym typeface="Arial"/>
              </a:rPr>
              <a:t>Validation</a:t>
            </a:r>
          </a:p>
        </p:txBody>
      </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p:tmAbs val="0"/>
                                  </p:iterate>
                                  <p:childTnLst>
                                    <p:set>
                                      <p:cBhvr>
                                        <p:cTn id="6" fill="hold"/>
                                        <p:tgtEl>
                                          <p:spTgt spid="395"/>
                                        </p:tgtEl>
                                        <p:attrNameLst>
                                          <p:attrName>style.visibility</p:attrName>
                                        </p:attrNameLst>
                                      </p:cBhvr>
                                      <p:to>
                                        <p:strVal val="visible"/>
                                      </p:to>
                                    </p:set>
                                    <p:anim calcmode="lin" valueType="num">
                                      <p:cBhvr>
                                        <p:cTn id="7" dur="500" fill="hold"/>
                                        <p:tgtEl>
                                          <p:spTgt spid="395"/>
                                        </p:tgtEl>
                                        <p:attrNameLst>
                                          <p:attrName>ppt_x</p:attrName>
                                        </p:attrNameLst>
                                      </p:cBhvr>
                                      <p:tavLst>
                                        <p:tav tm="0">
                                          <p:val>
                                            <p:strVal val="#ppt_x"/>
                                          </p:val>
                                        </p:tav>
                                        <p:tav tm="100000">
                                          <p:val>
                                            <p:strVal val="#ppt_x"/>
                                          </p:val>
                                        </p:tav>
                                      </p:tavLst>
                                    </p:anim>
                                    <p:anim calcmode="lin" valueType="num">
                                      <p:cBhvr>
                                        <p:cTn id="8" dur="500" fill="hold"/>
                                        <p:tgtEl>
                                          <p:spTgt spid="39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iterate>
                                    <p:tmAbs val="0"/>
                                  </p:iterate>
                                  <p:childTnLst>
                                    <p:set>
                                      <p:cBhvr>
                                        <p:cTn id="11" fill="hold"/>
                                        <p:tgtEl>
                                          <p:spTgt spid="392"/>
                                        </p:tgtEl>
                                        <p:attrNameLst>
                                          <p:attrName>style.visibility</p:attrName>
                                        </p:attrNameLst>
                                      </p:cBhvr>
                                      <p:to>
                                        <p:strVal val="visible"/>
                                      </p:to>
                                    </p:set>
                                    <p:anim calcmode="lin" valueType="num">
                                      <p:cBhvr>
                                        <p:cTn id="12" dur="500" fill="hold"/>
                                        <p:tgtEl>
                                          <p:spTgt spid="392"/>
                                        </p:tgtEl>
                                        <p:attrNameLst>
                                          <p:attrName>ppt_x</p:attrName>
                                        </p:attrNameLst>
                                      </p:cBhvr>
                                      <p:tavLst>
                                        <p:tav tm="0">
                                          <p:val>
                                            <p:strVal val="#ppt_x"/>
                                          </p:val>
                                        </p:tav>
                                        <p:tav tm="100000">
                                          <p:val>
                                            <p:strVal val="#ppt_x"/>
                                          </p:val>
                                        </p:tav>
                                      </p:tavLst>
                                    </p:anim>
                                    <p:anim calcmode="lin" valueType="num">
                                      <p:cBhvr>
                                        <p:cTn id="13" dur="500" fill="hold"/>
                                        <p:tgtEl>
                                          <p:spTgt spid="39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iterate>
                                    <p:tmAbs val="0"/>
                                  </p:iterate>
                                  <p:childTnLst>
                                    <p:set>
                                      <p:cBhvr>
                                        <p:cTn id="16" fill="hold"/>
                                        <p:tgtEl>
                                          <p:spTgt spid="389"/>
                                        </p:tgtEl>
                                        <p:attrNameLst>
                                          <p:attrName>style.visibility</p:attrName>
                                        </p:attrNameLst>
                                      </p:cBhvr>
                                      <p:to>
                                        <p:strVal val="visible"/>
                                      </p:to>
                                    </p:set>
                                    <p:anim calcmode="lin" valueType="num">
                                      <p:cBhvr>
                                        <p:cTn id="17" dur="500" fill="hold"/>
                                        <p:tgtEl>
                                          <p:spTgt spid="389"/>
                                        </p:tgtEl>
                                        <p:attrNameLst>
                                          <p:attrName>ppt_x</p:attrName>
                                        </p:attrNameLst>
                                      </p:cBhvr>
                                      <p:tavLst>
                                        <p:tav tm="0">
                                          <p:val>
                                            <p:strVal val="#ppt_x"/>
                                          </p:val>
                                        </p:tav>
                                        <p:tav tm="100000">
                                          <p:val>
                                            <p:strVal val="#ppt_x"/>
                                          </p:val>
                                        </p:tav>
                                      </p:tavLst>
                                    </p:anim>
                                    <p:anim calcmode="lin" valueType="num">
                                      <p:cBhvr>
                                        <p:cTn id="18" dur="500" fill="hold"/>
                                        <p:tgtEl>
                                          <p:spTgt spid="38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iterate>
                                    <p:tmAbs val="0"/>
                                  </p:iterate>
                                  <p:childTnLst>
                                    <p:set>
                                      <p:cBhvr>
                                        <p:cTn id="22" fill="hold"/>
                                        <p:tgtEl>
                                          <p:spTgt spid="386"/>
                                        </p:tgtEl>
                                        <p:attrNameLst>
                                          <p:attrName>style.visibility</p:attrName>
                                        </p:attrNameLst>
                                      </p:cBhvr>
                                      <p:to>
                                        <p:strVal val="visible"/>
                                      </p:to>
                                    </p:set>
                                    <p:anim calcmode="lin" valueType="num">
                                      <p:cBhvr>
                                        <p:cTn id="23" dur="500" fill="hold"/>
                                        <p:tgtEl>
                                          <p:spTgt spid="386"/>
                                        </p:tgtEl>
                                        <p:attrNameLst>
                                          <p:attrName>ppt_x</p:attrName>
                                        </p:attrNameLst>
                                      </p:cBhvr>
                                      <p:tavLst>
                                        <p:tav tm="0">
                                          <p:val>
                                            <p:strVal val="#ppt_x"/>
                                          </p:val>
                                        </p:tav>
                                        <p:tav tm="100000">
                                          <p:val>
                                            <p:strVal val="#ppt_x"/>
                                          </p:val>
                                        </p:tav>
                                      </p:tavLst>
                                    </p:anim>
                                    <p:anim calcmode="lin" valueType="num">
                                      <p:cBhvr>
                                        <p:cTn id="24" dur="500" fill="hold"/>
                                        <p:tgtEl>
                                          <p:spTgt spid="386"/>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4" fill="hold" grpId="0" nodeType="afterEffect">
                                  <p:stCondLst>
                                    <p:cond delay="0"/>
                                  </p:stCondLst>
                                  <p:iterate>
                                    <p:tmAbs val="0"/>
                                  </p:iterate>
                                  <p:childTnLst>
                                    <p:set>
                                      <p:cBhvr>
                                        <p:cTn id="27" fill="hold"/>
                                        <p:tgtEl>
                                          <p:spTgt spid="383"/>
                                        </p:tgtEl>
                                        <p:attrNameLst>
                                          <p:attrName>style.visibility</p:attrName>
                                        </p:attrNameLst>
                                      </p:cBhvr>
                                      <p:to>
                                        <p:strVal val="visible"/>
                                      </p:to>
                                    </p:set>
                                    <p:anim calcmode="lin" valueType="num">
                                      <p:cBhvr>
                                        <p:cTn id="28" dur="500" fill="hold"/>
                                        <p:tgtEl>
                                          <p:spTgt spid="383"/>
                                        </p:tgtEl>
                                        <p:attrNameLst>
                                          <p:attrName>ppt_x</p:attrName>
                                        </p:attrNameLst>
                                      </p:cBhvr>
                                      <p:tavLst>
                                        <p:tav tm="0">
                                          <p:val>
                                            <p:strVal val="#ppt_x"/>
                                          </p:val>
                                        </p:tav>
                                        <p:tav tm="100000">
                                          <p:val>
                                            <p:strVal val="#ppt_x"/>
                                          </p:val>
                                        </p:tav>
                                      </p:tavLst>
                                    </p:anim>
                                    <p:anim calcmode="lin" valueType="num">
                                      <p:cBhvr>
                                        <p:cTn id="29" dur="500" fill="hold"/>
                                        <p:tgtEl>
                                          <p:spTgt spid="3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3" grpId="0" animBg="1" advAuto="0"/>
      <p:bldP spid="386" grpId="0" animBg="1" advAuto="0"/>
      <p:bldP spid="389" grpId="0" animBg="1" advAuto="0"/>
      <p:bldP spid="392" grpId="0" animBg="1" advAuto="0"/>
      <p:bldP spid="395" grpId="0" animBg="1" advAuto="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Title 4"/>
          <p:cNvSpPr txBox="1">
            <a:spLocks noGrp="1"/>
          </p:cNvSpPr>
          <p:nvPr>
            <p:ph type="title"/>
          </p:nvPr>
        </p:nvSpPr>
        <p:spPr>
          <a:prstGeom prst="rect">
            <a:avLst/>
          </a:prstGeom>
        </p:spPr>
        <p:txBody>
          <a:bodyPr>
            <a:normAutofit/>
          </a:bodyPr>
          <a:lstStyle>
            <a:lvl1pPr algn="ctr">
              <a:defRPr b="1"/>
            </a:lvl1pPr>
          </a:lstStyle>
          <a:p>
            <a:r>
              <a:rPr dirty="0"/>
              <a:t> </a:t>
            </a:r>
            <a:r>
              <a:rPr lang="en-US" dirty="0"/>
              <a:t>Observation: </a:t>
            </a:r>
            <a:r>
              <a:rPr dirty="0"/>
              <a:t>Pay Attention</a:t>
            </a:r>
          </a:p>
        </p:txBody>
      </p:sp>
      <p:sp>
        <p:nvSpPr>
          <p:cNvPr id="417" name="Content Placeholder 5"/>
          <p:cNvSpPr txBox="1">
            <a:spLocks noGrp="1"/>
          </p:cNvSpPr>
          <p:nvPr>
            <p:ph type="body" sz="quarter" idx="14"/>
          </p:nvPr>
        </p:nvSpPr>
        <p:spPr>
          <a:prstGeom prst="rect">
            <a:avLst/>
          </a:prstGeom>
        </p:spPr>
        <p:txBody>
          <a:bodyPr>
            <a:normAutofit fontScale="40000" lnSpcReduction="20000"/>
          </a:bodyPr>
          <a:lstStyle/>
          <a:p>
            <a:pPr marL="182562" indent="-182562">
              <a:lnSpc>
                <a:spcPct val="150000"/>
              </a:lnSpc>
              <a:spcBef>
                <a:spcPts val="700"/>
              </a:spcBef>
              <a:defRPr sz="3200"/>
            </a:pPr>
            <a:endParaRPr dirty="0"/>
          </a:p>
        </p:txBody>
      </p:sp>
      <p:sp>
        <p:nvSpPr>
          <p:cNvPr id="2" name="Text Placeholder 1">
            <a:extLst>
              <a:ext uri="{FF2B5EF4-FFF2-40B4-BE49-F238E27FC236}">
                <a16:creationId xmlns:a16="http://schemas.microsoft.com/office/drawing/2014/main" id="{76A853C8-8FF7-054A-3D06-0955810824CC}"/>
              </a:ext>
            </a:extLst>
          </p:cNvPr>
          <p:cNvSpPr>
            <a:spLocks noGrp="1"/>
          </p:cNvSpPr>
          <p:nvPr>
            <p:ph type="body" sz="quarter" idx="15"/>
          </p:nvPr>
        </p:nvSpPr>
        <p:spPr/>
        <p:txBody>
          <a:bodyPr>
            <a:normAutofit fontScale="70000" lnSpcReduction="20000"/>
          </a:bodyPr>
          <a:lstStyle/>
          <a:p>
            <a:pPr marL="182562" indent="-182562">
              <a:lnSpc>
                <a:spcPct val="150000"/>
              </a:lnSpc>
              <a:spcBef>
                <a:spcPts val="700"/>
              </a:spcBef>
              <a:defRPr sz="3200"/>
            </a:pPr>
            <a:r>
              <a:rPr lang="en-US" dirty="0"/>
              <a:t>Facial expressions</a:t>
            </a:r>
          </a:p>
          <a:p>
            <a:pPr marL="182562" indent="-182562">
              <a:lnSpc>
                <a:spcPct val="150000"/>
              </a:lnSpc>
              <a:spcBef>
                <a:spcPts val="700"/>
              </a:spcBef>
              <a:defRPr sz="3200"/>
            </a:pPr>
            <a:r>
              <a:rPr lang="en-US" dirty="0"/>
              <a:t>Eye contact</a:t>
            </a:r>
          </a:p>
          <a:p>
            <a:pPr marL="182562" indent="-182562">
              <a:lnSpc>
                <a:spcPct val="150000"/>
              </a:lnSpc>
              <a:spcBef>
                <a:spcPts val="700"/>
              </a:spcBef>
              <a:defRPr sz="3200"/>
            </a:pPr>
            <a:r>
              <a:rPr lang="en-US" dirty="0"/>
              <a:t>Posture </a:t>
            </a:r>
          </a:p>
          <a:p>
            <a:pPr marL="182562" indent="-182562">
              <a:lnSpc>
                <a:spcPct val="150000"/>
              </a:lnSpc>
              <a:spcBef>
                <a:spcPts val="700"/>
              </a:spcBef>
              <a:defRPr sz="3200"/>
            </a:pPr>
            <a:r>
              <a:rPr lang="en-US" dirty="0"/>
              <a:t>Gestures </a:t>
            </a:r>
          </a:p>
          <a:p>
            <a:endParaRPr lang="en-US" dirty="0"/>
          </a:p>
        </p:txBody>
      </p:sp>
      <p:pic>
        <p:nvPicPr>
          <p:cNvPr id="418" name="Picture 7" descr="Picture 7"/>
          <p:cNvPicPr>
            <a:picLocks noChangeAspect="1"/>
          </p:cNvPicPr>
          <p:nvPr/>
        </p:nvPicPr>
        <p:blipFill>
          <a:blip r:embed="rId3"/>
          <a:stretch>
            <a:fillRect/>
          </a:stretch>
        </p:blipFill>
        <p:spPr>
          <a:xfrm>
            <a:off x="5425451" y="1524000"/>
            <a:ext cx="5142235" cy="5142235"/>
          </a:xfrm>
          <a:prstGeom prst="rect">
            <a:avLst/>
          </a:prstGeom>
          <a:ln w="12700">
            <a:miter lim="400000"/>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A071C-4D04-60BF-2BEC-97FE0AFDA483}"/>
              </a:ext>
            </a:extLst>
          </p:cNvPr>
          <p:cNvSpPr>
            <a:spLocks noGrp="1"/>
          </p:cNvSpPr>
          <p:nvPr>
            <p:ph type="title"/>
          </p:nvPr>
        </p:nvSpPr>
        <p:spPr/>
        <p:txBody>
          <a:bodyPr/>
          <a:lstStyle/>
          <a:p>
            <a:r>
              <a:rPr lang="en-US" dirty="0"/>
              <a:t>Barry</a:t>
            </a:r>
          </a:p>
        </p:txBody>
      </p:sp>
      <p:sp>
        <p:nvSpPr>
          <p:cNvPr id="3" name="Text Placeholder 2">
            <a:extLst>
              <a:ext uri="{FF2B5EF4-FFF2-40B4-BE49-F238E27FC236}">
                <a16:creationId xmlns:a16="http://schemas.microsoft.com/office/drawing/2014/main" id="{6E41989D-3A98-D2FB-B9C0-128F08EB5875}"/>
              </a:ext>
            </a:extLst>
          </p:cNvPr>
          <p:cNvSpPr>
            <a:spLocks noGrp="1"/>
          </p:cNvSpPr>
          <p:nvPr>
            <p:ph type="body" sz="quarter" idx="15"/>
          </p:nvPr>
        </p:nvSpPr>
        <p:spPr/>
        <p:txBody>
          <a:bodyPr>
            <a:normAutofit/>
          </a:bodyPr>
          <a:lstStyle/>
          <a:p>
            <a:pPr>
              <a:buFontTx/>
              <a:buChar char="✓"/>
            </a:pPr>
            <a:r>
              <a:rPr lang="en-US" dirty="0">
                <a:solidFill>
                  <a:schemeClr val="accent6">
                    <a:lumMod val="50000"/>
                  </a:schemeClr>
                </a:solidFill>
              </a:rPr>
              <a:t>Treated well?</a:t>
            </a:r>
          </a:p>
          <a:p>
            <a:pPr>
              <a:buFontTx/>
              <a:buChar char="✓"/>
            </a:pPr>
            <a:r>
              <a:rPr lang="en-US" dirty="0">
                <a:solidFill>
                  <a:schemeClr val="accent6">
                    <a:lumMod val="50000"/>
                  </a:schemeClr>
                </a:solidFill>
              </a:rPr>
              <a:t>How’s the food?</a:t>
            </a:r>
          </a:p>
          <a:p>
            <a:pPr>
              <a:buFontTx/>
              <a:buChar char="✓"/>
            </a:pPr>
            <a:r>
              <a:rPr lang="en-US" dirty="0">
                <a:solidFill>
                  <a:schemeClr val="accent6">
                    <a:lumMod val="50000"/>
                  </a:schemeClr>
                </a:solidFill>
              </a:rPr>
              <a:t>Activities?</a:t>
            </a:r>
            <a:endParaRPr lang="en-US" dirty="0"/>
          </a:p>
          <a:p>
            <a:pPr marL="0" indent="0">
              <a:buSzTx/>
              <a:buNone/>
            </a:pPr>
            <a:r>
              <a:rPr lang="en-US" dirty="0"/>
              <a:t>“Everything is wonderful…"</a:t>
            </a:r>
          </a:p>
          <a:p>
            <a:endParaRPr lang="en-US" dirty="0"/>
          </a:p>
        </p:txBody>
      </p:sp>
      <p:pic>
        <p:nvPicPr>
          <p:cNvPr id="423" name="Picture 4" descr="Picture 4"/>
          <p:cNvPicPr>
            <a:picLocks noChangeAspect="1"/>
          </p:cNvPicPr>
          <p:nvPr/>
        </p:nvPicPr>
        <p:blipFill>
          <a:blip r:embed="rId3"/>
          <a:stretch>
            <a:fillRect/>
          </a:stretch>
        </p:blipFill>
        <p:spPr>
          <a:xfrm>
            <a:off x="5139161" y="518449"/>
            <a:ext cx="6041985" cy="6041984"/>
          </a:xfrm>
          <a:prstGeom prst="rect">
            <a:avLst/>
          </a:prstGeom>
          <a:ln w="12700">
            <a:miter lim="400000"/>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itle 1"/>
          <p:cNvSpPr txBox="1">
            <a:spLocks noGrp="1"/>
          </p:cNvSpPr>
          <p:nvPr>
            <p:ph type="title"/>
          </p:nvPr>
        </p:nvSpPr>
        <p:spPr>
          <a:prstGeom prst="rect">
            <a:avLst/>
          </a:prstGeom>
        </p:spPr>
        <p:txBody>
          <a:bodyPr/>
          <a:lstStyle>
            <a:lvl1pPr>
              <a:defRPr b="1"/>
            </a:lvl1pPr>
          </a:lstStyle>
          <a:p>
            <a:r>
              <a:rPr dirty="0"/>
              <a:t>Today’s Agenda</a:t>
            </a:r>
          </a:p>
        </p:txBody>
      </p:sp>
      <p:sp>
        <p:nvSpPr>
          <p:cNvPr id="120" name="Content Placeholder 4"/>
          <p:cNvSpPr txBox="1">
            <a:spLocks noGrp="1"/>
          </p:cNvSpPr>
          <p:nvPr>
            <p:ph type="body" sz="quarter" idx="14"/>
          </p:nvPr>
        </p:nvSpPr>
        <p:spPr>
          <a:prstGeom prst="rect">
            <a:avLst/>
          </a:prstGeom>
        </p:spPr>
        <p:txBody>
          <a:bodyPr>
            <a:normAutofit fontScale="85000" lnSpcReduction="20000"/>
          </a:bodyPr>
          <a:lstStyle/>
          <a:p>
            <a:pPr marL="0" indent="0">
              <a:spcBef>
                <a:spcPts val="700"/>
              </a:spcBef>
              <a:buSzTx/>
              <a:buNone/>
              <a:defRPr sz="3200"/>
            </a:pPr>
            <a:endParaRPr sz="2500" dirty="0"/>
          </a:p>
        </p:txBody>
      </p:sp>
      <p:sp>
        <p:nvSpPr>
          <p:cNvPr id="2" name="Text Placeholder 1">
            <a:extLst>
              <a:ext uri="{FF2B5EF4-FFF2-40B4-BE49-F238E27FC236}">
                <a16:creationId xmlns:a16="http://schemas.microsoft.com/office/drawing/2014/main" id="{4AFECF85-D8B8-B715-ED6B-E24AE183D48D}"/>
              </a:ext>
            </a:extLst>
          </p:cNvPr>
          <p:cNvSpPr>
            <a:spLocks noGrp="1"/>
          </p:cNvSpPr>
          <p:nvPr>
            <p:ph type="body" sz="quarter" idx="15"/>
          </p:nvPr>
        </p:nvSpPr>
        <p:spPr>
          <a:xfrm>
            <a:off x="457925" y="1922462"/>
            <a:ext cx="10728325" cy="3950800"/>
          </a:xfrm>
        </p:spPr>
        <p:txBody>
          <a:bodyPr>
            <a:normAutofit/>
          </a:bodyPr>
          <a:lstStyle/>
          <a:p>
            <a:pPr marL="0" indent="0">
              <a:spcBef>
                <a:spcPts val="700"/>
              </a:spcBef>
              <a:buSzTx/>
              <a:buNone/>
              <a:defRPr sz="3200"/>
            </a:pPr>
            <a:r>
              <a:rPr lang="en-US" sz="1800" dirty="0"/>
              <a:t>Section 1:	Welcome and Introduction (15 minutes)</a:t>
            </a:r>
          </a:p>
          <a:p>
            <a:pPr marL="0" indent="0">
              <a:spcBef>
                <a:spcPts val="700"/>
              </a:spcBef>
              <a:buSzTx/>
              <a:buNone/>
              <a:defRPr sz="3200"/>
            </a:pPr>
            <a:r>
              <a:rPr lang="en-US" sz="1800" dirty="0"/>
              <a:t>Section 2:	Access (45 minutes)</a:t>
            </a:r>
          </a:p>
          <a:p>
            <a:pPr marL="0" indent="0">
              <a:spcBef>
                <a:spcPts val="700"/>
              </a:spcBef>
              <a:buSzTx/>
              <a:buNone/>
              <a:defRPr sz="3200"/>
            </a:pPr>
            <a:r>
              <a:rPr lang="en-US" sz="1800" dirty="0">
                <a:solidFill>
                  <a:schemeClr val="accent1">
                    <a:lumMod val="75000"/>
                  </a:schemeClr>
                </a:solidFill>
              </a:rPr>
              <a:t>-----------------BREAK------------------------ (5-10 minutes)</a:t>
            </a:r>
            <a:endParaRPr lang="en-US" sz="1800" dirty="0">
              <a:solidFill>
                <a:srgbClr val="688A26"/>
              </a:solidFill>
            </a:endParaRPr>
          </a:p>
          <a:p>
            <a:pPr marL="0" indent="0">
              <a:spcBef>
                <a:spcPts val="700"/>
              </a:spcBef>
              <a:buSzTx/>
              <a:buNone/>
              <a:defRPr sz="3200"/>
            </a:pPr>
            <a:r>
              <a:rPr lang="en-US" sz="1800" dirty="0"/>
              <a:t>Section 3:	Confidentiality &amp; Disclosure of Ombudsman Program Information (30 minutes)</a:t>
            </a:r>
          </a:p>
          <a:p>
            <a:pPr marL="0" indent="0">
              <a:spcBef>
                <a:spcPts val="700"/>
              </a:spcBef>
              <a:buSzTx/>
              <a:buNone/>
              <a:defRPr sz="3200">
                <a:solidFill>
                  <a:srgbClr val="455C19"/>
                </a:solidFill>
              </a:defRPr>
            </a:pPr>
            <a:r>
              <a:rPr lang="en-US" sz="1800" dirty="0">
                <a:solidFill>
                  <a:schemeClr val="accent1">
                    <a:lumMod val="75000"/>
                  </a:schemeClr>
                </a:solidFill>
              </a:rPr>
              <a:t>-----------------BREAK------------------------ (5-10 minutes)</a:t>
            </a:r>
          </a:p>
          <a:p>
            <a:pPr marL="0" indent="0">
              <a:spcBef>
                <a:spcPts val="700"/>
              </a:spcBef>
              <a:buSzTx/>
              <a:buNone/>
              <a:defRPr sz="3200"/>
            </a:pPr>
            <a:r>
              <a:rPr lang="en-US" sz="1800" dirty="0"/>
              <a:t>Section 4:	Communication Strategies (45 minutes)</a:t>
            </a:r>
          </a:p>
          <a:p>
            <a:pPr marL="0" indent="0">
              <a:spcBef>
                <a:spcPts val="700"/>
              </a:spcBef>
              <a:buSzTx/>
              <a:buNone/>
              <a:defRPr sz="3200"/>
            </a:pPr>
            <a:r>
              <a:rPr lang="en-US" sz="1800" dirty="0"/>
              <a:t>Section 5:	Conclusion (15 minutes)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CF413-12E0-43AC-9DA4-595CD513C5DB}"/>
              </a:ext>
            </a:extLst>
          </p:cNvPr>
          <p:cNvSpPr>
            <a:spLocks noGrp="1"/>
          </p:cNvSpPr>
          <p:nvPr>
            <p:ph type="title"/>
          </p:nvPr>
        </p:nvSpPr>
        <p:spPr/>
        <p:txBody>
          <a:bodyPr/>
          <a:lstStyle/>
          <a:p>
            <a:r>
              <a:rPr lang="en-US" b="1" dirty="0"/>
              <a:t>Communication Tips</a:t>
            </a:r>
          </a:p>
        </p:txBody>
      </p:sp>
      <p:sp>
        <p:nvSpPr>
          <p:cNvPr id="3" name="Text Placeholder 2">
            <a:extLst>
              <a:ext uri="{FF2B5EF4-FFF2-40B4-BE49-F238E27FC236}">
                <a16:creationId xmlns:a16="http://schemas.microsoft.com/office/drawing/2014/main" id="{EA942621-6283-87AF-84AD-6CA79105CBD9}"/>
              </a:ext>
            </a:extLst>
          </p:cNvPr>
          <p:cNvSpPr>
            <a:spLocks noGrp="1"/>
          </p:cNvSpPr>
          <p:nvPr>
            <p:ph type="body" sz="quarter" idx="14"/>
          </p:nvPr>
        </p:nvSpPr>
        <p:spPr/>
        <p:txBody>
          <a:bodyPr>
            <a:normAutofit lnSpcReduction="10000"/>
          </a:bodyPr>
          <a:lstStyle/>
          <a:p>
            <a:endParaRPr lang="en-US"/>
          </a:p>
        </p:txBody>
      </p:sp>
      <p:sp>
        <p:nvSpPr>
          <p:cNvPr id="4" name="Text Placeholder 3">
            <a:extLst>
              <a:ext uri="{FF2B5EF4-FFF2-40B4-BE49-F238E27FC236}">
                <a16:creationId xmlns:a16="http://schemas.microsoft.com/office/drawing/2014/main" id="{6E232A4A-3934-6428-0BA7-C1FC459C55FD}"/>
              </a:ext>
            </a:extLst>
          </p:cNvPr>
          <p:cNvSpPr>
            <a:spLocks noGrp="1"/>
          </p:cNvSpPr>
          <p:nvPr>
            <p:ph type="body" sz="quarter" idx="15"/>
          </p:nvPr>
        </p:nvSpPr>
        <p:spPr/>
        <p:txBody>
          <a:bodyPr/>
          <a:lstStyle/>
          <a:p>
            <a:endParaRPr lang="en-US"/>
          </a:p>
        </p:txBody>
      </p:sp>
      <p:pic>
        <p:nvPicPr>
          <p:cNvPr id="5" name="Picture 4" descr="Graphical user interface&#10;&#10;Description automatically generated">
            <a:extLst>
              <a:ext uri="{FF2B5EF4-FFF2-40B4-BE49-F238E27FC236}">
                <a16:creationId xmlns:a16="http://schemas.microsoft.com/office/drawing/2014/main" id="{5D63261F-A0CE-477A-93DE-58356E60C81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1283806"/>
            <a:ext cx="12192000" cy="6176682"/>
          </a:xfrm>
          <a:prstGeom prst="rect">
            <a:avLst/>
          </a:prstGeom>
        </p:spPr>
      </p:pic>
      <p:sp>
        <p:nvSpPr>
          <p:cNvPr id="6" name="TextBox 5">
            <a:extLst>
              <a:ext uri="{FF2B5EF4-FFF2-40B4-BE49-F238E27FC236}">
                <a16:creationId xmlns:a16="http://schemas.microsoft.com/office/drawing/2014/main" id="{2A80CF9C-396D-4428-9205-462D28B731B7}"/>
              </a:ext>
            </a:extLst>
          </p:cNvPr>
          <p:cNvSpPr txBox="1"/>
          <p:nvPr/>
        </p:nvSpPr>
        <p:spPr>
          <a:xfrm>
            <a:off x="0" y="7229658"/>
            <a:ext cx="12192000"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900" dirty="0">
                <a:hlinkClick r:id="rId4" tooltip="http://www.pngall.com/communication-png"/>
              </a:rPr>
              <a:t>This Photo</a:t>
            </a:r>
            <a:r>
              <a:rPr lang="en-US" sz="900" dirty="0"/>
              <a:t> by Unknown Author is licensed under </a:t>
            </a:r>
            <a:r>
              <a:rPr lang="en-US" sz="900" dirty="0">
                <a:hlinkClick r:id="rId5" tooltip="https://creativecommons.org/licenses/by-nc/3.0/"/>
              </a:rPr>
              <a:t>CC BY-NC</a:t>
            </a:r>
            <a:endParaRPr lang="en-US" sz="900" dirty="0"/>
          </a:p>
        </p:txBody>
      </p:sp>
    </p:spTree>
    <p:extLst>
      <p:ext uri="{BB962C8B-B14F-4D97-AF65-F5344CB8AC3E}">
        <p14:creationId xmlns:p14="http://schemas.microsoft.com/office/powerpoint/2010/main" val="9224393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 name="Title 1"/>
          <p:cNvSpPr txBox="1">
            <a:spLocks noGrp="1"/>
          </p:cNvSpPr>
          <p:nvPr>
            <p:ph type="title"/>
          </p:nvPr>
        </p:nvSpPr>
        <p:spPr>
          <a:prstGeom prst="rect">
            <a:avLst/>
          </a:prstGeom>
        </p:spPr>
        <p:txBody>
          <a:bodyPr/>
          <a:lstStyle>
            <a:lvl1pPr>
              <a:defRPr b="1"/>
            </a:lvl1pPr>
          </a:lstStyle>
          <a:p>
            <a:r>
              <a:rPr dirty="0"/>
              <a:t>Individuals Who have  Memory Loss</a:t>
            </a:r>
          </a:p>
        </p:txBody>
      </p:sp>
      <p:sp>
        <p:nvSpPr>
          <p:cNvPr id="468" name="Content Placeholder 2"/>
          <p:cNvSpPr txBox="1">
            <a:spLocks noGrp="1"/>
          </p:cNvSpPr>
          <p:nvPr>
            <p:ph type="body" sz="quarter" idx="14"/>
          </p:nvPr>
        </p:nvSpPr>
        <p:spPr>
          <a:prstGeom prst="rect">
            <a:avLst/>
          </a:prstGeom>
        </p:spPr>
        <p:txBody>
          <a:bodyPr>
            <a:normAutofit fontScale="77500" lnSpcReduction="20000"/>
          </a:bodyPr>
          <a:lstStyle/>
          <a:p>
            <a:pPr>
              <a:lnSpc>
                <a:spcPct val="150000"/>
              </a:lnSpc>
            </a:pPr>
            <a:endParaRPr dirty="0"/>
          </a:p>
        </p:txBody>
      </p:sp>
      <p:sp>
        <p:nvSpPr>
          <p:cNvPr id="2" name="Text Placeholder 1">
            <a:extLst>
              <a:ext uri="{FF2B5EF4-FFF2-40B4-BE49-F238E27FC236}">
                <a16:creationId xmlns:a16="http://schemas.microsoft.com/office/drawing/2014/main" id="{1A2C2189-5A5F-F9F2-76F7-EF7A50CED77F}"/>
              </a:ext>
            </a:extLst>
          </p:cNvPr>
          <p:cNvSpPr>
            <a:spLocks noGrp="1"/>
          </p:cNvSpPr>
          <p:nvPr>
            <p:ph type="body" sz="quarter" idx="15"/>
          </p:nvPr>
        </p:nvSpPr>
        <p:spPr>
          <a:xfrm>
            <a:off x="457925" y="1922462"/>
            <a:ext cx="6962783" cy="3792538"/>
          </a:xfrm>
        </p:spPr>
        <p:txBody>
          <a:bodyPr/>
          <a:lstStyle/>
          <a:p>
            <a:pPr>
              <a:lnSpc>
                <a:spcPct val="150000"/>
              </a:lnSpc>
            </a:pPr>
            <a:r>
              <a:rPr lang="en-US" dirty="0"/>
              <a:t>Approach from the front and identify yourself</a:t>
            </a:r>
          </a:p>
          <a:p>
            <a:pPr>
              <a:lnSpc>
                <a:spcPct val="150000"/>
              </a:lnSpc>
            </a:pPr>
            <a:r>
              <a:rPr lang="en-US" dirty="0"/>
              <a:t>Speak </a:t>
            </a:r>
            <a:r>
              <a:rPr lang="en-US" i="1" dirty="0"/>
              <a:t>to</a:t>
            </a:r>
            <a:r>
              <a:rPr lang="en-US" dirty="0"/>
              <a:t> the resident and not </a:t>
            </a:r>
            <a:r>
              <a:rPr lang="en-US" i="1" dirty="0"/>
              <a:t>about</a:t>
            </a:r>
            <a:r>
              <a:rPr lang="en-US" dirty="0"/>
              <a:t> the resident</a:t>
            </a:r>
          </a:p>
          <a:p>
            <a:pPr>
              <a:lnSpc>
                <a:spcPct val="150000"/>
              </a:lnSpc>
            </a:pPr>
            <a:r>
              <a:rPr lang="en-US" dirty="0"/>
              <a:t>Talk to the resident face-to-face in a quiet space with minimal distractions</a:t>
            </a:r>
          </a:p>
          <a:p>
            <a:pPr>
              <a:lnSpc>
                <a:spcPct val="150000"/>
              </a:lnSpc>
            </a:pPr>
            <a:r>
              <a:rPr lang="en-US" dirty="0"/>
              <a:t>Look at the resident and speak slowly and clearly</a:t>
            </a:r>
          </a:p>
        </p:txBody>
      </p:sp>
      <p:pic>
        <p:nvPicPr>
          <p:cNvPr id="469" name="Picture 4" descr="Picture 4"/>
          <p:cNvPicPr>
            <a:picLocks noChangeAspect="1"/>
          </p:cNvPicPr>
          <p:nvPr/>
        </p:nvPicPr>
        <p:blipFill>
          <a:blip r:embed="rId3"/>
          <a:stretch>
            <a:fillRect/>
          </a:stretch>
        </p:blipFill>
        <p:spPr>
          <a:xfrm>
            <a:off x="7616142" y="1349177"/>
            <a:ext cx="3637756" cy="2737891"/>
          </a:xfrm>
          <a:prstGeom prst="rect">
            <a:avLst/>
          </a:prstGeom>
          <a:ln w="12700">
            <a:miter lim="400000"/>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62019-D491-8677-C727-B2084E149B26}"/>
              </a:ext>
            </a:extLst>
          </p:cNvPr>
          <p:cNvSpPr>
            <a:spLocks noGrp="1"/>
          </p:cNvSpPr>
          <p:nvPr>
            <p:ph type="title"/>
          </p:nvPr>
        </p:nvSpPr>
        <p:spPr/>
        <p:txBody>
          <a:bodyPr/>
          <a:lstStyle/>
          <a:p>
            <a:endParaRPr lang="en-US"/>
          </a:p>
        </p:txBody>
      </p:sp>
      <p:sp>
        <p:nvSpPr>
          <p:cNvPr id="473" name="Content Placeholder 2"/>
          <p:cNvSpPr txBox="1">
            <a:spLocks noGrp="1"/>
          </p:cNvSpPr>
          <p:nvPr>
            <p:ph type="body" sz="quarter" idx="14"/>
          </p:nvPr>
        </p:nvSpPr>
        <p:spPr>
          <a:prstGeom prst="rect">
            <a:avLst/>
          </a:prstGeom>
        </p:spPr>
        <p:txBody>
          <a:bodyPr>
            <a:normAutofit fontScale="77500" lnSpcReduction="20000"/>
          </a:bodyPr>
          <a:lstStyle/>
          <a:p>
            <a:pPr>
              <a:lnSpc>
                <a:spcPct val="150000"/>
              </a:lnSpc>
            </a:pPr>
            <a:endParaRPr dirty="0"/>
          </a:p>
        </p:txBody>
      </p:sp>
      <p:sp>
        <p:nvSpPr>
          <p:cNvPr id="3" name="Text Placeholder 2">
            <a:extLst>
              <a:ext uri="{FF2B5EF4-FFF2-40B4-BE49-F238E27FC236}">
                <a16:creationId xmlns:a16="http://schemas.microsoft.com/office/drawing/2014/main" id="{50D41BC5-35D4-3FC4-945E-06289DF57892}"/>
              </a:ext>
            </a:extLst>
          </p:cNvPr>
          <p:cNvSpPr>
            <a:spLocks noGrp="1"/>
          </p:cNvSpPr>
          <p:nvPr>
            <p:ph type="body" sz="quarter" idx="15"/>
          </p:nvPr>
        </p:nvSpPr>
        <p:spPr>
          <a:xfrm>
            <a:off x="457926" y="1922462"/>
            <a:ext cx="5149750" cy="4073892"/>
          </a:xfrm>
        </p:spPr>
        <p:txBody>
          <a:bodyPr>
            <a:normAutofit lnSpcReduction="10000"/>
          </a:bodyPr>
          <a:lstStyle/>
          <a:p>
            <a:pPr>
              <a:lnSpc>
                <a:spcPct val="150000"/>
              </a:lnSpc>
            </a:pPr>
            <a:r>
              <a:rPr lang="en-US" dirty="0"/>
              <a:t>Ask one question at a time</a:t>
            </a:r>
          </a:p>
          <a:p>
            <a:pPr>
              <a:lnSpc>
                <a:spcPct val="150000"/>
              </a:lnSpc>
            </a:pPr>
            <a:r>
              <a:rPr lang="en-US" dirty="0"/>
              <a:t>Ask yes or no questions</a:t>
            </a:r>
          </a:p>
          <a:p>
            <a:pPr>
              <a:lnSpc>
                <a:spcPct val="150000"/>
              </a:lnSpc>
            </a:pPr>
            <a:r>
              <a:rPr lang="en-US" dirty="0"/>
              <a:t>Give the resident ample time to respond to your questions</a:t>
            </a:r>
          </a:p>
          <a:p>
            <a:pPr>
              <a:lnSpc>
                <a:spcPct val="150000"/>
              </a:lnSpc>
            </a:pPr>
            <a:r>
              <a:rPr lang="en-US" dirty="0"/>
              <a:t>Consider the feelings behind words or sounds</a:t>
            </a:r>
          </a:p>
          <a:p>
            <a:pPr>
              <a:lnSpc>
                <a:spcPct val="150000"/>
              </a:lnSpc>
            </a:pPr>
            <a:r>
              <a:rPr lang="en-US" dirty="0"/>
              <a:t>Be respectful</a:t>
            </a:r>
          </a:p>
        </p:txBody>
      </p:sp>
      <p:pic>
        <p:nvPicPr>
          <p:cNvPr id="474" name="Picture 4" descr="Picture 4"/>
          <p:cNvPicPr>
            <a:picLocks noChangeAspect="1"/>
          </p:cNvPicPr>
          <p:nvPr/>
        </p:nvPicPr>
        <p:blipFill>
          <a:blip r:embed="rId3"/>
          <a:stretch>
            <a:fillRect/>
          </a:stretch>
        </p:blipFill>
        <p:spPr>
          <a:xfrm>
            <a:off x="5607675" y="2132725"/>
            <a:ext cx="5578575" cy="3101658"/>
          </a:xfrm>
          <a:prstGeom prst="rect">
            <a:avLst/>
          </a:prstGeom>
          <a:ln w="12700">
            <a:miter lim="400000"/>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 name="Speech Bubble: Oval 2"/>
          <p:cNvGrpSpPr/>
          <p:nvPr/>
        </p:nvGrpSpPr>
        <p:grpSpPr>
          <a:xfrm>
            <a:off x="306682" y="2130749"/>
            <a:ext cx="4100746" cy="3474332"/>
            <a:chOff x="0" y="0"/>
            <a:chExt cx="4100745" cy="3099637"/>
          </a:xfrm>
        </p:grpSpPr>
        <p:sp>
          <p:nvSpPr>
            <p:cNvPr id="479" name="Quote Bubble"/>
            <p:cNvSpPr/>
            <p:nvPr/>
          </p:nvSpPr>
          <p:spPr>
            <a:xfrm rot="21027296">
              <a:off x="182668" y="292299"/>
              <a:ext cx="3735409" cy="2515040"/>
            </a:xfrm>
            <a:prstGeom prst="wedgeEllipseCallout">
              <a:avLst>
                <a:gd name="adj1" fmla="val -20833"/>
                <a:gd name="adj2" fmla="val 62500"/>
              </a:avLst>
            </a:prstGeom>
            <a:solidFill>
              <a:srgbClr val="328C99"/>
            </a:solidFill>
            <a:ln w="26425" cap="flat">
              <a:no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480" name="Do you remember me?"/>
            <p:cNvSpPr txBox="1"/>
            <p:nvPr/>
          </p:nvSpPr>
          <p:spPr>
            <a:xfrm rot="21027296">
              <a:off x="729706" y="1103515"/>
              <a:ext cx="2641333" cy="892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2800">
                  <a:solidFill>
                    <a:srgbClr val="FFFFFF"/>
                  </a:solidFill>
                </a:defRPr>
              </a:lvl1pPr>
            </a:lstStyle>
            <a:p>
              <a:r>
                <a:rPr dirty="0"/>
                <a:t>Do you remember me?</a:t>
              </a:r>
            </a:p>
          </p:txBody>
        </p:sp>
      </p:grpSp>
      <p:grpSp>
        <p:nvGrpSpPr>
          <p:cNvPr id="484" name="Speech Bubble: Oval 1"/>
          <p:cNvGrpSpPr/>
          <p:nvPr/>
        </p:nvGrpSpPr>
        <p:grpSpPr>
          <a:xfrm>
            <a:off x="8507392" y="1379095"/>
            <a:ext cx="2703943" cy="2139609"/>
            <a:chOff x="0" y="0"/>
            <a:chExt cx="2608162" cy="1759351"/>
          </a:xfrm>
          <a:solidFill>
            <a:schemeClr val="accent5">
              <a:lumMod val="20000"/>
              <a:lumOff val="80000"/>
            </a:schemeClr>
          </a:solidFill>
        </p:grpSpPr>
        <p:sp>
          <p:nvSpPr>
            <p:cNvPr id="482" name="Quote Bubble"/>
            <p:cNvSpPr/>
            <p:nvPr/>
          </p:nvSpPr>
          <p:spPr>
            <a:xfrm>
              <a:off x="0" y="0"/>
              <a:ext cx="2608162" cy="1759351"/>
            </a:xfrm>
            <a:prstGeom prst="wedgeEllipseCallout">
              <a:avLst>
                <a:gd name="adj1" fmla="val -20833"/>
                <a:gd name="adj2" fmla="val 62500"/>
              </a:avLst>
            </a:prstGeom>
            <a:grpFill/>
            <a:ln w="26425" cap="flat">
              <a:solidFill>
                <a:srgbClr val="000000"/>
              </a:solidFill>
              <a:prstDash val="solid"/>
              <a:round/>
            </a:ln>
            <a:effectLst/>
          </p:spPr>
          <p:txBody>
            <a:bodyPr wrap="square" lIns="45719" tIns="45719" rIns="45719" bIns="45719" numCol="1" anchor="ctr">
              <a:noAutofit/>
            </a:bodyPr>
            <a:lstStyle/>
            <a:p>
              <a:pPr>
                <a:spcBef>
                  <a:spcPts val="400"/>
                </a:spcBef>
                <a:defRPr>
                  <a:solidFill>
                    <a:srgbClr val="FFFFFF"/>
                  </a:solidFill>
                </a:defRPr>
              </a:pPr>
              <a:endParaRPr dirty="0"/>
            </a:p>
          </p:txBody>
        </p:sp>
        <p:sp>
          <p:nvSpPr>
            <p:cNvPr id="483" name="“Sweetie”"/>
            <p:cNvSpPr txBox="1"/>
            <p:nvPr/>
          </p:nvSpPr>
          <p:spPr>
            <a:xfrm>
              <a:off x="381955" y="618067"/>
              <a:ext cx="1844252" cy="523217"/>
            </a:xfrm>
            <a:prstGeom prst="rect">
              <a:avLst/>
            </a:prstGeom>
            <a:grp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spcBef>
                  <a:spcPts val="600"/>
                </a:spcBef>
                <a:defRPr sz="2800"/>
              </a:lvl1pPr>
            </a:lstStyle>
            <a:p>
              <a:r>
                <a:rPr dirty="0">
                  <a:solidFill>
                    <a:srgbClr val="000000"/>
                  </a:solidFill>
                </a:rPr>
                <a:t>“Sweetie”</a:t>
              </a:r>
            </a:p>
          </p:txBody>
        </p:sp>
      </p:grpSp>
      <p:grpSp>
        <p:nvGrpSpPr>
          <p:cNvPr id="487" name="Speech Bubble: Oval 5"/>
          <p:cNvGrpSpPr/>
          <p:nvPr/>
        </p:nvGrpSpPr>
        <p:grpSpPr>
          <a:xfrm>
            <a:off x="5440291" y="3895659"/>
            <a:ext cx="3067101" cy="2398130"/>
            <a:chOff x="134050" y="168762"/>
            <a:chExt cx="2601043" cy="2128932"/>
          </a:xfrm>
          <a:solidFill>
            <a:schemeClr val="bg1">
              <a:lumMod val="95000"/>
            </a:schemeClr>
          </a:solidFill>
        </p:grpSpPr>
        <p:sp>
          <p:nvSpPr>
            <p:cNvPr id="485" name="Quote Bubble"/>
            <p:cNvSpPr/>
            <p:nvPr/>
          </p:nvSpPr>
          <p:spPr>
            <a:xfrm rot="474348">
              <a:off x="134050" y="168762"/>
              <a:ext cx="2601043" cy="2128932"/>
            </a:xfrm>
            <a:prstGeom prst="wedgeEllipseCallout">
              <a:avLst>
                <a:gd name="adj1" fmla="val -20833"/>
                <a:gd name="adj2" fmla="val 62500"/>
              </a:avLst>
            </a:prstGeom>
            <a:grpFill/>
            <a:ln w="26425"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486" name="“Are you pulling my leg?”"/>
            <p:cNvSpPr txBox="1"/>
            <p:nvPr/>
          </p:nvSpPr>
          <p:spPr>
            <a:xfrm rot="474348">
              <a:off x="514964" y="540732"/>
              <a:ext cx="1839214" cy="1384992"/>
            </a:xfrm>
            <a:prstGeom prst="rect">
              <a:avLst/>
            </a:prstGeom>
            <a:grp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2800"/>
              </a:lvl1pPr>
            </a:lstStyle>
            <a:p>
              <a:r>
                <a:rPr dirty="0">
                  <a:solidFill>
                    <a:srgbClr val="000000"/>
                  </a:solidFill>
                </a:rPr>
                <a:t>“Are you pulling my leg?”</a:t>
              </a:r>
            </a:p>
          </p:txBody>
        </p:sp>
      </p:grpSp>
      <p:pic>
        <p:nvPicPr>
          <p:cNvPr id="488" name="Picture 7" descr="Picture 7"/>
          <p:cNvPicPr>
            <a:picLocks noChangeAspect="1"/>
          </p:cNvPicPr>
          <p:nvPr/>
        </p:nvPicPr>
        <p:blipFill>
          <a:blip r:embed="rId3"/>
          <a:stretch>
            <a:fillRect/>
          </a:stretch>
        </p:blipFill>
        <p:spPr>
          <a:xfrm>
            <a:off x="3964328" y="369286"/>
            <a:ext cx="4263344" cy="2398130"/>
          </a:xfrm>
          <a:prstGeom prst="rect">
            <a:avLst/>
          </a:prstGeom>
          <a:ln w="12700">
            <a:miter lim="400000"/>
          </a:ln>
        </p:spPr>
      </p:pic>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p:tmAbs val="0"/>
                                  </p:iterate>
                                  <p:childTnLst>
                                    <p:set>
                                      <p:cBhvr>
                                        <p:cTn id="6" fill="hold"/>
                                        <p:tgtEl>
                                          <p:spTgt spid="481"/>
                                        </p:tgtEl>
                                        <p:attrNameLst>
                                          <p:attrName>style.visibility</p:attrName>
                                        </p:attrNameLst>
                                      </p:cBhvr>
                                      <p:to>
                                        <p:strVal val="visible"/>
                                      </p:to>
                                    </p:set>
                                    <p:anim calcmode="lin" valueType="num">
                                      <p:cBhvr>
                                        <p:cTn id="7" dur="500" fill="hold"/>
                                        <p:tgtEl>
                                          <p:spTgt spid="481"/>
                                        </p:tgtEl>
                                        <p:attrNameLst>
                                          <p:attrName>ppt_w</p:attrName>
                                        </p:attrNameLst>
                                      </p:cBhvr>
                                      <p:tavLst>
                                        <p:tav tm="0">
                                          <p:val>
                                            <p:fltVal val="0"/>
                                          </p:val>
                                        </p:tav>
                                        <p:tav tm="100000">
                                          <p:val>
                                            <p:strVal val="#ppt_w"/>
                                          </p:val>
                                        </p:tav>
                                      </p:tavLst>
                                    </p:anim>
                                    <p:anim calcmode="lin" valueType="num">
                                      <p:cBhvr>
                                        <p:cTn id="8" dur="500" fill="hold"/>
                                        <p:tgtEl>
                                          <p:spTgt spid="48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iterate>
                                    <p:tmAbs val="0"/>
                                  </p:iterate>
                                  <p:childTnLst>
                                    <p:set>
                                      <p:cBhvr>
                                        <p:cTn id="12" fill="hold"/>
                                        <p:tgtEl>
                                          <p:spTgt spid="488"/>
                                        </p:tgtEl>
                                        <p:attrNameLst>
                                          <p:attrName>style.visibility</p:attrName>
                                        </p:attrNameLst>
                                      </p:cBhvr>
                                      <p:to>
                                        <p:strVal val="visible"/>
                                      </p:to>
                                    </p:set>
                                    <p:anim calcmode="lin" valueType="num">
                                      <p:cBhvr>
                                        <p:cTn id="13" dur="500" fill="hold"/>
                                        <p:tgtEl>
                                          <p:spTgt spid="488"/>
                                        </p:tgtEl>
                                        <p:attrNameLst>
                                          <p:attrName>ppt_w</p:attrName>
                                        </p:attrNameLst>
                                      </p:cBhvr>
                                      <p:tavLst>
                                        <p:tav tm="0">
                                          <p:val>
                                            <p:fltVal val="0"/>
                                          </p:val>
                                        </p:tav>
                                        <p:tav tm="100000">
                                          <p:val>
                                            <p:strVal val="#ppt_w"/>
                                          </p:val>
                                        </p:tav>
                                      </p:tavLst>
                                    </p:anim>
                                    <p:anim calcmode="lin" valueType="num">
                                      <p:cBhvr>
                                        <p:cTn id="14" dur="500" fill="hold"/>
                                        <p:tgtEl>
                                          <p:spTgt spid="488"/>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iterate>
                                    <p:tmAbs val="0"/>
                                  </p:iterate>
                                  <p:childTnLst>
                                    <p:set>
                                      <p:cBhvr>
                                        <p:cTn id="18" fill="hold"/>
                                        <p:tgtEl>
                                          <p:spTgt spid="484"/>
                                        </p:tgtEl>
                                        <p:attrNameLst>
                                          <p:attrName>style.visibility</p:attrName>
                                        </p:attrNameLst>
                                      </p:cBhvr>
                                      <p:to>
                                        <p:strVal val="visible"/>
                                      </p:to>
                                    </p:set>
                                    <p:anim calcmode="lin" valueType="num">
                                      <p:cBhvr>
                                        <p:cTn id="19" dur="500" fill="hold"/>
                                        <p:tgtEl>
                                          <p:spTgt spid="484"/>
                                        </p:tgtEl>
                                        <p:attrNameLst>
                                          <p:attrName>ppt_w</p:attrName>
                                        </p:attrNameLst>
                                      </p:cBhvr>
                                      <p:tavLst>
                                        <p:tav tm="0">
                                          <p:val>
                                            <p:fltVal val="0"/>
                                          </p:val>
                                        </p:tav>
                                        <p:tav tm="100000">
                                          <p:val>
                                            <p:strVal val="#ppt_w"/>
                                          </p:val>
                                        </p:tav>
                                      </p:tavLst>
                                    </p:anim>
                                    <p:anim calcmode="lin" valueType="num">
                                      <p:cBhvr>
                                        <p:cTn id="20" dur="500" fill="hold"/>
                                        <p:tgtEl>
                                          <p:spTgt spid="484"/>
                                        </p:tgtEl>
                                        <p:attrNameLst>
                                          <p:attrName>ppt_h</p:attrName>
                                        </p:attrNameLst>
                                      </p:cBhvr>
                                      <p:tavLst>
                                        <p:tav tm="0">
                                          <p:val>
                                            <p:fltVal val="0"/>
                                          </p:val>
                                        </p:tav>
                                        <p:tav tm="100000">
                                          <p:val>
                                            <p:strVal val="#ppt_h"/>
                                          </p:val>
                                        </p:tav>
                                      </p:tavLst>
                                    </p:anim>
                                  </p:childTnLst>
                                </p:cTn>
                              </p:par>
                            </p:childTnLst>
                          </p:cTn>
                        </p:par>
                        <p:par>
                          <p:cTn id="21" fill="hold">
                            <p:stCondLst>
                              <p:cond delay="500"/>
                            </p:stCondLst>
                            <p:childTnLst>
                              <p:par>
                                <p:cTn id="22" presetID="23" presetClass="entr" presetSubtype="16" fill="hold" grpId="0" nodeType="afterEffect">
                                  <p:stCondLst>
                                    <p:cond delay="0"/>
                                  </p:stCondLst>
                                  <p:iterate>
                                    <p:tmAbs val="0"/>
                                  </p:iterate>
                                  <p:childTnLst>
                                    <p:set>
                                      <p:cBhvr>
                                        <p:cTn id="23" fill="hold"/>
                                        <p:tgtEl>
                                          <p:spTgt spid="487"/>
                                        </p:tgtEl>
                                        <p:attrNameLst>
                                          <p:attrName>style.visibility</p:attrName>
                                        </p:attrNameLst>
                                      </p:cBhvr>
                                      <p:to>
                                        <p:strVal val="visible"/>
                                      </p:to>
                                    </p:set>
                                    <p:anim calcmode="lin" valueType="num">
                                      <p:cBhvr>
                                        <p:cTn id="24" dur="500" fill="hold"/>
                                        <p:tgtEl>
                                          <p:spTgt spid="487"/>
                                        </p:tgtEl>
                                        <p:attrNameLst>
                                          <p:attrName>ppt_w</p:attrName>
                                        </p:attrNameLst>
                                      </p:cBhvr>
                                      <p:tavLst>
                                        <p:tav tm="0">
                                          <p:val>
                                            <p:fltVal val="0"/>
                                          </p:val>
                                        </p:tav>
                                        <p:tav tm="100000">
                                          <p:val>
                                            <p:strVal val="#ppt_w"/>
                                          </p:val>
                                        </p:tav>
                                      </p:tavLst>
                                    </p:anim>
                                    <p:anim calcmode="lin" valueType="num">
                                      <p:cBhvr>
                                        <p:cTn id="25" dur="500" fill="hold"/>
                                        <p:tgtEl>
                                          <p:spTgt spid="48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 grpId="0" animBg="1" advAuto="0"/>
      <p:bldP spid="484" grpId="0" animBg="1" advAuto="0"/>
      <p:bldP spid="487" grpId="0" animBg="1" advAuto="0"/>
      <p:bldP spid="488" grpId="0" animBg="1" advAuto="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 name="Title 4"/>
          <p:cNvSpPr txBox="1">
            <a:spLocks noGrp="1"/>
          </p:cNvSpPr>
          <p:nvPr>
            <p:ph type="title"/>
          </p:nvPr>
        </p:nvSpPr>
        <p:spPr>
          <a:prstGeom prst="rect">
            <a:avLst/>
          </a:prstGeom>
        </p:spPr>
        <p:txBody>
          <a:bodyPr/>
          <a:lstStyle>
            <a:lvl1pPr>
              <a:defRPr sz="800"/>
            </a:lvl1pPr>
          </a:lstStyle>
          <a:p>
            <a:r>
              <a:rPr sz="3200" dirty="0"/>
              <a:t>Individuals Who are Blind or Visually Impaired</a:t>
            </a:r>
          </a:p>
        </p:txBody>
      </p:sp>
      <p:sp>
        <p:nvSpPr>
          <p:cNvPr id="493" name="Content Placeholder 5"/>
          <p:cNvSpPr txBox="1">
            <a:spLocks noGrp="1"/>
          </p:cNvSpPr>
          <p:nvPr>
            <p:ph type="body" sz="quarter" idx="14"/>
          </p:nvPr>
        </p:nvSpPr>
        <p:spPr>
          <a:prstGeom prst="rect">
            <a:avLst/>
          </a:prstGeom>
        </p:spPr>
        <p:txBody>
          <a:bodyPr>
            <a:normAutofit/>
          </a:bodyPr>
          <a:lstStyle/>
          <a:p>
            <a:pPr marL="182562" indent="-182562">
              <a:spcBef>
                <a:spcPts val="100"/>
              </a:spcBef>
              <a:defRPr sz="800">
                <a:solidFill>
                  <a:srgbClr val="F2F2F2"/>
                </a:solidFill>
              </a:defRPr>
            </a:pPr>
            <a:endParaRPr dirty="0"/>
          </a:p>
        </p:txBody>
      </p:sp>
      <p:sp>
        <p:nvSpPr>
          <p:cNvPr id="3" name="Text Placeholder 2">
            <a:extLst>
              <a:ext uri="{FF2B5EF4-FFF2-40B4-BE49-F238E27FC236}">
                <a16:creationId xmlns:a16="http://schemas.microsoft.com/office/drawing/2014/main" id="{F64F7C18-DC35-F158-4950-FE6522949F85}"/>
              </a:ext>
            </a:extLst>
          </p:cNvPr>
          <p:cNvSpPr>
            <a:spLocks noGrp="1"/>
          </p:cNvSpPr>
          <p:nvPr>
            <p:ph type="body" sz="quarter" idx="15"/>
          </p:nvPr>
        </p:nvSpPr>
        <p:spPr>
          <a:xfrm>
            <a:off x="457925" y="1922462"/>
            <a:ext cx="10728325" cy="3458430"/>
          </a:xfrm>
        </p:spPr>
        <p:txBody>
          <a:bodyPr>
            <a:normAutofit/>
          </a:bodyPr>
          <a:lstStyle/>
          <a:p>
            <a:pPr marL="182562" indent="-182562">
              <a:spcBef>
                <a:spcPts val="100"/>
              </a:spcBef>
              <a:defRPr sz="800">
                <a:solidFill>
                  <a:srgbClr val="F2F2F2"/>
                </a:solidFill>
              </a:defRPr>
            </a:pPr>
            <a:r>
              <a:rPr lang="en-US" sz="1400" dirty="0"/>
              <a:t>Speak to the resident when you approach them.</a:t>
            </a:r>
          </a:p>
          <a:p>
            <a:pPr marL="182562" indent="-182562">
              <a:spcBef>
                <a:spcPts val="100"/>
              </a:spcBef>
              <a:defRPr sz="800">
                <a:solidFill>
                  <a:srgbClr val="F2F2F2"/>
                </a:solidFill>
              </a:defRPr>
            </a:pPr>
            <a:r>
              <a:rPr lang="en-US" sz="1400" dirty="0"/>
              <a:t>Identify who you are and introduce anyone else with you.</a:t>
            </a:r>
          </a:p>
          <a:p>
            <a:pPr marL="182562" indent="-182562">
              <a:spcBef>
                <a:spcPts val="100"/>
              </a:spcBef>
              <a:defRPr sz="800">
                <a:solidFill>
                  <a:srgbClr val="F2F2F2"/>
                </a:solidFill>
              </a:defRPr>
            </a:pPr>
            <a:r>
              <a:rPr lang="en-US" sz="1400" dirty="0"/>
              <a:t>Be descriptive about what you are doing.</a:t>
            </a:r>
          </a:p>
          <a:p>
            <a:pPr marL="182562" indent="-182562">
              <a:spcBef>
                <a:spcPts val="100"/>
              </a:spcBef>
              <a:defRPr sz="800">
                <a:solidFill>
                  <a:srgbClr val="F2F2F2"/>
                </a:solidFill>
              </a:defRPr>
            </a:pPr>
            <a:r>
              <a:rPr lang="en-US" sz="1400" dirty="0"/>
              <a:t>Don’t touch or distract their service animal.</a:t>
            </a:r>
          </a:p>
          <a:p>
            <a:pPr marL="182562" indent="-182562">
              <a:spcBef>
                <a:spcPts val="100"/>
              </a:spcBef>
              <a:defRPr sz="800">
                <a:solidFill>
                  <a:srgbClr val="F2F2F2"/>
                </a:solidFill>
              </a:defRPr>
            </a:pPr>
            <a:r>
              <a:rPr lang="en-US" sz="1400" dirty="0"/>
              <a:t>If documents must be read or signed, ask the resident what would be most helpful for them to see better (e.g., increased lighting, magnification, etc.)</a:t>
            </a:r>
          </a:p>
          <a:p>
            <a:pPr marL="182562" indent="-182562">
              <a:spcBef>
                <a:spcPts val="100"/>
              </a:spcBef>
              <a:defRPr sz="800">
                <a:solidFill>
                  <a:srgbClr val="F2F2F2"/>
                </a:solidFill>
              </a:defRPr>
            </a:pPr>
            <a:r>
              <a:rPr lang="en-US" sz="1400" dirty="0"/>
              <a:t>Ask in what format they would like to receive information (e.g.; Braille, large print, audio, etc.)</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 name="Title 1"/>
          <p:cNvSpPr txBox="1">
            <a:spLocks noGrp="1"/>
          </p:cNvSpPr>
          <p:nvPr>
            <p:ph type="title"/>
          </p:nvPr>
        </p:nvSpPr>
        <p:spPr>
          <a:prstGeom prst="rect">
            <a:avLst/>
          </a:prstGeom>
        </p:spPr>
        <p:txBody>
          <a:bodyPr/>
          <a:lstStyle>
            <a:lvl1pPr>
              <a:defRPr b="1"/>
            </a:lvl1pPr>
          </a:lstStyle>
          <a:p>
            <a:r>
              <a:rPr dirty="0"/>
              <a:t>Individuals Who are Blind or Visually Impaired</a:t>
            </a:r>
          </a:p>
        </p:txBody>
      </p:sp>
      <p:sp>
        <p:nvSpPr>
          <p:cNvPr id="498" name="Content Placeholder 2"/>
          <p:cNvSpPr txBox="1">
            <a:spLocks noGrp="1"/>
          </p:cNvSpPr>
          <p:nvPr>
            <p:ph type="body" sz="quarter" idx="14"/>
          </p:nvPr>
        </p:nvSpPr>
        <p:spPr>
          <a:prstGeom prst="rect">
            <a:avLst/>
          </a:prstGeom>
        </p:spPr>
        <p:txBody>
          <a:bodyPr>
            <a:normAutofit fontScale="77500" lnSpcReduction="20000"/>
          </a:bodyPr>
          <a:lstStyle/>
          <a:p>
            <a:pPr>
              <a:lnSpc>
                <a:spcPct val="150000"/>
              </a:lnSpc>
            </a:pPr>
            <a:endParaRPr lang="en-US" dirty="0"/>
          </a:p>
        </p:txBody>
      </p:sp>
      <p:sp>
        <p:nvSpPr>
          <p:cNvPr id="2" name="Text Placeholder 1">
            <a:extLst>
              <a:ext uri="{FF2B5EF4-FFF2-40B4-BE49-F238E27FC236}">
                <a16:creationId xmlns:a16="http://schemas.microsoft.com/office/drawing/2014/main" id="{E60A08AE-E69F-B4FA-305E-9CDBF25DC8A5}"/>
              </a:ext>
            </a:extLst>
          </p:cNvPr>
          <p:cNvSpPr>
            <a:spLocks noGrp="1"/>
          </p:cNvSpPr>
          <p:nvPr>
            <p:ph type="body" sz="quarter" idx="15"/>
          </p:nvPr>
        </p:nvSpPr>
        <p:spPr>
          <a:xfrm>
            <a:off x="457925" y="1922462"/>
            <a:ext cx="10728325" cy="4144230"/>
          </a:xfrm>
        </p:spPr>
        <p:txBody>
          <a:bodyPr>
            <a:normAutofit fontScale="92500" lnSpcReduction="20000"/>
          </a:bodyPr>
          <a:lstStyle/>
          <a:p>
            <a:pPr>
              <a:lnSpc>
                <a:spcPct val="150000"/>
              </a:lnSpc>
            </a:pPr>
            <a:r>
              <a:rPr lang="en-US" dirty="0"/>
              <a:t>Speak to the resident when you approach them</a:t>
            </a:r>
          </a:p>
          <a:p>
            <a:pPr>
              <a:lnSpc>
                <a:spcPct val="150000"/>
              </a:lnSpc>
            </a:pPr>
            <a:r>
              <a:rPr lang="en-US" dirty="0"/>
              <a:t>Identify who you are and introduce anyone else with you</a:t>
            </a:r>
          </a:p>
          <a:p>
            <a:pPr>
              <a:lnSpc>
                <a:spcPct val="150000"/>
              </a:lnSpc>
            </a:pPr>
            <a:r>
              <a:rPr lang="en-US" dirty="0"/>
              <a:t>Be descriptive about what you are doing</a:t>
            </a:r>
          </a:p>
          <a:p>
            <a:pPr>
              <a:lnSpc>
                <a:spcPct val="150000"/>
              </a:lnSpc>
            </a:pPr>
            <a:r>
              <a:rPr lang="en-US" dirty="0"/>
              <a:t>Don’t touch or distract their service animal (if applicable)</a:t>
            </a:r>
          </a:p>
          <a:p>
            <a:pPr>
              <a:lnSpc>
                <a:spcPct val="150000"/>
              </a:lnSpc>
            </a:pPr>
            <a:r>
              <a:rPr lang="en-US" dirty="0"/>
              <a:t>If documents must be read or signed, ask the resident what would be most helpful for them to see better (e.g., increased lighting, magnification, etc.)</a:t>
            </a:r>
          </a:p>
          <a:p>
            <a:pPr>
              <a:lnSpc>
                <a:spcPct val="150000"/>
              </a:lnSpc>
            </a:pPr>
            <a:r>
              <a:rPr lang="en-US" dirty="0"/>
              <a:t>Ask in what format they would like to receive information (e.g., Braille, large print, audio, etc.)</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 name="Title 1"/>
          <p:cNvSpPr txBox="1">
            <a:spLocks noGrp="1"/>
          </p:cNvSpPr>
          <p:nvPr>
            <p:ph type="title"/>
          </p:nvPr>
        </p:nvSpPr>
        <p:spPr>
          <a:prstGeom prst="rect">
            <a:avLst/>
          </a:prstGeom>
        </p:spPr>
        <p:txBody>
          <a:bodyPr/>
          <a:lstStyle>
            <a:lvl1pPr>
              <a:defRPr b="1"/>
            </a:lvl1pPr>
          </a:lstStyle>
          <a:p>
            <a:r>
              <a:rPr dirty="0"/>
              <a:t>Individuals with Speech Impairments</a:t>
            </a:r>
          </a:p>
        </p:txBody>
      </p:sp>
      <p:sp>
        <p:nvSpPr>
          <p:cNvPr id="503" name="Content Placeholder 2"/>
          <p:cNvSpPr txBox="1">
            <a:spLocks noGrp="1"/>
          </p:cNvSpPr>
          <p:nvPr>
            <p:ph type="body" sz="quarter" idx="14"/>
          </p:nvPr>
        </p:nvSpPr>
        <p:spPr>
          <a:prstGeom prst="rect">
            <a:avLst/>
          </a:prstGeom>
        </p:spPr>
        <p:txBody>
          <a:bodyPr>
            <a:normAutofit fontScale="77500" lnSpcReduction="20000"/>
          </a:bodyPr>
          <a:lstStyle/>
          <a:p>
            <a:pPr>
              <a:lnSpc>
                <a:spcPct val="150000"/>
              </a:lnSpc>
            </a:pPr>
            <a:endParaRPr dirty="0"/>
          </a:p>
        </p:txBody>
      </p:sp>
      <p:sp>
        <p:nvSpPr>
          <p:cNvPr id="2" name="Text Placeholder 1">
            <a:extLst>
              <a:ext uri="{FF2B5EF4-FFF2-40B4-BE49-F238E27FC236}">
                <a16:creationId xmlns:a16="http://schemas.microsoft.com/office/drawing/2014/main" id="{9158A2E1-6771-FA52-3F63-9872A575FBAB}"/>
              </a:ext>
            </a:extLst>
          </p:cNvPr>
          <p:cNvSpPr>
            <a:spLocks noGrp="1"/>
          </p:cNvSpPr>
          <p:nvPr>
            <p:ph type="body" sz="quarter" idx="15"/>
          </p:nvPr>
        </p:nvSpPr>
        <p:spPr>
          <a:xfrm>
            <a:off x="457925" y="1922462"/>
            <a:ext cx="10728325" cy="3898046"/>
          </a:xfrm>
        </p:spPr>
        <p:txBody>
          <a:bodyPr>
            <a:normAutofit fontScale="70000" lnSpcReduction="20000"/>
          </a:bodyPr>
          <a:lstStyle/>
          <a:p>
            <a:pPr>
              <a:lnSpc>
                <a:spcPct val="150000"/>
              </a:lnSpc>
            </a:pPr>
            <a:r>
              <a:rPr lang="en-US" dirty="0"/>
              <a:t>Concentrate on what the resident is saying</a:t>
            </a:r>
          </a:p>
          <a:p>
            <a:pPr>
              <a:lnSpc>
                <a:spcPct val="150000"/>
              </a:lnSpc>
            </a:pPr>
            <a:r>
              <a:rPr lang="en-US" dirty="0"/>
              <a:t>Be patient </a:t>
            </a:r>
          </a:p>
          <a:p>
            <a:pPr>
              <a:lnSpc>
                <a:spcPct val="150000"/>
              </a:lnSpc>
            </a:pPr>
            <a:r>
              <a:rPr lang="en-US" dirty="0"/>
              <a:t>Don’t speak for the resident</a:t>
            </a:r>
          </a:p>
          <a:p>
            <a:pPr>
              <a:lnSpc>
                <a:spcPct val="150000"/>
              </a:lnSpc>
            </a:pPr>
            <a:r>
              <a:rPr lang="en-US" dirty="0"/>
              <a:t>Ask questions which require only short answers or a nod</a:t>
            </a:r>
          </a:p>
          <a:p>
            <a:pPr>
              <a:lnSpc>
                <a:spcPct val="150000"/>
              </a:lnSpc>
            </a:pPr>
            <a:r>
              <a:rPr lang="en-US" dirty="0"/>
              <a:t>Ask the resident to repeat what was said</a:t>
            </a:r>
          </a:p>
          <a:p>
            <a:pPr>
              <a:lnSpc>
                <a:spcPct val="150000"/>
              </a:lnSpc>
            </a:pPr>
            <a:r>
              <a:rPr lang="en-US" dirty="0"/>
              <a:t>Don’t pretend to understand</a:t>
            </a:r>
          </a:p>
          <a:p>
            <a:pPr>
              <a:lnSpc>
                <a:spcPct val="150000"/>
              </a:lnSpc>
            </a:pPr>
            <a:r>
              <a:rPr lang="en-US" dirty="0"/>
              <a:t>Consider writing or another means of communicating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itle 1"/>
          <p:cNvSpPr txBox="1">
            <a:spLocks noGrp="1"/>
          </p:cNvSpPr>
          <p:nvPr>
            <p:ph type="title"/>
          </p:nvPr>
        </p:nvSpPr>
        <p:spPr>
          <a:prstGeom prst="rect">
            <a:avLst/>
          </a:prstGeom>
        </p:spPr>
        <p:txBody>
          <a:bodyPr/>
          <a:lstStyle>
            <a:lvl1pPr>
              <a:defRPr b="1"/>
            </a:lvl1pPr>
          </a:lstStyle>
          <a:p>
            <a:r>
              <a:rPr dirty="0"/>
              <a:t>Individuals Who are Deaf or Hard of Hearing</a:t>
            </a:r>
          </a:p>
        </p:txBody>
      </p:sp>
      <p:sp>
        <p:nvSpPr>
          <p:cNvPr id="508" name="Content Placeholder 2"/>
          <p:cNvSpPr txBox="1">
            <a:spLocks noGrp="1"/>
          </p:cNvSpPr>
          <p:nvPr>
            <p:ph type="body" sz="quarter" idx="14"/>
          </p:nvPr>
        </p:nvSpPr>
        <p:spPr>
          <a:prstGeom prst="rect">
            <a:avLst/>
          </a:prstGeom>
        </p:spPr>
        <p:txBody>
          <a:bodyPr>
            <a:normAutofit fontScale="77500" lnSpcReduction="20000"/>
          </a:bodyPr>
          <a:lstStyle/>
          <a:p>
            <a:pPr>
              <a:lnSpc>
                <a:spcPct val="150000"/>
              </a:lnSpc>
            </a:pPr>
            <a:endParaRPr dirty="0"/>
          </a:p>
        </p:txBody>
      </p:sp>
      <p:sp>
        <p:nvSpPr>
          <p:cNvPr id="2" name="Text Placeholder 1">
            <a:extLst>
              <a:ext uri="{FF2B5EF4-FFF2-40B4-BE49-F238E27FC236}">
                <a16:creationId xmlns:a16="http://schemas.microsoft.com/office/drawing/2014/main" id="{B38FC54E-F230-E7CD-2CFC-5DC619D794D4}"/>
              </a:ext>
            </a:extLst>
          </p:cNvPr>
          <p:cNvSpPr>
            <a:spLocks noGrp="1"/>
          </p:cNvSpPr>
          <p:nvPr>
            <p:ph type="body" sz="quarter" idx="15"/>
          </p:nvPr>
        </p:nvSpPr>
        <p:spPr>
          <a:xfrm>
            <a:off x="457925" y="1922462"/>
            <a:ext cx="10728325" cy="3665934"/>
          </a:xfrm>
        </p:spPr>
        <p:txBody>
          <a:bodyPr>
            <a:normAutofit lnSpcReduction="10000"/>
          </a:bodyPr>
          <a:lstStyle/>
          <a:p>
            <a:pPr>
              <a:lnSpc>
                <a:spcPct val="150000"/>
              </a:lnSpc>
            </a:pPr>
            <a:r>
              <a:rPr lang="en-US" dirty="0"/>
              <a:t>Gain the resident’s attention</a:t>
            </a:r>
          </a:p>
          <a:p>
            <a:pPr>
              <a:lnSpc>
                <a:spcPct val="150000"/>
              </a:lnSpc>
            </a:pPr>
            <a:r>
              <a:rPr lang="en-US" dirty="0"/>
              <a:t>Look directly at the resident, face the light, speak clearly, in a normal tone of voice, and keep your hands away from your face</a:t>
            </a:r>
          </a:p>
          <a:p>
            <a:pPr>
              <a:lnSpc>
                <a:spcPct val="150000"/>
              </a:lnSpc>
            </a:pPr>
            <a:r>
              <a:rPr lang="en-US" dirty="0"/>
              <a:t>Use short, simple sentences</a:t>
            </a:r>
          </a:p>
          <a:p>
            <a:pPr>
              <a:lnSpc>
                <a:spcPct val="150000"/>
              </a:lnSpc>
            </a:pPr>
            <a:r>
              <a:rPr lang="en-US" dirty="0"/>
              <a:t>Avoid eating or chewing gum</a:t>
            </a:r>
          </a:p>
          <a:p>
            <a:pPr>
              <a:lnSpc>
                <a:spcPct val="150000"/>
              </a:lnSpc>
            </a:pPr>
            <a:r>
              <a:rPr lang="en-US" dirty="0"/>
              <a:t>Speak directly to the resident, not the interpreter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44E55-2FA5-8F68-426D-C4D63CD18C72}"/>
              </a:ext>
            </a:extLst>
          </p:cNvPr>
          <p:cNvSpPr>
            <a:spLocks noGrp="1"/>
          </p:cNvSpPr>
          <p:nvPr>
            <p:ph type="title"/>
          </p:nvPr>
        </p:nvSpPr>
        <p:spPr/>
        <p:txBody>
          <a:bodyPr/>
          <a:lstStyle/>
          <a:p>
            <a:endParaRPr lang="en-US"/>
          </a:p>
        </p:txBody>
      </p:sp>
      <p:sp>
        <p:nvSpPr>
          <p:cNvPr id="512" name="Content Placeholder 2"/>
          <p:cNvSpPr txBox="1">
            <a:spLocks noGrp="1"/>
          </p:cNvSpPr>
          <p:nvPr>
            <p:ph type="body" sz="quarter" idx="14"/>
          </p:nvPr>
        </p:nvSpPr>
        <p:spPr>
          <a:prstGeom prst="rect">
            <a:avLst/>
          </a:prstGeom>
        </p:spPr>
        <p:txBody>
          <a:bodyPr>
            <a:normAutofit fontScale="25000" lnSpcReduction="20000"/>
          </a:bodyPr>
          <a:lstStyle/>
          <a:p>
            <a:pPr marL="162481" indent="-162481" defTabSz="813816">
              <a:defRPr sz="2136"/>
            </a:pPr>
            <a:endParaRPr dirty="0"/>
          </a:p>
          <a:p>
            <a:pPr marL="162481" indent="-162481" defTabSz="813816">
              <a:defRPr sz="2136"/>
            </a:pPr>
            <a:endParaRPr dirty="0"/>
          </a:p>
          <a:p>
            <a:pPr marL="162481" indent="-162481" defTabSz="813816">
              <a:defRPr sz="2136"/>
            </a:pPr>
            <a:endParaRPr dirty="0"/>
          </a:p>
          <a:p>
            <a:pPr marL="162481" indent="-162481" defTabSz="813816">
              <a:defRPr sz="2136"/>
            </a:pPr>
            <a:endParaRPr dirty="0"/>
          </a:p>
          <a:p>
            <a:pPr marL="162481" indent="-162481" defTabSz="813816">
              <a:defRPr sz="2136"/>
            </a:pPr>
            <a:endParaRPr dirty="0"/>
          </a:p>
          <a:p>
            <a:pPr marL="162481" indent="-162481" defTabSz="813816">
              <a:defRPr sz="2136"/>
            </a:pPr>
            <a:endParaRPr dirty="0"/>
          </a:p>
          <a:p>
            <a:pPr marL="162481" indent="-162481" defTabSz="813816">
              <a:defRPr sz="2136"/>
            </a:pPr>
            <a:endParaRPr dirty="0"/>
          </a:p>
          <a:p>
            <a:pPr marL="162481" indent="-162481" defTabSz="813816">
              <a:defRPr sz="2136"/>
            </a:pPr>
            <a:endParaRPr dirty="0"/>
          </a:p>
          <a:p>
            <a:pPr marL="162481" indent="-162481" defTabSz="813816">
              <a:defRPr sz="2136"/>
            </a:pPr>
            <a:endParaRPr dirty="0"/>
          </a:p>
          <a:p>
            <a:pPr marL="162481" indent="-162481" defTabSz="813816">
              <a:defRPr sz="2136"/>
            </a:pPr>
            <a:endParaRPr dirty="0"/>
          </a:p>
          <a:p>
            <a:pPr marL="0" indent="0" defTabSz="813816">
              <a:buSzTx/>
              <a:buNone/>
              <a:defRPr sz="1779"/>
            </a:pPr>
            <a:endParaRPr dirty="0"/>
          </a:p>
          <a:p>
            <a:pPr marL="0" indent="0" defTabSz="813816">
              <a:buSzTx/>
              <a:buNone/>
              <a:defRPr sz="1779"/>
            </a:pPr>
            <a:endParaRPr dirty="0"/>
          </a:p>
          <a:p>
            <a:pPr marL="0" indent="0" algn="ctr" defTabSz="813816">
              <a:spcBef>
                <a:spcPts val="400"/>
              </a:spcBef>
              <a:buSzTx/>
              <a:buNone/>
              <a:defRPr sz="1779"/>
            </a:pPr>
            <a:r>
              <a:rPr sz="3200" b="1" dirty="0"/>
              <a:t>Text Telephone (TTY), dial 711</a:t>
            </a:r>
          </a:p>
        </p:txBody>
      </p:sp>
      <p:sp>
        <p:nvSpPr>
          <p:cNvPr id="3" name="Text Placeholder 2">
            <a:extLst>
              <a:ext uri="{FF2B5EF4-FFF2-40B4-BE49-F238E27FC236}">
                <a16:creationId xmlns:a16="http://schemas.microsoft.com/office/drawing/2014/main" id="{7675612E-FE31-1E5F-6CA1-06E411F0AA88}"/>
              </a:ext>
            </a:extLst>
          </p:cNvPr>
          <p:cNvSpPr>
            <a:spLocks noGrp="1"/>
          </p:cNvSpPr>
          <p:nvPr>
            <p:ph type="body" sz="quarter" idx="15"/>
          </p:nvPr>
        </p:nvSpPr>
        <p:spPr/>
        <p:txBody>
          <a:bodyPr/>
          <a:lstStyle/>
          <a:p>
            <a:endParaRPr lang="en-US"/>
          </a:p>
        </p:txBody>
      </p:sp>
      <p:pic>
        <p:nvPicPr>
          <p:cNvPr id="513" name="Picture 5" descr="Picture 5"/>
          <p:cNvPicPr>
            <a:picLocks noChangeAspect="1"/>
          </p:cNvPicPr>
          <p:nvPr/>
        </p:nvPicPr>
        <p:blipFill>
          <a:blip r:embed="rId3"/>
          <a:stretch>
            <a:fillRect/>
          </a:stretch>
        </p:blipFill>
        <p:spPr>
          <a:xfrm>
            <a:off x="3568377" y="648183"/>
            <a:ext cx="4893703" cy="3264061"/>
          </a:xfrm>
          <a:prstGeom prst="rect">
            <a:avLst/>
          </a:prstGeom>
          <a:ln w="12700">
            <a:miter lim="400000"/>
          </a:ln>
        </p:spPr>
      </p:pic>
      <p:grpSp>
        <p:nvGrpSpPr>
          <p:cNvPr id="516" name="Speech Bubble: Rectangle with Corners Rounded 1"/>
          <p:cNvGrpSpPr/>
          <p:nvPr/>
        </p:nvGrpSpPr>
        <p:grpSpPr>
          <a:xfrm>
            <a:off x="636582" y="2154350"/>
            <a:ext cx="2515436" cy="2167844"/>
            <a:chOff x="156723" y="186654"/>
            <a:chExt cx="2515434" cy="2167843"/>
          </a:xfrm>
          <a:solidFill>
            <a:schemeClr val="bg1"/>
          </a:solidFill>
        </p:grpSpPr>
        <p:sp>
          <p:nvSpPr>
            <p:cNvPr id="514" name="Shape"/>
            <p:cNvSpPr/>
            <p:nvPr/>
          </p:nvSpPr>
          <p:spPr>
            <a:xfrm rot="21049568">
              <a:off x="156723" y="186654"/>
              <a:ext cx="2515434" cy="2167843"/>
            </a:xfrm>
            <a:custGeom>
              <a:avLst/>
              <a:gdLst/>
              <a:ahLst/>
              <a:cxnLst>
                <a:cxn ang="0">
                  <a:pos x="wd2" y="hd2"/>
                </a:cxn>
                <a:cxn ang="5400000">
                  <a:pos x="wd2" y="hd2"/>
                </a:cxn>
                <a:cxn ang="10800000">
                  <a:pos x="wd2" y="hd2"/>
                </a:cxn>
                <a:cxn ang="16200000">
                  <a:pos x="wd2" y="hd2"/>
                </a:cxn>
              </a:cxnLst>
              <a:rect l="0" t="0" r="r" b="b"/>
              <a:pathLst>
                <a:path w="21600" h="21600" extrusionOk="0">
                  <a:moveTo>
                    <a:pt x="0" y="3200"/>
                  </a:moveTo>
                  <a:cubicBezTo>
                    <a:pt x="0" y="1433"/>
                    <a:pt x="1235" y="0"/>
                    <a:pt x="2758" y="0"/>
                  </a:cubicBezTo>
                  <a:lnTo>
                    <a:pt x="3600" y="0"/>
                  </a:lnTo>
                  <a:lnTo>
                    <a:pt x="18842" y="0"/>
                  </a:lnTo>
                  <a:cubicBezTo>
                    <a:pt x="20365" y="0"/>
                    <a:pt x="21600" y="1433"/>
                    <a:pt x="21600" y="3200"/>
                  </a:cubicBezTo>
                  <a:lnTo>
                    <a:pt x="21600" y="16000"/>
                  </a:lnTo>
                  <a:cubicBezTo>
                    <a:pt x="21600" y="17767"/>
                    <a:pt x="20365" y="19200"/>
                    <a:pt x="18842" y="19200"/>
                  </a:cubicBezTo>
                  <a:lnTo>
                    <a:pt x="9000" y="19200"/>
                  </a:lnTo>
                  <a:lnTo>
                    <a:pt x="6300" y="21600"/>
                  </a:lnTo>
                  <a:lnTo>
                    <a:pt x="3600" y="19200"/>
                  </a:lnTo>
                  <a:lnTo>
                    <a:pt x="2758" y="19200"/>
                  </a:lnTo>
                  <a:cubicBezTo>
                    <a:pt x="1235" y="19200"/>
                    <a:pt x="0" y="17767"/>
                    <a:pt x="0" y="16000"/>
                  </a:cubicBezTo>
                  <a:lnTo>
                    <a:pt x="0" y="16000"/>
                  </a:lnTo>
                  <a:lnTo>
                    <a:pt x="0" y="11200"/>
                  </a:lnTo>
                  <a:close/>
                </a:path>
              </a:pathLst>
            </a:custGeom>
            <a:grpFill/>
            <a:ln w="76200"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515" name="Is it okay to communicate in writing?"/>
            <p:cNvSpPr txBox="1"/>
            <p:nvPr/>
          </p:nvSpPr>
          <p:spPr>
            <a:xfrm rot="21049568">
              <a:off x="231588" y="551517"/>
              <a:ext cx="2327301" cy="1200327"/>
            </a:xfrm>
            <a:prstGeom prst="rect">
              <a:avLst/>
            </a:prstGeom>
            <a:grp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2000"/>
              </a:lvl1pPr>
            </a:lstStyle>
            <a:p>
              <a:r>
                <a:rPr sz="2400" dirty="0">
                  <a:solidFill>
                    <a:srgbClr val="000000"/>
                  </a:solidFill>
                </a:rPr>
                <a:t>Is it okay to communicate in writing?</a:t>
              </a:r>
            </a:p>
          </p:txBody>
        </p:sp>
      </p:grpSp>
      <p:grpSp>
        <p:nvGrpSpPr>
          <p:cNvPr id="519" name="Speech Bubble: Rectangle with Corners Rounded 3"/>
          <p:cNvGrpSpPr/>
          <p:nvPr/>
        </p:nvGrpSpPr>
        <p:grpSpPr>
          <a:xfrm>
            <a:off x="8897986" y="2158798"/>
            <a:ext cx="2445198" cy="2350700"/>
            <a:chOff x="182363" y="191103"/>
            <a:chExt cx="2445196" cy="2350699"/>
          </a:xfrm>
          <a:solidFill>
            <a:schemeClr val="bg1"/>
          </a:solidFill>
        </p:grpSpPr>
        <p:sp>
          <p:nvSpPr>
            <p:cNvPr id="517" name="Shape"/>
            <p:cNvSpPr/>
            <p:nvPr/>
          </p:nvSpPr>
          <p:spPr>
            <a:xfrm rot="588536">
              <a:off x="182363" y="191103"/>
              <a:ext cx="2445196" cy="2350699"/>
            </a:xfrm>
            <a:custGeom>
              <a:avLst/>
              <a:gdLst/>
              <a:ahLst/>
              <a:cxnLst>
                <a:cxn ang="0">
                  <a:pos x="wd2" y="hd2"/>
                </a:cxn>
                <a:cxn ang="5400000">
                  <a:pos x="wd2" y="hd2"/>
                </a:cxn>
                <a:cxn ang="10800000">
                  <a:pos x="wd2" y="hd2"/>
                </a:cxn>
                <a:cxn ang="16200000">
                  <a:pos x="wd2" y="hd2"/>
                </a:cxn>
              </a:cxnLst>
              <a:rect l="0" t="0" r="r" b="b"/>
              <a:pathLst>
                <a:path w="21600" h="21600" extrusionOk="0">
                  <a:moveTo>
                    <a:pt x="0" y="3200"/>
                  </a:moveTo>
                  <a:cubicBezTo>
                    <a:pt x="0" y="1433"/>
                    <a:pt x="1377" y="0"/>
                    <a:pt x="3076" y="0"/>
                  </a:cubicBezTo>
                  <a:lnTo>
                    <a:pt x="3600" y="0"/>
                  </a:lnTo>
                  <a:lnTo>
                    <a:pt x="18524" y="0"/>
                  </a:lnTo>
                  <a:cubicBezTo>
                    <a:pt x="20223" y="0"/>
                    <a:pt x="21600" y="1433"/>
                    <a:pt x="21600" y="3200"/>
                  </a:cubicBezTo>
                  <a:lnTo>
                    <a:pt x="21600" y="16000"/>
                  </a:lnTo>
                  <a:cubicBezTo>
                    <a:pt x="21600" y="17767"/>
                    <a:pt x="20223" y="19200"/>
                    <a:pt x="18524" y="19200"/>
                  </a:cubicBezTo>
                  <a:lnTo>
                    <a:pt x="9000" y="19200"/>
                  </a:lnTo>
                  <a:lnTo>
                    <a:pt x="6300" y="21600"/>
                  </a:lnTo>
                  <a:lnTo>
                    <a:pt x="3600" y="19200"/>
                  </a:lnTo>
                  <a:lnTo>
                    <a:pt x="3076" y="19200"/>
                  </a:lnTo>
                  <a:cubicBezTo>
                    <a:pt x="1377" y="19200"/>
                    <a:pt x="0" y="17767"/>
                    <a:pt x="0" y="16000"/>
                  </a:cubicBezTo>
                  <a:lnTo>
                    <a:pt x="0" y="16000"/>
                  </a:lnTo>
                  <a:lnTo>
                    <a:pt x="0" y="11200"/>
                  </a:lnTo>
                  <a:close/>
                </a:path>
              </a:pathLst>
            </a:custGeom>
            <a:grpFill/>
            <a:ln w="76200" cap="flat">
              <a:solidFill>
                <a:srgbClr val="000000"/>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518" name="What is your preferred method to communicate?"/>
            <p:cNvSpPr txBox="1"/>
            <p:nvPr/>
          </p:nvSpPr>
          <p:spPr>
            <a:xfrm rot="588536">
              <a:off x="306612" y="452938"/>
              <a:ext cx="2241194" cy="1569657"/>
            </a:xfrm>
            <a:prstGeom prst="rect">
              <a:avLst/>
            </a:prstGeom>
            <a:grpFill/>
            <a:ln w="762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2000"/>
              </a:lvl1pPr>
            </a:lstStyle>
            <a:p>
              <a:r>
                <a:rPr sz="2400" dirty="0">
                  <a:solidFill>
                    <a:srgbClr val="000000"/>
                  </a:solidFill>
                </a:rPr>
                <a:t>What is your preferred method to communicate?</a:t>
              </a: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4E434-D302-4998-BEE8-D2C51326840C}"/>
              </a:ext>
            </a:extLst>
          </p:cNvPr>
          <p:cNvSpPr>
            <a:spLocks noGrp="1"/>
          </p:cNvSpPr>
          <p:nvPr>
            <p:ph type="title"/>
          </p:nvPr>
        </p:nvSpPr>
        <p:spPr/>
        <p:txBody>
          <a:bodyPr/>
          <a:lstStyle/>
          <a:p>
            <a:r>
              <a:rPr lang="en-US" b="1" dirty="0"/>
              <a:t>Individuals who Speak Another Language</a:t>
            </a:r>
          </a:p>
        </p:txBody>
      </p:sp>
      <p:sp>
        <p:nvSpPr>
          <p:cNvPr id="3" name="Text Placeholder 2">
            <a:extLst>
              <a:ext uri="{FF2B5EF4-FFF2-40B4-BE49-F238E27FC236}">
                <a16:creationId xmlns:a16="http://schemas.microsoft.com/office/drawing/2014/main" id="{3E187698-B434-44D4-9DE6-496CDB3AF63C}"/>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14B7427A-1A2C-4021-8DA1-5B13D01975B4}"/>
              </a:ext>
            </a:extLst>
          </p:cNvPr>
          <p:cNvSpPr>
            <a:spLocks noGrp="1"/>
          </p:cNvSpPr>
          <p:nvPr>
            <p:ph type="body" sz="quarter" idx="15"/>
          </p:nvPr>
        </p:nvSpPr>
        <p:spPr>
          <a:xfrm>
            <a:off x="6260123" y="1922462"/>
            <a:ext cx="4926127" cy="3665934"/>
          </a:xfrm>
        </p:spPr>
        <p:txBody>
          <a:bodyPr>
            <a:normAutofit/>
          </a:bodyPr>
          <a:lstStyle/>
          <a:p>
            <a:pPr marL="182563" marR="0" lvl="0" indent="-182563" algn="l" defTabSz="914400" rtl="0" eaLnBrk="1" fontAlgn="auto" latinLnBrk="0" hangingPunct="1">
              <a:spcBef>
                <a:spcPts val="500"/>
              </a:spcBef>
              <a:spcAft>
                <a:spcPts val="0"/>
              </a:spcAft>
              <a:buClr>
                <a:srgbClr val="8AB833"/>
              </a:buClr>
              <a:buSzPct val="85000"/>
              <a:buFont typeface="Arial"/>
              <a:buChar char="•"/>
              <a:tabLst/>
              <a:defRPr/>
            </a:pPr>
            <a:r>
              <a:rPr kumimoji="0" lang="en-US" sz="2400" b="0" i="0" u="none" strike="noStrike" kern="0" cap="none" spc="0" normalizeH="0" baseline="0" noProof="0" dirty="0">
                <a:ln>
                  <a:noFill/>
                </a:ln>
                <a:effectLst/>
                <a:uLnTx/>
                <a:uFillTx/>
                <a:cs typeface="Arial"/>
                <a:sym typeface="Arial"/>
              </a:rPr>
              <a:t>Have program information available in other languages </a:t>
            </a:r>
          </a:p>
          <a:p>
            <a:pPr marL="182563" marR="0" lvl="0" indent="-182563" algn="l" defTabSz="914400" rtl="0" eaLnBrk="1" fontAlgn="auto" latinLnBrk="0" hangingPunct="1">
              <a:spcBef>
                <a:spcPts val="500"/>
              </a:spcBef>
              <a:spcAft>
                <a:spcPts val="0"/>
              </a:spcAft>
              <a:buClr>
                <a:srgbClr val="8AB833"/>
              </a:buClr>
              <a:buSzPct val="85000"/>
              <a:buFont typeface="Arial"/>
              <a:buChar char="•"/>
              <a:tabLst/>
              <a:defRPr/>
            </a:pPr>
            <a:r>
              <a:rPr lang="en-US" sz="2400" dirty="0"/>
              <a:t>When using gestures and nonverbal cues, be sensitive to the resident’s reaction</a:t>
            </a:r>
          </a:p>
          <a:p>
            <a:pPr marL="182563" marR="0" lvl="0" indent="-182563" algn="l" defTabSz="914400" rtl="0" eaLnBrk="1" fontAlgn="auto" latinLnBrk="0" hangingPunct="1">
              <a:spcBef>
                <a:spcPts val="500"/>
              </a:spcBef>
              <a:spcAft>
                <a:spcPts val="0"/>
              </a:spcAft>
              <a:buClr>
                <a:srgbClr val="8AB833"/>
              </a:buClr>
              <a:buSzPct val="85000"/>
              <a:buFont typeface="Arial"/>
              <a:buChar char="•"/>
              <a:tabLst/>
              <a:defRPr/>
            </a:pPr>
            <a:r>
              <a:rPr lang="en-US" sz="2400" dirty="0"/>
              <a:t>Use a communication board or a free application on your phone</a:t>
            </a:r>
          </a:p>
          <a:p>
            <a:endParaRPr lang="en-US" dirty="0"/>
          </a:p>
          <a:p>
            <a:endParaRPr lang="en-US" dirty="0"/>
          </a:p>
        </p:txBody>
      </p:sp>
      <p:pic>
        <p:nvPicPr>
          <p:cNvPr id="5" name="Picture 4" descr="A picture containing text&#10;&#10;Description automatically generated">
            <a:extLst>
              <a:ext uri="{FF2B5EF4-FFF2-40B4-BE49-F238E27FC236}">
                <a16:creationId xmlns:a16="http://schemas.microsoft.com/office/drawing/2014/main" id="{74B130FE-9673-41A0-A9A7-21F01C284BFB}"/>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68015" y="2094875"/>
            <a:ext cx="5173585" cy="2668249"/>
          </a:xfrm>
          <a:prstGeom prst="rect">
            <a:avLst/>
          </a:prstGeom>
        </p:spPr>
      </p:pic>
      <p:sp>
        <p:nvSpPr>
          <p:cNvPr id="6" name="TextBox 5">
            <a:extLst>
              <a:ext uri="{FF2B5EF4-FFF2-40B4-BE49-F238E27FC236}">
                <a16:creationId xmlns:a16="http://schemas.microsoft.com/office/drawing/2014/main" id="{D6717C69-5D0C-4648-B324-AFA252D3FF0A}"/>
              </a:ext>
            </a:extLst>
          </p:cNvPr>
          <p:cNvSpPr txBox="1"/>
          <p:nvPr/>
        </p:nvSpPr>
        <p:spPr>
          <a:xfrm>
            <a:off x="285550" y="6369279"/>
            <a:ext cx="5006321" cy="2154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800" dirty="0">
                <a:hlinkClick r:id="rId4" tooltip="http://www.foreverastudent.com/2016/08/how-to-learn-foreign-language-fast-and.html"/>
              </a:rPr>
              <a:t>This Photo</a:t>
            </a:r>
            <a:r>
              <a:rPr lang="en-US" sz="800" dirty="0"/>
              <a:t> by Unknown Author is licensed under </a:t>
            </a:r>
            <a:r>
              <a:rPr lang="en-US" sz="800" dirty="0">
                <a:hlinkClick r:id="rId5" tooltip="https://creativecommons.org/licenses/by-nc-sa/3.0/"/>
              </a:rPr>
              <a:t>CC BY-SA-NC</a:t>
            </a:r>
            <a:endParaRPr lang="en-US" sz="800" dirty="0"/>
          </a:p>
        </p:txBody>
      </p:sp>
    </p:spTree>
    <p:extLst>
      <p:ext uri="{BB962C8B-B14F-4D97-AF65-F5344CB8AC3E}">
        <p14:creationId xmlns:p14="http://schemas.microsoft.com/office/powerpoint/2010/main" val="3236333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A70D8-425B-4046-BEB1-CA41EA2C1750}"/>
              </a:ext>
            </a:extLst>
          </p:cNvPr>
          <p:cNvSpPr>
            <a:spLocks noGrp="1"/>
          </p:cNvSpPr>
          <p:nvPr>
            <p:ph type="title"/>
          </p:nvPr>
        </p:nvSpPr>
        <p:spPr/>
        <p:txBody>
          <a:bodyPr/>
          <a:lstStyle/>
          <a:p>
            <a:r>
              <a:rPr lang="en-US" b="1" dirty="0"/>
              <a:t>Module 5 Learning Objectives</a:t>
            </a:r>
          </a:p>
        </p:txBody>
      </p:sp>
      <p:sp>
        <p:nvSpPr>
          <p:cNvPr id="4" name="Text Placeholder 3">
            <a:extLst>
              <a:ext uri="{FF2B5EF4-FFF2-40B4-BE49-F238E27FC236}">
                <a16:creationId xmlns:a16="http://schemas.microsoft.com/office/drawing/2014/main" id="{C06EEA32-E743-772F-3401-360731BC2A60}"/>
              </a:ext>
            </a:extLst>
          </p:cNvPr>
          <p:cNvSpPr>
            <a:spLocks noGrp="1"/>
          </p:cNvSpPr>
          <p:nvPr>
            <p:ph type="body" sz="quarter" idx="15"/>
          </p:nvPr>
        </p:nvSpPr>
        <p:spPr>
          <a:xfrm>
            <a:off x="457925" y="1547446"/>
            <a:ext cx="10728325" cy="4607169"/>
          </a:xfrm>
        </p:spPr>
        <p:txBody>
          <a:bodyPr>
            <a:normAutofit lnSpcReduction="10000"/>
          </a:bodyPr>
          <a:lstStyle/>
          <a:p>
            <a:pPr>
              <a:lnSpc>
                <a:spcPct val="150000"/>
              </a:lnSpc>
            </a:pPr>
            <a:r>
              <a:rPr lang="en-US" dirty="0"/>
              <a:t>Ombudsman program authority to access:</a:t>
            </a:r>
          </a:p>
          <a:p>
            <a:pPr lvl="1">
              <a:lnSpc>
                <a:spcPct val="150000"/>
              </a:lnSpc>
            </a:pPr>
            <a:r>
              <a:rPr lang="en-US" dirty="0"/>
              <a:t>Long-term care facilities</a:t>
            </a:r>
          </a:p>
          <a:p>
            <a:pPr lvl="1">
              <a:lnSpc>
                <a:spcPct val="150000"/>
              </a:lnSpc>
            </a:pPr>
            <a:r>
              <a:rPr lang="en-US" dirty="0"/>
              <a:t>Residents</a:t>
            </a:r>
          </a:p>
          <a:p>
            <a:pPr lvl="1">
              <a:lnSpc>
                <a:spcPct val="150000"/>
              </a:lnSpc>
            </a:pPr>
            <a:r>
              <a:rPr lang="en-US" dirty="0"/>
              <a:t>Records</a:t>
            </a:r>
          </a:p>
          <a:p>
            <a:pPr>
              <a:lnSpc>
                <a:spcPct val="150000"/>
              </a:lnSpc>
            </a:pPr>
            <a:r>
              <a:rPr lang="en-US" dirty="0"/>
              <a:t>What to do when access is denied</a:t>
            </a:r>
          </a:p>
          <a:p>
            <a:pPr>
              <a:lnSpc>
                <a:spcPct val="150000"/>
              </a:lnSpc>
            </a:pPr>
            <a:r>
              <a:rPr lang="en-US" dirty="0"/>
              <a:t>What information you can and cannot disclose</a:t>
            </a:r>
          </a:p>
          <a:p>
            <a:pPr>
              <a:lnSpc>
                <a:spcPct val="150000"/>
              </a:lnSpc>
            </a:pPr>
            <a:r>
              <a:rPr lang="en-US" dirty="0"/>
              <a:t>Communication strategies</a:t>
            </a:r>
          </a:p>
        </p:txBody>
      </p:sp>
    </p:spTree>
    <p:extLst>
      <p:ext uri="{BB962C8B-B14F-4D97-AF65-F5344CB8AC3E}">
        <p14:creationId xmlns:p14="http://schemas.microsoft.com/office/powerpoint/2010/main" val="26715478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A5CDD-7936-2FE9-DAD7-990039EC9DBF}"/>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3E187698-B434-44D4-9DE6-496CDB3AF63C}"/>
              </a:ext>
            </a:extLst>
          </p:cNvPr>
          <p:cNvSpPr>
            <a:spLocks noGrp="1"/>
          </p:cNvSpPr>
          <p:nvPr>
            <p:ph type="body" sz="quarter" idx="14"/>
          </p:nvPr>
        </p:nvSpPr>
        <p:spPr/>
        <p:txBody>
          <a:bodyPr>
            <a:normAutofit lnSpcReduction="10000"/>
          </a:bodyPr>
          <a:lstStyle/>
          <a:p>
            <a:pPr marL="0" indent="0">
              <a:buNone/>
            </a:pPr>
            <a:endParaRPr lang="en-US" dirty="0"/>
          </a:p>
        </p:txBody>
      </p:sp>
      <p:sp>
        <p:nvSpPr>
          <p:cNvPr id="4" name="Text Placeholder 3">
            <a:extLst>
              <a:ext uri="{FF2B5EF4-FFF2-40B4-BE49-F238E27FC236}">
                <a16:creationId xmlns:a16="http://schemas.microsoft.com/office/drawing/2014/main" id="{B230C3E4-72A3-2363-BA3D-C698BB7DAB46}"/>
              </a:ext>
            </a:extLst>
          </p:cNvPr>
          <p:cNvSpPr>
            <a:spLocks noGrp="1"/>
          </p:cNvSpPr>
          <p:nvPr>
            <p:ph type="body" sz="quarter" idx="15"/>
          </p:nvPr>
        </p:nvSpPr>
        <p:spPr>
          <a:xfrm>
            <a:off x="6717323" y="1922462"/>
            <a:ext cx="4468927" cy="3013075"/>
          </a:xfrm>
        </p:spPr>
        <p:txBody>
          <a:bodyPr>
            <a:normAutofit/>
          </a:bodyPr>
          <a:lstStyle/>
          <a:p>
            <a:pPr marL="182563" marR="0" lvl="0" indent="-182563" algn="l" defTabSz="914400" rtl="0" eaLnBrk="1" fontAlgn="auto" latinLnBrk="0" hangingPunct="1">
              <a:spcBef>
                <a:spcPts val="500"/>
              </a:spcBef>
              <a:spcAft>
                <a:spcPts val="0"/>
              </a:spcAft>
              <a:buClr>
                <a:srgbClr val="8AB833"/>
              </a:buClr>
              <a:buSzPct val="85000"/>
              <a:buFont typeface="Arial"/>
              <a:buChar char="•"/>
              <a:tabLst/>
              <a:defRPr/>
            </a:pPr>
            <a:r>
              <a:rPr lang="en-US" sz="1800" dirty="0"/>
              <a:t>Ask the resident if there is someone they trust to interpreter</a:t>
            </a:r>
          </a:p>
          <a:p>
            <a:pPr marL="182563" marR="0" lvl="0" indent="-182563" algn="l" defTabSz="914400" rtl="0" eaLnBrk="1" fontAlgn="auto" latinLnBrk="0" hangingPunct="1">
              <a:spcBef>
                <a:spcPts val="500"/>
              </a:spcBef>
              <a:spcAft>
                <a:spcPts val="0"/>
              </a:spcAft>
              <a:buClr>
                <a:srgbClr val="8AB833"/>
              </a:buClr>
              <a:buSzPct val="85000"/>
              <a:buFont typeface="Arial"/>
              <a:buChar char="•"/>
              <a:tabLst/>
              <a:defRPr/>
            </a:pPr>
            <a:r>
              <a:rPr lang="en-US" sz="1800" dirty="0"/>
              <a:t>Ask</a:t>
            </a:r>
            <a:r>
              <a:rPr kumimoji="0" lang="en-US" sz="1800" b="0" i="0" u="none" strike="noStrike" kern="0" cap="none" spc="0" normalizeH="0" baseline="0" noProof="0" dirty="0">
                <a:ln>
                  <a:noFill/>
                </a:ln>
                <a:effectLst/>
                <a:uLnTx/>
                <a:uFillTx/>
                <a:cs typeface="Arial"/>
                <a:sym typeface="Arial"/>
              </a:rPr>
              <a:t> the facility how they communicate with the resident</a:t>
            </a:r>
          </a:p>
          <a:p>
            <a:pPr marL="182563" marR="0" lvl="0" indent="-182563" algn="l" defTabSz="914400" rtl="0" eaLnBrk="1" fontAlgn="auto" latinLnBrk="0" hangingPunct="1">
              <a:spcBef>
                <a:spcPts val="500"/>
              </a:spcBef>
              <a:spcAft>
                <a:spcPts val="0"/>
              </a:spcAft>
              <a:buClr>
                <a:srgbClr val="8AB833"/>
              </a:buClr>
              <a:buSzPct val="85000"/>
              <a:buFont typeface="Arial"/>
              <a:buChar char="•"/>
              <a:tabLst/>
              <a:defRPr/>
            </a:pPr>
            <a:r>
              <a:rPr lang="en-US" sz="1800" dirty="0"/>
              <a:t>Know your local resources</a:t>
            </a:r>
          </a:p>
          <a:p>
            <a:pPr marL="182563" marR="0" lvl="0" indent="-182563" algn="l" defTabSz="914400" rtl="0" eaLnBrk="1" fontAlgn="auto" latinLnBrk="0" hangingPunct="1">
              <a:spcBef>
                <a:spcPts val="500"/>
              </a:spcBef>
              <a:spcAft>
                <a:spcPts val="0"/>
              </a:spcAft>
              <a:buClr>
                <a:srgbClr val="8AB833"/>
              </a:buClr>
              <a:buSzPct val="85000"/>
              <a:buFont typeface="Arial"/>
              <a:buChar char="•"/>
              <a:tabLst/>
              <a:defRPr/>
            </a:pPr>
            <a:r>
              <a:rPr lang="en-US" sz="1800" dirty="0"/>
              <a:t>Use an interpreter</a:t>
            </a:r>
          </a:p>
          <a:p>
            <a:pPr marL="0" indent="0">
              <a:buNone/>
            </a:pPr>
            <a:endParaRPr lang="en-US" dirty="0"/>
          </a:p>
          <a:p>
            <a:endParaRPr lang="en-US" dirty="0"/>
          </a:p>
        </p:txBody>
      </p:sp>
      <p:pic>
        <p:nvPicPr>
          <p:cNvPr id="5" name="Picture 4" descr="A picture containing text&#10;&#10;Description automatically generated">
            <a:extLst>
              <a:ext uri="{FF2B5EF4-FFF2-40B4-BE49-F238E27FC236}">
                <a16:creationId xmlns:a16="http://schemas.microsoft.com/office/drawing/2014/main" id="{74B130FE-9673-41A0-A9A7-21F01C284BFB}"/>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04669" y="1723867"/>
            <a:ext cx="5173585" cy="2668249"/>
          </a:xfrm>
          <a:prstGeom prst="rect">
            <a:avLst/>
          </a:prstGeom>
        </p:spPr>
      </p:pic>
      <p:sp>
        <p:nvSpPr>
          <p:cNvPr id="6" name="TextBox 5">
            <a:extLst>
              <a:ext uri="{FF2B5EF4-FFF2-40B4-BE49-F238E27FC236}">
                <a16:creationId xmlns:a16="http://schemas.microsoft.com/office/drawing/2014/main" id="{D6717C69-5D0C-4648-B324-AFA252D3FF0A}"/>
              </a:ext>
            </a:extLst>
          </p:cNvPr>
          <p:cNvSpPr txBox="1"/>
          <p:nvPr/>
        </p:nvSpPr>
        <p:spPr>
          <a:xfrm>
            <a:off x="285550" y="6369279"/>
            <a:ext cx="5006321" cy="2154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002060"/>
                </a:solidFill>
                <a:effectLst/>
                <a:uLnTx/>
                <a:uFillTx/>
                <a:latin typeface="Arial"/>
                <a:cs typeface="Arial"/>
                <a:sym typeface="Arial"/>
                <a:hlinkClick r:id="rId4" tooltip="http://www.foreverastudent.com/2016/08/how-to-learn-foreign-language-fast-and.html"/>
              </a:rPr>
              <a:t>This Photo</a:t>
            </a:r>
            <a:r>
              <a:rPr kumimoji="0" lang="en-US" sz="800" b="0" i="0" u="none" strike="noStrike" kern="0" cap="none" spc="0" normalizeH="0" baseline="0" noProof="0" dirty="0">
                <a:ln>
                  <a:noFill/>
                </a:ln>
                <a:solidFill>
                  <a:srgbClr val="002060"/>
                </a:solidFill>
                <a:effectLst/>
                <a:uLnTx/>
                <a:uFillTx/>
                <a:latin typeface="Arial"/>
                <a:cs typeface="Arial"/>
                <a:sym typeface="Arial"/>
              </a:rPr>
              <a:t> by Unknown Author is licensed under </a:t>
            </a:r>
            <a:r>
              <a:rPr kumimoji="0" lang="en-US" sz="800" b="0" i="0" u="none" strike="noStrike" kern="0" cap="none" spc="0" normalizeH="0" baseline="0" noProof="0" dirty="0">
                <a:ln>
                  <a:noFill/>
                </a:ln>
                <a:solidFill>
                  <a:srgbClr val="002060"/>
                </a:solidFill>
                <a:effectLst/>
                <a:uLnTx/>
                <a:uFillTx/>
                <a:latin typeface="Arial"/>
                <a:cs typeface="Arial"/>
                <a:sym typeface="Arial"/>
                <a:hlinkClick r:id="rId5" tooltip="https://creativecommons.org/licenses/by-nc-sa/3.0/"/>
              </a:rPr>
              <a:t>CC BY-SA-NC</a:t>
            </a:r>
            <a:endParaRPr kumimoji="0" lang="en-US" sz="800" b="0" i="0" u="none" strike="noStrike" kern="0" cap="none" spc="0" normalizeH="0" baseline="0" noProof="0" dirty="0">
              <a:ln>
                <a:noFill/>
              </a:ln>
              <a:solidFill>
                <a:srgbClr val="002060"/>
              </a:solidFill>
              <a:effectLst/>
              <a:uLnTx/>
              <a:uFillTx/>
              <a:latin typeface="Arial"/>
              <a:cs typeface="Arial"/>
              <a:sym typeface="Arial"/>
            </a:endParaRPr>
          </a:p>
        </p:txBody>
      </p:sp>
    </p:spTree>
    <p:extLst>
      <p:ext uri="{BB962C8B-B14F-4D97-AF65-F5344CB8AC3E}">
        <p14:creationId xmlns:p14="http://schemas.microsoft.com/office/powerpoint/2010/main" val="3981447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C928933-BD9E-409B-AC4A-081302679DA9}"/>
              </a:ext>
            </a:extLst>
          </p:cNvPr>
          <p:cNvSpPr txBox="1">
            <a:spLocks noGrp="1"/>
          </p:cNvSpPr>
          <p:nvPr>
            <p:ph type="title"/>
          </p:nvPr>
        </p:nvSpPr>
        <p:spPr>
          <a:prstGeom prst="rect">
            <a:avLst/>
          </a:prstGeom>
        </p:spPr>
        <p:txBody>
          <a:bodyPr>
            <a:normAutofit fontScale="90000"/>
          </a:bodyPr>
          <a:lstStyle>
            <a:lvl1pPr marL="571500" indent="-571500">
              <a:buSzPct val="100000"/>
              <a:buChar char="➢"/>
            </a:lvl1pPr>
          </a:lstStyle>
          <a:p>
            <a:pPr marL="0" indent="0">
              <a:buNone/>
            </a:pPr>
            <a:r>
              <a:rPr lang="en-US" b="1" dirty="0">
                <a:sym typeface="Symbol" panose="05050102010706020507" pitchFamily="18" charset="2"/>
              </a:rPr>
              <a:t> </a:t>
            </a:r>
            <a:r>
              <a:rPr lang="en-US" b="1" dirty="0"/>
              <a:t>Add State Specific Information on Use of Interpreters </a:t>
            </a:r>
            <a:r>
              <a:rPr lang="en-US" b="1" dirty="0">
                <a:effectLst/>
                <a:latin typeface="Helvetica" panose="020B0604020202020204" pitchFamily="34" charset="0"/>
                <a:ea typeface="Arial Unicode MS"/>
              </a:rPr>
              <a:t>and auxiliary aids</a:t>
            </a:r>
            <a:endParaRPr b="1" dirty="0"/>
          </a:p>
        </p:txBody>
      </p:sp>
      <p:sp>
        <p:nvSpPr>
          <p:cNvPr id="3" name="Text Placeholder 2">
            <a:extLst>
              <a:ext uri="{FF2B5EF4-FFF2-40B4-BE49-F238E27FC236}">
                <a16:creationId xmlns:a16="http://schemas.microsoft.com/office/drawing/2014/main" id="{44ACDF31-02D7-4FF6-AD49-A14A1BCFEBCD}"/>
              </a:ext>
            </a:extLst>
          </p:cNvPr>
          <p:cNvSpPr>
            <a:spLocks noGrp="1"/>
          </p:cNvSpPr>
          <p:nvPr>
            <p:ph type="body" sz="quarter" idx="14"/>
          </p:nvPr>
        </p:nvSpPr>
        <p:spPr/>
        <p:txBody>
          <a:bodyPr>
            <a:normAutofit lnSpcReduction="10000"/>
          </a:bodyPr>
          <a:lstStyle/>
          <a:p>
            <a:pPr marL="0" indent="0">
              <a:buNone/>
            </a:pPr>
            <a:endParaRPr lang="en-US" dirty="0"/>
          </a:p>
        </p:txBody>
      </p:sp>
      <p:sp>
        <p:nvSpPr>
          <p:cNvPr id="2" name="Text Placeholder 1">
            <a:extLst>
              <a:ext uri="{FF2B5EF4-FFF2-40B4-BE49-F238E27FC236}">
                <a16:creationId xmlns:a16="http://schemas.microsoft.com/office/drawing/2014/main" id="{82B35E96-3024-9529-3093-C4C175253D15}"/>
              </a:ext>
            </a:extLst>
          </p:cNvPr>
          <p:cNvSpPr>
            <a:spLocks noGrp="1"/>
          </p:cNvSpPr>
          <p:nvPr>
            <p:ph type="body" sz="quarter" idx="15"/>
          </p:nvPr>
        </p:nvSpPr>
        <p:spPr/>
        <p:txBody>
          <a:bodyPr>
            <a:normAutofit fontScale="77500" lnSpcReduction="20000"/>
          </a:bodyPr>
          <a:lstStyle/>
          <a:p>
            <a:r>
              <a:rPr lang="en-US" sz="2800" dirty="0"/>
              <a:t>When using an interpreter:</a:t>
            </a:r>
          </a:p>
          <a:p>
            <a:pPr lvl="1"/>
            <a:r>
              <a:rPr lang="en-US" sz="2800" dirty="0"/>
              <a:t>Explain confidentiality</a:t>
            </a:r>
          </a:p>
          <a:p>
            <a:pPr lvl="1"/>
            <a:r>
              <a:rPr lang="en-US" sz="2800" dirty="0"/>
              <a:t>Explain the need to translate word for word</a:t>
            </a:r>
          </a:p>
          <a:p>
            <a:pPr lvl="1"/>
            <a:r>
              <a:rPr lang="en-US" sz="2800" dirty="0"/>
              <a:t>Ask them to be neutral</a:t>
            </a:r>
          </a:p>
          <a:p>
            <a:pPr lvl="1"/>
            <a:r>
              <a:rPr lang="en-US" sz="2800" dirty="0"/>
              <a:t>Direct questions to the resident</a:t>
            </a:r>
          </a:p>
          <a:p>
            <a:pPr lvl="1"/>
            <a:r>
              <a:rPr lang="en-US" sz="2800" dirty="0"/>
              <a:t>Look at the resident, not the interpreter, when talking</a:t>
            </a:r>
          </a:p>
        </p:txBody>
      </p:sp>
    </p:spTree>
    <p:extLst>
      <p:ext uri="{BB962C8B-B14F-4D97-AF65-F5344CB8AC3E}">
        <p14:creationId xmlns:p14="http://schemas.microsoft.com/office/powerpoint/2010/main" val="16919804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 name="Title 1"/>
          <p:cNvSpPr txBox="1">
            <a:spLocks noGrp="1"/>
          </p:cNvSpPr>
          <p:nvPr>
            <p:ph type="title"/>
          </p:nvPr>
        </p:nvSpPr>
        <p:spPr>
          <a:prstGeom prst="rect">
            <a:avLst/>
          </a:prstGeom>
        </p:spPr>
        <p:txBody>
          <a:bodyPr/>
          <a:lstStyle>
            <a:lvl1pPr>
              <a:defRPr b="1"/>
            </a:lvl1pPr>
          </a:lstStyle>
          <a:p>
            <a:r>
              <a:rPr dirty="0"/>
              <a:t>Conclusion</a:t>
            </a:r>
          </a:p>
        </p:txBody>
      </p:sp>
      <p:sp>
        <p:nvSpPr>
          <p:cNvPr id="2" name="Text Placeholder 1">
            <a:extLst>
              <a:ext uri="{FF2B5EF4-FFF2-40B4-BE49-F238E27FC236}">
                <a16:creationId xmlns:a16="http://schemas.microsoft.com/office/drawing/2014/main" id="{68B08827-C4F8-A67A-1D58-EBEB4C0282C8}"/>
              </a:ext>
            </a:extLst>
          </p:cNvPr>
          <p:cNvSpPr>
            <a:spLocks noGrp="1"/>
          </p:cNvSpPr>
          <p:nvPr>
            <p:ph type="body" sz="quarter" idx="14"/>
          </p:nvPr>
        </p:nvSpPr>
        <p:spPr/>
        <p:txBody>
          <a:bodyPr/>
          <a:lstStyle/>
          <a:p>
            <a:r>
              <a:rPr lang="en-US" dirty="0">
                <a:solidFill>
                  <a:srgbClr val="191998"/>
                </a:solidFill>
              </a:rPr>
              <a:t>Section 5</a:t>
            </a:r>
          </a:p>
          <a:p>
            <a:endParaRPr lang="en-US" dirty="0">
              <a:solidFill>
                <a:srgbClr val="191998"/>
              </a:solidFill>
            </a:endParaRPr>
          </a:p>
        </p:txBody>
      </p:sp>
      <p:sp>
        <p:nvSpPr>
          <p:cNvPr id="529" name="Text Placeholder 2"/>
          <p:cNvSpPr txBox="1">
            <a:spLocks noGrp="1"/>
          </p:cNvSpPr>
          <p:nvPr>
            <p:ph type="body" sz="quarter" idx="13"/>
          </p:nvPr>
        </p:nvSpPr>
        <p:spPr>
          <a:prstGeom prst="rect">
            <a:avLst/>
          </a:prstGeom>
        </p:spPr>
        <p:txBody>
          <a:bodyPr>
            <a:normAutofit fontScale="92500" lnSpcReduction="20000"/>
          </a:bodyPr>
          <a:lstStyle/>
          <a:p>
            <a:endParaRP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 name="Title 1"/>
          <p:cNvSpPr txBox="1">
            <a:spLocks noGrp="1"/>
          </p:cNvSpPr>
          <p:nvPr>
            <p:ph type="title"/>
          </p:nvPr>
        </p:nvSpPr>
        <p:spPr>
          <a:prstGeom prst="rect">
            <a:avLst/>
          </a:prstGeom>
        </p:spPr>
        <p:txBody>
          <a:bodyPr/>
          <a:lstStyle>
            <a:lvl1pPr>
              <a:defRPr b="1"/>
            </a:lvl1pPr>
          </a:lstStyle>
          <a:p>
            <a:r>
              <a:rPr dirty="0"/>
              <a:t>Module 5 Questions</a:t>
            </a:r>
          </a:p>
        </p:txBody>
      </p:sp>
      <p:sp>
        <p:nvSpPr>
          <p:cNvPr id="534" name="Content Placeholder 4"/>
          <p:cNvSpPr txBox="1">
            <a:spLocks noGrp="1"/>
          </p:cNvSpPr>
          <p:nvPr>
            <p:ph type="body" sz="quarter" idx="14"/>
          </p:nvPr>
        </p:nvSpPr>
        <p:spPr>
          <a:prstGeom prst="rect">
            <a:avLst/>
          </a:prstGeom>
        </p:spPr>
        <p:txBody>
          <a:bodyPr>
            <a:normAutofit lnSpcReduction="10000"/>
          </a:bodyPr>
          <a:lstStyle/>
          <a:p>
            <a:pPr marL="0" indent="0">
              <a:buSzTx/>
              <a:buNone/>
            </a:pPr>
            <a:endParaRPr dirty="0"/>
          </a:p>
        </p:txBody>
      </p:sp>
      <p:sp>
        <p:nvSpPr>
          <p:cNvPr id="2" name="Text Placeholder 1">
            <a:extLst>
              <a:ext uri="{FF2B5EF4-FFF2-40B4-BE49-F238E27FC236}">
                <a16:creationId xmlns:a16="http://schemas.microsoft.com/office/drawing/2014/main" id="{103540CA-C414-8CB5-964E-19550A7BCD05}"/>
              </a:ext>
            </a:extLst>
          </p:cNvPr>
          <p:cNvSpPr>
            <a:spLocks noGrp="1"/>
          </p:cNvSpPr>
          <p:nvPr>
            <p:ph type="body" sz="quarter" idx="15"/>
          </p:nvPr>
        </p:nvSpPr>
        <p:spPr>
          <a:xfrm>
            <a:off x="457925" y="1922462"/>
            <a:ext cx="10728325" cy="3968384"/>
          </a:xfrm>
        </p:spPr>
        <p:txBody>
          <a:bodyPr>
            <a:normAutofit/>
          </a:bodyPr>
          <a:lstStyle/>
          <a:p>
            <a:pPr marL="0" indent="0">
              <a:buSzTx/>
              <a:buNone/>
            </a:pPr>
            <a:r>
              <a:rPr lang="en-US" dirty="0"/>
              <a:t>1. What information does the Ombudsman program require be kept confidential (unless given permission by the resident or complainant)?</a:t>
            </a:r>
          </a:p>
          <a:p>
            <a:pPr marL="0" indent="0">
              <a:buSzTx/>
              <a:buNone/>
            </a:pPr>
            <a:r>
              <a:rPr lang="en-US" dirty="0"/>
              <a:t>2. Name something federal law authorizes the Ombudsman program to access.</a:t>
            </a:r>
          </a:p>
          <a:p>
            <a:pPr marL="0" indent="0">
              <a:buSzTx/>
              <a:buNone/>
            </a:pPr>
            <a:r>
              <a:rPr lang="en-US" dirty="0"/>
              <a:t>3. Describe what you would do if you were denied access to a resident.</a:t>
            </a:r>
          </a:p>
          <a:p>
            <a:pPr marL="0" indent="0">
              <a:buSzTx/>
              <a:buNone/>
            </a:pPr>
            <a:r>
              <a:rPr lang="en-US" dirty="0"/>
              <a:t>4. True or False? The representative may show their notes to a nurse if they promise not to share the information with anyone.</a:t>
            </a:r>
          </a:p>
          <a:p>
            <a:pPr marL="0" indent="0">
              <a:buSzTx/>
              <a:buNone/>
              <a:defRPr>
                <a:solidFill>
                  <a:srgbClr val="FF0000"/>
                </a:solidFill>
              </a:defRPr>
            </a:pPr>
            <a:r>
              <a:rPr lang="en-US" dirty="0"/>
              <a:t>False</a:t>
            </a:r>
          </a:p>
          <a:p>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FA270B-F9F8-4D38-ED4F-B349D3455979}"/>
              </a:ext>
            </a:extLst>
          </p:cNvPr>
          <p:cNvSpPr>
            <a:spLocks noGrp="1"/>
          </p:cNvSpPr>
          <p:nvPr>
            <p:ph type="body" sz="quarter" idx="15"/>
          </p:nvPr>
        </p:nvSpPr>
        <p:spPr>
          <a:xfrm>
            <a:off x="457925" y="861646"/>
            <a:ext cx="10728325" cy="4073891"/>
          </a:xfrm>
        </p:spPr>
        <p:txBody>
          <a:bodyPr>
            <a:normAutofit/>
          </a:bodyPr>
          <a:lstStyle/>
          <a:p>
            <a:pPr marL="0" lvl="0" indent="0" fontAlgn="base">
              <a:buNone/>
            </a:pPr>
            <a:r>
              <a:rPr lang="en-US" dirty="0"/>
              <a:t>5. When a representative receives a complaint from a family member which of the following statement(s) are true? </a:t>
            </a:r>
          </a:p>
          <a:p>
            <a:pPr marL="0" indent="0">
              <a:buNone/>
            </a:pPr>
            <a:r>
              <a:rPr lang="en-US" dirty="0"/>
              <a:t>The representative:</a:t>
            </a:r>
          </a:p>
          <a:p>
            <a:pPr lvl="0" fontAlgn="base"/>
            <a:r>
              <a:rPr lang="en-US" dirty="0"/>
              <a:t>Must have the complainant’s permission to be identified, whether it is identified to the resident or a staff member or someone else</a:t>
            </a:r>
          </a:p>
          <a:p>
            <a:pPr lvl="0" fontAlgn="base"/>
            <a:r>
              <a:rPr lang="en-US" dirty="0"/>
              <a:t>Must have the resident’s permission to report back to the complainant </a:t>
            </a:r>
          </a:p>
          <a:p>
            <a:pPr lvl="0" fontAlgn="base"/>
            <a:r>
              <a:rPr lang="en-US" dirty="0"/>
              <a:t>Is required to honor both the resident’s and the complainant’s confidentiality</a:t>
            </a:r>
          </a:p>
          <a:p>
            <a:pPr marL="0" indent="0">
              <a:buSzTx/>
              <a:buNone/>
              <a:defRPr>
                <a:solidFill>
                  <a:srgbClr val="688A26"/>
                </a:solidFill>
              </a:defRPr>
            </a:pPr>
            <a:r>
              <a:rPr lang="en-US" b="1" dirty="0">
                <a:solidFill>
                  <a:schemeClr val="accent6">
                    <a:lumMod val="50000"/>
                  </a:schemeClr>
                </a:solidFill>
              </a:rPr>
              <a:t>All are True</a:t>
            </a:r>
          </a:p>
          <a:p>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6FA66F8-B057-E733-017B-7AD619EA0C39}"/>
              </a:ext>
            </a:extLst>
          </p:cNvPr>
          <p:cNvSpPr>
            <a:spLocks noGrp="1"/>
          </p:cNvSpPr>
          <p:nvPr>
            <p:ph type="title"/>
          </p:nvPr>
        </p:nvSpPr>
        <p:spPr/>
        <p:txBody>
          <a:bodyPr/>
          <a:lstStyle/>
          <a:p>
            <a:endParaRPr lang="en-US"/>
          </a:p>
        </p:txBody>
      </p:sp>
      <p:sp>
        <p:nvSpPr>
          <p:cNvPr id="542" name="Content Placeholder 2"/>
          <p:cNvSpPr txBox="1">
            <a:spLocks noGrp="1"/>
          </p:cNvSpPr>
          <p:nvPr>
            <p:ph type="body" sz="quarter" idx="14"/>
          </p:nvPr>
        </p:nvSpPr>
        <p:spPr>
          <a:prstGeom prst="rect">
            <a:avLst/>
          </a:prstGeom>
        </p:spPr>
        <p:txBody>
          <a:bodyPr>
            <a:normAutofit lnSpcReduction="10000"/>
          </a:bodyPr>
          <a:lstStyle/>
          <a:p>
            <a:pPr marL="0" indent="0">
              <a:buSzTx/>
              <a:buNone/>
            </a:pPr>
            <a:endParaRPr dirty="0"/>
          </a:p>
        </p:txBody>
      </p:sp>
      <p:sp>
        <p:nvSpPr>
          <p:cNvPr id="5" name="Text Placeholder 4">
            <a:extLst>
              <a:ext uri="{FF2B5EF4-FFF2-40B4-BE49-F238E27FC236}">
                <a16:creationId xmlns:a16="http://schemas.microsoft.com/office/drawing/2014/main" id="{B7E00707-A046-00D5-7D05-D3C8B88D40C4}"/>
              </a:ext>
            </a:extLst>
          </p:cNvPr>
          <p:cNvSpPr>
            <a:spLocks noGrp="1"/>
          </p:cNvSpPr>
          <p:nvPr>
            <p:ph type="body" sz="quarter" idx="15"/>
          </p:nvPr>
        </p:nvSpPr>
        <p:spPr/>
        <p:txBody>
          <a:bodyPr/>
          <a:lstStyle/>
          <a:p>
            <a:pPr marL="0" indent="0">
              <a:buSzTx/>
              <a:buNone/>
            </a:pPr>
            <a:r>
              <a:rPr lang="en-US" dirty="0"/>
              <a:t>6. How do you show someone you are listening to them?</a:t>
            </a:r>
          </a:p>
          <a:p>
            <a:pPr marL="0" indent="0">
              <a:buSzTx/>
              <a:buNone/>
            </a:pPr>
            <a:endParaRPr lang="en-US" dirty="0"/>
          </a:p>
          <a:p>
            <a:pPr marL="0" indent="0">
              <a:buSzTx/>
              <a:buNone/>
            </a:pPr>
            <a:r>
              <a:rPr lang="en-US" dirty="0"/>
              <a:t>7. Name tips to use when talking to an individual with a speech impairment.</a:t>
            </a:r>
          </a:p>
          <a:p>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 name="Title 3"/>
          <p:cNvSpPr txBox="1">
            <a:spLocks noGrp="1"/>
          </p:cNvSpPr>
          <p:nvPr>
            <p:ph type="title"/>
          </p:nvPr>
        </p:nvSpPr>
        <p:spPr>
          <a:prstGeom prst="rect">
            <a:avLst/>
          </a:prstGeom>
        </p:spPr>
        <p:txBody>
          <a:bodyPr/>
          <a:lstStyle>
            <a:lvl1pPr>
              <a:defRPr sz="5400" b="1"/>
            </a:lvl1pPr>
          </a:lstStyle>
          <a:p>
            <a:r>
              <a:rPr dirty="0"/>
              <a:t>Questions?</a:t>
            </a:r>
          </a:p>
        </p:txBody>
      </p:sp>
      <p:sp>
        <p:nvSpPr>
          <p:cNvPr id="3" name="Text Placeholder 2">
            <a:extLst>
              <a:ext uri="{FF2B5EF4-FFF2-40B4-BE49-F238E27FC236}">
                <a16:creationId xmlns:a16="http://schemas.microsoft.com/office/drawing/2014/main" id="{E40F3D48-9ED0-DA5C-2891-81D7A8F01C0D}"/>
              </a:ext>
            </a:extLst>
          </p:cNvPr>
          <p:cNvSpPr>
            <a:spLocks noGrp="1"/>
          </p:cNvSpPr>
          <p:nvPr>
            <p:ph type="body" sz="quarter" idx="14"/>
          </p:nvPr>
        </p:nvSpPr>
        <p:spPr/>
        <p:txBody>
          <a:bodyPr/>
          <a:lstStyle/>
          <a:p>
            <a:endParaRPr lang="en-US"/>
          </a:p>
        </p:txBody>
      </p:sp>
      <p:sp>
        <p:nvSpPr>
          <p:cNvPr id="2" name="Text Placeholder 1">
            <a:extLst>
              <a:ext uri="{FF2B5EF4-FFF2-40B4-BE49-F238E27FC236}">
                <a16:creationId xmlns:a16="http://schemas.microsoft.com/office/drawing/2014/main" id="{A4E7E60A-E68D-E317-7CE6-3BEF97B19E7E}"/>
              </a:ext>
            </a:extLst>
          </p:cNvPr>
          <p:cNvSpPr>
            <a:spLocks noGrp="1"/>
          </p:cNvSpPr>
          <p:nvPr>
            <p:ph type="body" sz="quarter" idx="13"/>
          </p:nvPr>
        </p:nvSpPr>
        <p:spPr/>
        <p:txBody>
          <a:bodyPr>
            <a:normAutofit fontScale="92500" lnSpcReduction="20000"/>
          </a:bodyPr>
          <a:lstStyle/>
          <a:p>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t>Additional resources</a:t>
            </a:r>
          </a:p>
        </p:txBody>
      </p:sp>
      <p:sp>
        <p:nvSpPr>
          <p:cNvPr id="5" name="Text Placeholder 4">
            <a:extLst>
              <a:ext uri="{FF2B5EF4-FFF2-40B4-BE49-F238E27FC236}">
                <a16:creationId xmlns:a16="http://schemas.microsoft.com/office/drawing/2014/main" id="{9D127EB6-FA21-BA35-9305-BA2F47B53DF1}"/>
              </a:ext>
            </a:extLst>
          </p:cNvPr>
          <p:cNvSpPr>
            <a:spLocks noGrp="1"/>
          </p:cNvSpPr>
          <p:nvPr>
            <p:ph type="body" sz="quarter" idx="14"/>
          </p:nvPr>
        </p:nvSpPr>
        <p:spPr/>
        <p:txBody>
          <a:bodyPr/>
          <a:lstStyle/>
          <a:p>
            <a:r>
              <a:rPr lang="en-US" dirty="0">
                <a:solidFill>
                  <a:srgbClr val="191998"/>
                </a:solidFill>
              </a:rPr>
              <a:t>Refer to your trainee manual for other sources of information related to topics discussed in this module. </a:t>
            </a:r>
          </a:p>
        </p:txBody>
      </p:sp>
      <p:sp>
        <p:nvSpPr>
          <p:cNvPr id="4" name="Text Placeholder 3">
            <a:extLst>
              <a:ext uri="{FF2B5EF4-FFF2-40B4-BE49-F238E27FC236}">
                <a16:creationId xmlns:a16="http://schemas.microsoft.com/office/drawing/2014/main" id="{AF5B2BF8-AC7F-7D80-5227-2AFDE266B9AE}"/>
              </a:ext>
            </a:extLst>
          </p:cNvPr>
          <p:cNvSpPr>
            <a:spLocks noGrp="1"/>
          </p:cNvSpPr>
          <p:nvPr>
            <p:ph type="body" sz="quarter" idx="13"/>
          </p:nvPr>
        </p:nvSpPr>
        <p:spPr/>
        <p:txBody>
          <a:bodyPr>
            <a:normAutofit fontScale="92500" lnSpcReduction="20000"/>
          </a:bodyPr>
          <a:lstStyle/>
          <a:p>
            <a:endParaRPr lang="en-US"/>
          </a:p>
        </p:txBody>
      </p:sp>
      <p:sp>
        <p:nvSpPr>
          <p:cNvPr id="3" name="Content Placeholder 2">
            <a:extLst>
              <a:ext uri="{FF2B5EF4-FFF2-40B4-BE49-F238E27FC236}">
                <a16:creationId xmlns:a16="http://schemas.microsoft.com/office/drawing/2014/main" id="{FF33CA99-DD58-4132-822E-5729EE4EFDE8}"/>
              </a:ext>
            </a:extLst>
          </p:cNvPr>
          <p:cNvSpPr txBox="1">
            <a:spLocks/>
          </p:cNvSpPr>
          <p:nvPr/>
        </p:nvSpPr>
        <p:spPr bwMode="auto">
          <a:xfrm>
            <a:off x="963084" y="4914900"/>
            <a:ext cx="10619316" cy="15621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l" rtl="0" fontAlgn="base">
              <a:spcBef>
                <a:spcPct val="20000"/>
              </a:spcBef>
              <a:spcAft>
                <a:spcPct val="0"/>
              </a:spcAft>
              <a:buClr>
                <a:schemeClr val="accent1"/>
              </a:buClr>
              <a:buSzPct val="85000"/>
              <a:buFont typeface="Arial" pitchFamily="127" charset="0"/>
              <a:buNone/>
              <a:defRPr sz="2400" kern="1200">
                <a:solidFill>
                  <a:schemeClr val="tx2"/>
                </a:solidFill>
                <a:latin typeface="+mn-lt"/>
                <a:ea typeface="ＭＳ Ｐゴシック" pitchFamily="127" charset="-128"/>
                <a:cs typeface="ＭＳ Ｐゴシック" pitchFamily="127" charset="-128"/>
              </a:defRPr>
            </a:lvl1pPr>
            <a:lvl2pPr marL="457200" indent="0" algn="l" rtl="0" fontAlgn="base">
              <a:spcBef>
                <a:spcPct val="20000"/>
              </a:spcBef>
              <a:spcAft>
                <a:spcPct val="0"/>
              </a:spcAft>
              <a:buClr>
                <a:schemeClr val="accent1"/>
              </a:buClr>
              <a:buSzPct val="85000"/>
              <a:buFont typeface="Arial" pitchFamily="127" charset="0"/>
              <a:buNone/>
              <a:defRPr sz="1800" kern="1200">
                <a:solidFill>
                  <a:schemeClr val="tx1">
                    <a:tint val="75000"/>
                  </a:schemeClr>
                </a:solidFill>
                <a:latin typeface="+mn-lt"/>
                <a:ea typeface="ＭＳ Ｐゴシック" pitchFamily="127" charset="-128"/>
                <a:cs typeface="+mn-cs"/>
              </a:defRPr>
            </a:lvl2pPr>
            <a:lvl3pPr marL="914400" indent="0" algn="l" rtl="0" fontAlgn="base">
              <a:spcBef>
                <a:spcPct val="20000"/>
              </a:spcBef>
              <a:spcAft>
                <a:spcPct val="0"/>
              </a:spcAft>
              <a:buClr>
                <a:schemeClr val="accent1"/>
              </a:buClr>
              <a:buSzPct val="90000"/>
              <a:buFont typeface="Arial" pitchFamily="127" charset="0"/>
              <a:buNone/>
              <a:defRPr sz="1600" kern="1200">
                <a:solidFill>
                  <a:schemeClr val="tx1">
                    <a:tint val="75000"/>
                  </a:schemeClr>
                </a:solidFill>
                <a:latin typeface="+mn-lt"/>
                <a:ea typeface="ＭＳ Ｐゴシック" pitchFamily="127" charset="-128"/>
                <a:cs typeface="+mn-cs"/>
              </a:defRPr>
            </a:lvl3pPr>
            <a:lvl4pPr marL="1371600" indent="0" algn="l" rtl="0" fontAlgn="base">
              <a:spcBef>
                <a:spcPct val="20000"/>
              </a:spcBef>
              <a:spcAft>
                <a:spcPct val="0"/>
              </a:spcAft>
              <a:buClr>
                <a:schemeClr val="accent1"/>
              </a:buClr>
              <a:buFont typeface="Arial" pitchFamily="127" charset="0"/>
              <a:buNone/>
              <a:defRPr sz="1400" kern="1200">
                <a:solidFill>
                  <a:schemeClr val="tx1">
                    <a:tint val="75000"/>
                  </a:schemeClr>
                </a:solidFill>
                <a:latin typeface="+mn-lt"/>
                <a:ea typeface="ＭＳ Ｐゴシック" pitchFamily="127" charset="-128"/>
                <a:cs typeface="+mn-cs"/>
              </a:defRPr>
            </a:lvl4pPr>
            <a:lvl5pPr marL="1828800" indent="0" algn="l" rtl="0" fontAlgn="base">
              <a:spcBef>
                <a:spcPct val="20000"/>
              </a:spcBef>
              <a:spcAft>
                <a:spcPct val="0"/>
              </a:spcAft>
              <a:buClr>
                <a:schemeClr val="accent1"/>
              </a:buClr>
              <a:buSzPct val="100000"/>
              <a:buFont typeface="Arial" pitchFamily="127" charset="0"/>
              <a:buNone/>
              <a:defRPr sz="1400" kern="1200">
                <a:solidFill>
                  <a:schemeClr val="tx1">
                    <a:tint val="75000"/>
                  </a:schemeClr>
                </a:solidFill>
                <a:latin typeface="+mn-lt"/>
                <a:ea typeface="ＭＳ Ｐゴシック" pitchFamily="127" charset="-128"/>
                <a:cs typeface="+mn-cs"/>
              </a:defRPr>
            </a:lvl5pPr>
            <a:lvl6pPr marL="22860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rgbClr val="8AB833"/>
              </a:buClr>
              <a:buSzPct val="85000"/>
              <a:buFont typeface="Arial" pitchFamily="127" charset="0"/>
              <a:buNone/>
              <a:tabLst/>
              <a:defRPr/>
            </a:pPr>
            <a:endParaRPr kumimoji="0" lang="en-US" sz="2400" b="0" i="0" u="none" strike="noStrike" kern="1200" cap="none" spc="0" normalizeH="0" baseline="0" noProof="0" dirty="0">
              <a:ln>
                <a:noFill/>
              </a:ln>
              <a:solidFill>
                <a:srgbClr val="E3DED1"/>
              </a:solidFill>
              <a:effectLst/>
              <a:uLnTx/>
              <a:uFillTx/>
              <a:latin typeface="Arial"/>
              <a:ea typeface="ＭＳ Ｐゴシック" pitchFamily="127" charset="-128"/>
            </a:endParaRPr>
          </a:p>
        </p:txBody>
      </p:sp>
    </p:spTree>
    <p:extLst>
      <p:ext uri="{BB962C8B-B14F-4D97-AF65-F5344CB8AC3E}">
        <p14:creationId xmlns:p14="http://schemas.microsoft.com/office/powerpoint/2010/main" val="20767603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 name="Title 1"/>
          <p:cNvSpPr txBox="1">
            <a:spLocks noGrp="1"/>
          </p:cNvSpPr>
          <p:nvPr>
            <p:ph type="title"/>
          </p:nvPr>
        </p:nvSpPr>
        <p:spPr>
          <a:prstGeom prst="rect">
            <a:avLst/>
          </a:prstGeom>
        </p:spPr>
        <p:txBody>
          <a:bodyPr/>
          <a:lstStyle>
            <a:lvl1pPr>
              <a:defRPr b="1"/>
            </a:lvl1pPr>
          </a:lstStyle>
          <a:p>
            <a:r>
              <a:rPr dirty="0"/>
              <a:t>Contact Information</a:t>
            </a:r>
          </a:p>
        </p:txBody>
      </p:sp>
      <p:sp>
        <p:nvSpPr>
          <p:cNvPr id="554" name="Content Placeholder 2"/>
          <p:cNvSpPr txBox="1">
            <a:spLocks noGrp="1"/>
          </p:cNvSpPr>
          <p:nvPr>
            <p:ph type="body" sz="quarter" idx="14"/>
          </p:nvPr>
        </p:nvSpPr>
        <p:spPr>
          <a:prstGeom prst="rect">
            <a:avLst/>
          </a:prstGeom>
        </p:spPr>
        <p:txBody>
          <a:bodyPr>
            <a:normAutofit lnSpcReduction="10000"/>
          </a:bodyPr>
          <a:lstStyle/>
          <a:p>
            <a:r>
              <a:rPr dirty="0"/>
              <a:t>INSERT PRESENTER CONTACT INFORMATION</a:t>
            </a:r>
          </a:p>
        </p:txBody>
      </p:sp>
      <p:sp>
        <p:nvSpPr>
          <p:cNvPr id="2" name="Text Placeholder 1">
            <a:extLst>
              <a:ext uri="{FF2B5EF4-FFF2-40B4-BE49-F238E27FC236}">
                <a16:creationId xmlns:a16="http://schemas.microsoft.com/office/drawing/2014/main" id="{950EE439-767C-28C8-B27A-A8E47873411A}"/>
              </a:ext>
            </a:extLst>
          </p:cNvPr>
          <p:cNvSpPr>
            <a:spLocks noGrp="1"/>
          </p:cNvSpPr>
          <p:nvPr>
            <p:ph type="body" sz="quarter" idx="15"/>
          </p:nvPr>
        </p:nvSpPr>
        <p:spPr/>
        <p:txBody>
          <a:bodyPr/>
          <a:lstStyle/>
          <a:p>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2557B-2FAF-6357-21A2-836D5EC8077C}"/>
              </a:ext>
            </a:extLst>
          </p:cNvPr>
          <p:cNvSpPr>
            <a:spLocks noGrp="1"/>
          </p:cNvSpPr>
          <p:nvPr>
            <p:ph type="title"/>
          </p:nvPr>
        </p:nvSpPr>
        <p:spPr/>
        <p:txBody>
          <a:bodyPr/>
          <a:lstStyle/>
          <a:p>
            <a:r>
              <a:rPr lang="en-US" dirty="0"/>
              <a:t>Connect with us!</a:t>
            </a:r>
          </a:p>
        </p:txBody>
      </p:sp>
      <p:sp>
        <p:nvSpPr>
          <p:cNvPr id="14" name="Google Shape;2224;p34">
            <a:extLst>
              <a:ext uri="{FF2B5EF4-FFF2-40B4-BE49-F238E27FC236}">
                <a16:creationId xmlns:a16="http://schemas.microsoft.com/office/drawing/2014/main" id="{444088FC-0B71-2FA3-4399-679D1799E4B8}"/>
              </a:ext>
            </a:extLst>
          </p:cNvPr>
          <p:cNvSpPr txBox="1">
            <a:spLocks/>
          </p:cNvSpPr>
          <p:nvPr/>
        </p:nvSpPr>
        <p:spPr>
          <a:xfrm>
            <a:off x="2973705" y="4058298"/>
            <a:ext cx="7050024" cy="219957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1pPr>
            <a:lvl2pPr marL="914400" marR="0" lvl="1"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2pPr>
            <a:lvl3pPr marL="1371600" marR="0" lvl="2"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3pPr>
            <a:lvl4pPr marL="1828800" marR="0" lvl="3"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4pPr>
            <a:lvl5pPr marL="2286000" marR="0" lvl="4"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5pPr>
            <a:lvl6pPr marL="2743200" marR="0" lvl="5"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6pPr>
            <a:lvl7pPr marL="3200400" marR="0" lvl="6"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7pPr>
            <a:lvl8pPr marL="3657600" marR="0" lvl="7"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8pPr>
            <a:lvl9pPr marL="4114800" marR="0" lvl="8"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9pPr>
          </a:lstStyle>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ltcombudsman.org</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ombudcenter@theconsumervoice.org</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The National LTC Ombudsman Resource Center</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@LTCombudcenter</a:t>
            </a:r>
          </a:p>
        </p:txBody>
      </p:sp>
      <p:pic>
        <p:nvPicPr>
          <p:cNvPr id="15" name="Picture 14" descr="Shape&#10;&#10;Description automatically generated with low confidence">
            <a:extLst>
              <a:ext uri="{FF2B5EF4-FFF2-40B4-BE49-F238E27FC236}">
                <a16:creationId xmlns:a16="http://schemas.microsoft.com/office/drawing/2014/main" id="{05909E17-BBFF-2DDB-3017-0A293EF24DB0}"/>
              </a:ext>
            </a:extLst>
          </p:cNvPr>
          <p:cNvPicPr>
            <a:picLocks noChangeAspect="1"/>
          </p:cNvPicPr>
          <p:nvPr/>
        </p:nvPicPr>
        <p:blipFill>
          <a:blip r:embed="rId3">
            <a:duotone>
              <a:srgbClr val="191998">
                <a:shade val="45000"/>
                <a:satMod val="135000"/>
              </a:srgbClr>
              <a:prstClr val="white"/>
            </a:duotone>
          </a:blip>
          <a:stretch>
            <a:fillRect/>
          </a:stretch>
        </p:blipFill>
        <p:spPr>
          <a:xfrm>
            <a:off x="2566070" y="4987894"/>
            <a:ext cx="280111" cy="280111"/>
          </a:xfrm>
          <a:prstGeom prst="rect">
            <a:avLst/>
          </a:prstGeom>
        </p:spPr>
      </p:pic>
      <p:pic>
        <p:nvPicPr>
          <p:cNvPr id="16" name="Picture 15" descr="Shape&#10;&#10;Description automatically generated with low confidence">
            <a:extLst>
              <a:ext uri="{FF2B5EF4-FFF2-40B4-BE49-F238E27FC236}">
                <a16:creationId xmlns:a16="http://schemas.microsoft.com/office/drawing/2014/main" id="{804A3D64-8E52-4DF1-7856-953949566566}"/>
              </a:ext>
            </a:extLst>
          </p:cNvPr>
          <p:cNvPicPr>
            <a:picLocks noChangeAspect="1"/>
          </p:cNvPicPr>
          <p:nvPr/>
        </p:nvPicPr>
        <p:blipFill>
          <a:blip r:embed="rId4">
            <a:duotone>
              <a:srgbClr val="191998">
                <a:shade val="45000"/>
                <a:satMod val="135000"/>
              </a:srgbClr>
              <a:prstClr val="white"/>
            </a:duotone>
          </a:blip>
          <a:stretch>
            <a:fillRect/>
          </a:stretch>
        </p:blipFill>
        <p:spPr>
          <a:xfrm>
            <a:off x="2566072" y="4552769"/>
            <a:ext cx="280111" cy="280111"/>
          </a:xfrm>
          <a:prstGeom prst="rect">
            <a:avLst/>
          </a:prstGeom>
        </p:spPr>
      </p:pic>
      <p:pic>
        <p:nvPicPr>
          <p:cNvPr id="17" name="Picture 16">
            <a:extLst>
              <a:ext uri="{FF2B5EF4-FFF2-40B4-BE49-F238E27FC236}">
                <a16:creationId xmlns:a16="http://schemas.microsoft.com/office/drawing/2014/main" id="{F3B44A53-FE08-D7B1-28C7-C6590268E82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566793" y="5423019"/>
            <a:ext cx="278667" cy="280111"/>
          </a:xfrm>
          <a:prstGeom prst="rect">
            <a:avLst/>
          </a:prstGeom>
        </p:spPr>
      </p:pic>
      <p:pic>
        <p:nvPicPr>
          <p:cNvPr id="18" name="Picture 17" descr="Shape&#10;&#10;Description automatically generated with low confidence">
            <a:extLst>
              <a:ext uri="{FF2B5EF4-FFF2-40B4-BE49-F238E27FC236}">
                <a16:creationId xmlns:a16="http://schemas.microsoft.com/office/drawing/2014/main" id="{512593F6-FD42-F2C3-A5D5-9327E5A4DE32}"/>
              </a:ext>
            </a:extLst>
          </p:cNvPr>
          <p:cNvPicPr>
            <a:picLocks noChangeAspect="1"/>
          </p:cNvPicPr>
          <p:nvPr/>
        </p:nvPicPr>
        <p:blipFill>
          <a:blip r:embed="rId6">
            <a:duotone>
              <a:srgbClr val="191998">
                <a:shade val="45000"/>
                <a:satMod val="135000"/>
              </a:srgbClr>
              <a:prstClr val="white"/>
            </a:duotone>
          </a:blip>
          <a:stretch>
            <a:fillRect/>
          </a:stretch>
        </p:blipFill>
        <p:spPr>
          <a:xfrm>
            <a:off x="2566070" y="4167236"/>
            <a:ext cx="280111" cy="280111"/>
          </a:xfrm>
          <a:prstGeom prst="rect">
            <a:avLst/>
          </a:prstGeom>
        </p:spPr>
      </p:pic>
      <p:sp>
        <p:nvSpPr>
          <p:cNvPr id="8" name="TextBox 7">
            <a:extLst>
              <a:ext uri="{FF2B5EF4-FFF2-40B4-BE49-F238E27FC236}">
                <a16:creationId xmlns:a16="http://schemas.microsoft.com/office/drawing/2014/main" id="{296DE412-86BD-AA26-DAB2-3656CBBC1C7A}"/>
              </a:ext>
            </a:extLst>
          </p:cNvPr>
          <p:cNvSpPr txBox="1"/>
          <p:nvPr/>
        </p:nvSpPr>
        <p:spPr>
          <a:xfrm>
            <a:off x="2209557" y="6245062"/>
            <a:ext cx="7772885" cy="461665"/>
          </a:xfrm>
          <a:prstGeom prst="rect">
            <a:avLst/>
          </a:prstGeom>
          <a:noFill/>
        </p:spPr>
        <p:txBody>
          <a:bodyPr wrap="square" rtlCol="0">
            <a:spAutoFit/>
          </a:bodyPr>
          <a:lstStyle/>
          <a:p>
            <a:pPr algn="ctr"/>
            <a:r>
              <a:rPr kumimoji="0" lang="en-US" sz="800" b="0" i="1" u="none" strike="noStrike" kern="1200" cap="none" spc="0" normalizeH="0" baseline="0" noProof="0" dirty="0">
                <a:ln>
                  <a:noFill/>
                </a:ln>
                <a:solidFill>
                  <a:schemeClr val="tx2"/>
                </a:solidFill>
                <a:effectLst/>
                <a:uLnTx/>
                <a:uFillTx/>
                <a:ea typeface="ＭＳ Ｐゴシック" pitchFamily="127" charset="-128"/>
              </a:rPr>
              <a:t>This project was supported by the Administration for Community Living (ACL), U.S. Department of Health and Human Services (HHS) as part of a financial assistance award totaling $516,407 with 100 percent funding by ACL/HHS. The contents are those of the author(s) and do not necessarily represent the official views of, nor an endorsement, by ACL/HHS or the U.S. Government.</a:t>
            </a:r>
          </a:p>
        </p:txBody>
      </p:sp>
    </p:spTree>
    <p:extLst>
      <p:ext uri="{BB962C8B-B14F-4D97-AF65-F5344CB8AC3E}">
        <p14:creationId xmlns:p14="http://schemas.microsoft.com/office/powerpoint/2010/main" val="1194592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Title 1"/>
          <p:cNvSpPr txBox="1">
            <a:spLocks noGrp="1"/>
          </p:cNvSpPr>
          <p:nvPr>
            <p:ph type="title"/>
          </p:nvPr>
        </p:nvSpPr>
        <p:spPr>
          <a:prstGeom prst="rect">
            <a:avLst/>
          </a:prstGeom>
        </p:spPr>
        <p:txBody>
          <a:bodyPr/>
          <a:lstStyle>
            <a:lvl1pPr>
              <a:defRPr b="1"/>
            </a:lvl1pPr>
          </a:lstStyle>
          <a:p>
            <a:r>
              <a:rPr dirty="0"/>
              <a:t>Access</a:t>
            </a:r>
          </a:p>
        </p:txBody>
      </p:sp>
      <p:sp>
        <p:nvSpPr>
          <p:cNvPr id="2" name="Text Placeholder 1">
            <a:extLst>
              <a:ext uri="{FF2B5EF4-FFF2-40B4-BE49-F238E27FC236}">
                <a16:creationId xmlns:a16="http://schemas.microsoft.com/office/drawing/2014/main" id="{E06C5FDA-AB0C-83A3-B305-A3A0787156C5}"/>
              </a:ext>
            </a:extLst>
          </p:cNvPr>
          <p:cNvSpPr>
            <a:spLocks noGrp="1"/>
          </p:cNvSpPr>
          <p:nvPr>
            <p:ph type="body" sz="quarter" idx="14"/>
          </p:nvPr>
        </p:nvSpPr>
        <p:spPr/>
        <p:txBody>
          <a:bodyPr/>
          <a:lstStyle/>
          <a:p>
            <a:r>
              <a:rPr lang="en-US" dirty="0">
                <a:solidFill>
                  <a:srgbClr val="191998"/>
                </a:solidFill>
              </a:rPr>
              <a:t>Section 2</a:t>
            </a:r>
          </a:p>
          <a:p>
            <a:endParaRPr lang="en-US" dirty="0">
              <a:solidFill>
                <a:srgbClr val="191998"/>
              </a:solidFill>
            </a:endParaRPr>
          </a:p>
        </p:txBody>
      </p:sp>
      <p:sp>
        <p:nvSpPr>
          <p:cNvPr id="143" name="Text Placeholder 2"/>
          <p:cNvSpPr txBox="1">
            <a:spLocks noGrp="1"/>
          </p:cNvSpPr>
          <p:nvPr>
            <p:ph type="body" sz="quarter" idx="13"/>
          </p:nvPr>
        </p:nvSpPr>
        <p:spPr>
          <a:prstGeom prst="rect">
            <a:avLst/>
          </a:prstGeom>
        </p:spPr>
        <p:txBody>
          <a:bodyPr>
            <a:normAutofit fontScale="92500" lnSpcReduction="20000"/>
          </a:bodyPr>
          <a:lstStyle/>
          <a:p>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6" name="Content Placeholder 5"/>
          <p:cNvGrpSpPr/>
          <p:nvPr/>
        </p:nvGrpSpPr>
        <p:grpSpPr>
          <a:xfrm>
            <a:off x="614314" y="1094414"/>
            <a:ext cx="10963373" cy="4876801"/>
            <a:chOff x="0" y="0"/>
            <a:chExt cx="10963372" cy="4876800"/>
          </a:xfrm>
        </p:grpSpPr>
        <p:grpSp>
          <p:nvGrpSpPr>
            <p:cNvPr id="149" name="Group"/>
            <p:cNvGrpSpPr/>
            <p:nvPr/>
          </p:nvGrpSpPr>
          <p:grpSpPr>
            <a:xfrm>
              <a:off x="0" y="0"/>
              <a:ext cx="5400675" cy="4876800"/>
              <a:chOff x="0" y="0"/>
              <a:chExt cx="5400675" cy="4876800"/>
            </a:xfrm>
          </p:grpSpPr>
          <p:sp>
            <p:nvSpPr>
              <p:cNvPr id="147" name="Rounded Rectangle"/>
              <p:cNvSpPr/>
              <p:nvPr/>
            </p:nvSpPr>
            <p:spPr>
              <a:xfrm>
                <a:off x="0" y="0"/>
                <a:ext cx="5400675" cy="4876800"/>
              </a:xfrm>
              <a:prstGeom prst="roundRect">
                <a:avLst>
                  <a:gd name="adj" fmla="val 10000"/>
                </a:avLst>
              </a:prstGeom>
              <a:solidFill>
                <a:schemeClr val="bg1">
                  <a:lumMod val="85000"/>
                </a:schemeClr>
              </a:solidFill>
              <a:ln w="12700" cap="flat">
                <a:noFill/>
                <a:miter lim="400000"/>
              </a:ln>
              <a:effectLst/>
            </p:spPr>
            <p:txBody>
              <a:bodyPr wrap="square" lIns="45719" tIns="45719" rIns="45719" bIns="45719" numCol="1" anchor="ctr">
                <a:noAutofit/>
              </a:bodyPr>
              <a:lstStyle/>
              <a:p>
                <a:pPr algn="ctr" defTabSz="1733550">
                  <a:lnSpc>
                    <a:spcPct val="90000"/>
                  </a:lnSpc>
                  <a:spcBef>
                    <a:spcPts val="1000"/>
                  </a:spcBef>
                  <a:defRPr sz="2400"/>
                </a:pPr>
                <a:endParaRPr dirty="0"/>
              </a:p>
            </p:txBody>
          </p:sp>
          <p:sp>
            <p:nvSpPr>
              <p:cNvPr id="148" name="Resident…"/>
              <p:cNvSpPr txBox="1"/>
              <p:nvPr/>
            </p:nvSpPr>
            <p:spPr>
              <a:xfrm>
                <a:off x="0" y="2003264"/>
                <a:ext cx="5400675" cy="18456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77368" tIns="277368" rIns="277368" bIns="277368" numCol="1" anchor="ctr">
                <a:spAutoFit/>
              </a:bodyPr>
              <a:lstStyle/>
              <a:p>
                <a:pPr algn="ctr" defTabSz="1733550">
                  <a:lnSpc>
                    <a:spcPct val="90000"/>
                  </a:lnSpc>
                  <a:spcBef>
                    <a:spcPts val="1600"/>
                  </a:spcBef>
                  <a:defRPr sz="3900"/>
                </a:pPr>
                <a:r>
                  <a:rPr dirty="0">
                    <a:solidFill>
                      <a:srgbClr val="000000"/>
                    </a:solidFill>
                  </a:rPr>
                  <a:t>Resident</a:t>
                </a:r>
                <a:endParaRPr sz="2400" dirty="0">
                  <a:solidFill>
                    <a:srgbClr val="000000"/>
                  </a:solidFill>
                </a:endParaRPr>
              </a:p>
              <a:p>
                <a:pPr algn="ctr" defTabSz="1733550">
                  <a:lnSpc>
                    <a:spcPct val="90000"/>
                  </a:lnSpc>
                  <a:spcBef>
                    <a:spcPts val="1600"/>
                  </a:spcBef>
                  <a:defRPr sz="3900"/>
                </a:pPr>
                <a:r>
                  <a:rPr dirty="0">
                    <a:solidFill>
                      <a:srgbClr val="000000"/>
                    </a:solidFill>
                  </a:rPr>
                  <a:t>(Right) </a:t>
                </a:r>
              </a:p>
            </p:txBody>
          </p:sp>
        </p:grpSp>
        <p:sp>
          <p:nvSpPr>
            <p:cNvPr id="150" name="Oval"/>
            <p:cNvSpPr/>
            <p:nvPr/>
          </p:nvSpPr>
          <p:spPr>
            <a:xfrm>
              <a:off x="1573300" y="105630"/>
              <a:ext cx="2300361" cy="2124306"/>
            </a:xfrm>
            <a:prstGeom prst="ellipse">
              <a:avLst/>
            </a:prstGeom>
            <a:blipFill rotWithShape="1">
              <a:blip r:embed="rId3"/>
              <a:srcRect/>
              <a:stretch>
                <a:fillRect/>
              </a:stretch>
            </a:blipFill>
            <a:ln w="9525" cap="flat">
              <a:solidFill>
                <a:srgbClr val="FFFFFF"/>
              </a:solidFill>
              <a:prstDash val="solid"/>
              <a:round/>
            </a:ln>
            <a:effectLst/>
          </p:spPr>
          <p:txBody>
            <a:bodyPr wrap="square" lIns="45719" tIns="45719" rIns="45719" bIns="45719" numCol="1" anchor="t">
              <a:noAutofit/>
            </a:bodyPr>
            <a:lstStyle/>
            <a:p>
              <a:pPr>
                <a:spcBef>
                  <a:spcPts val="500"/>
                </a:spcBef>
                <a:defRPr sz="2400"/>
              </a:pPr>
              <a:endParaRPr dirty="0"/>
            </a:p>
          </p:txBody>
        </p:sp>
        <p:grpSp>
          <p:nvGrpSpPr>
            <p:cNvPr id="153" name="Group"/>
            <p:cNvGrpSpPr/>
            <p:nvPr/>
          </p:nvGrpSpPr>
          <p:grpSpPr>
            <a:xfrm>
              <a:off x="5562696" y="0"/>
              <a:ext cx="5400676" cy="4876800"/>
              <a:chOff x="0" y="0"/>
              <a:chExt cx="5400675" cy="4876800"/>
            </a:xfrm>
          </p:grpSpPr>
          <p:sp>
            <p:nvSpPr>
              <p:cNvPr id="151" name="Rounded Rectangle"/>
              <p:cNvSpPr/>
              <p:nvPr/>
            </p:nvSpPr>
            <p:spPr>
              <a:xfrm>
                <a:off x="0" y="0"/>
                <a:ext cx="5400675" cy="4876800"/>
              </a:xfrm>
              <a:prstGeom prst="roundRect">
                <a:avLst>
                  <a:gd name="adj" fmla="val 10000"/>
                </a:avLst>
              </a:prstGeom>
              <a:solidFill>
                <a:schemeClr val="bg1">
                  <a:lumMod val="85000"/>
                </a:schemeClr>
              </a:solidFill>
              <a:ln w="12700" cap="flat">
                <a:noFill/>
                <a:miter lim="400000"/>
              </a:ln>
              <a:effectLst/>
            </p:spPr>
            <p:txBody>
              <a:bodyPr wrap="square" lIns="45719" tIns="45719" rIns="45719" bIns="45719" numCol="1" anchor="ctr">
                <a:noAutofit/>
              </a:bodyPr>
              <a:lstStyle/>
              <a:p>
                <a:pPr algn="ctr" defTabSz="1733550">
                  <a:lnSpc>
                    <a:spcPct val="90000"/>
                  </a:lnSpc>
                  <a:spcBef>
                    <a:spcPts val="1000"/>
                  </a:spcBef>
                  <a:defRPr sz="2400"/>
                </a:pPr>
                <a:endParaRPr dirty="0"/>
              </a:p>
            </p:txBody>
          </p:sp>
          <p:sp>
            <p:nvSpPr>
              <p:cNvPr id="152" name="Ombudsman program…"/>
              <p:cNvSpPr txBox="1"/>
              <p:nvPr/>
            </p:nvSpPr>
            <p:spPr>
              <a:xfrm>
                <a:off x="0" y="2003264"/>
                <a:ext cx="5400675" cy="18456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77368" tIns="277368" rIns="277368" bIns="277368" numCol="1" anchor="ctr">
                <a:spAutoFit/>
              </a:bodyPr>
              <a:lstStyle/>
              <a:p>
                <a:pPr algn="ctr" defTabSz="1733550">
                  <a:lnSpc>
                    <a:spcPct val="90000"/>
                  </a:lnSpc>
                  <a:spcBef>
                    <a:spcPts val="1600"/>
                  </a:spcBef>
                  <a:defRPr sz="3900"/>
                </a:pPr>
                <a:r>
                  <a:rPr dirty="0">
                    <a:solidFill>
                      <a:srgbClr val="000000"/>
                    </a:solidFill>
                  </a:rPr>
                  <a:t>Ombudsman program</a:t>
                </a:r>
                <a:endParaRPr sz="2400" dirty="0">
                  <a:solidFill>
                    <a:srgbClr val="000000"/>
                  </a:solidFill>
                </a:endParaRPr>
              </a:p>
              <a:p>
                <a:pPr algn="ctr" defTabSz="1733550">
                  <a:lnSpc>
                    <a:spcPct val="90000"/>
                  </a:lnSpc>
                  <a:spcBef>
                    <a:spcPts val="1600"/>
                  </a:spcBef>
                  <a:defRPr sz="3900"/>
                </a:pPr>
                <a:r>
                  <a:rPr dirty="0">
                    <a:solidFill>
                      <a:srgbClr val="000000"/>
                    </a:solidFill>
                  </a:rPr>
                  <a:t>(Authority)</a:t>
                </a:r>
              </a:p>
            </p:txBody>
          </p:sp>
        </p:grpSp>
        <p:sp>
          <p:nvSpPr>
            <p:cNvPr id="154" name="Oval"/>
            <p:cNvSpPr/>
            <p:nvPr/>
          </p:nvSpPr>
          <p:spPr>
            <a:xfrm>
              <a:off x="7285501" y="101388"/>
              <a:ext cx="2204014" cy="2128547"/>
            </a:xfrm>
            <a:prstGeom prst="ellipse">
              <a:avLst/>
            </a:prstGeom>
            <a:blipFill rotWithShape="1">
              <a:blip r:embed="rId4"/>
              <a:srcRect/>
              <a:stretch>
                <a:fillRect/>
              </a:stretch>
            </a:blipFill>
            <a:ln w="9525" cap="flat">
              <a:solidFill>
                <a:srgbClr val="FFFFFF"/>
              </a:solidFill>
              <a:prstDash val="solid"/>
              <a:round/>
            </a:ln>
            <a:effectLst/>
          </p:spPr>
          <p:txBody>
            <a:bodyPr wrap="square" lIns="45719" tIns="45719" rIns="45719" bIns="45719" numCol="1" anchor="t">
              <a:noAutofit/>
            </a:bodyPr>
            <a:lstStyle/>
            <a:p>
              <a:pPr>
                <a:spcBef>
                  <a:spcPts val="500"/>
                </a:spcBef>
                <a:defRPr sz="2400"/>
              </a:pPr>
              <a:endParaRPr dirty="0"/>
            </a:p>
          </p:txBody>
        </p:sp>
        <p:sp>
          <p:nvSpPr>
            <p:cNvPr id="155" name="Double Arrow"/>
            <p:cNvSpPr/>
            <p:nvPr/>
          </p:nvSpPr>
          <p:spPr>
            <a:xfrm>
              <a:off x="2734641" y="3666885"/>
              <a:ext cx="5494090" cy="900897"/>
            </a:xfrm>
            <a:prstGeom prst="leftRightArrow">
              <a:avLst>
                <a:gd name="adj1" fmla="val 50000"/>
                <a:gd name="adj2" fmla="val 50000"/>
              </a:avLst>
            </a:prstGeom>
            <a:solidFill>
              <a:schemeClr val="bg1"/>
            </a:solidFill>
            <a:ln w="9525" cap="flat">
              <a:solidFill>
                <a:srgbClr val="FFFFFF"/>
              </a:solidFill>
              <a:prstDash val="solid"/>
              <a:round/>
            </a:ln>
            <a:effectLst/>
          </p:spPr>
          <p:txBody>
            <a:bodyPr wrap="square" lIns="45719" tIns="45719" rIns="45719" bIns="45719" numCol="1" anchor="t">
              <a:noAutofit/>
            </a:bodyPr>
            <a:lstStyle/>
            <a:p>
              <a:pPr>
                <a:spcBef>
                  <a:spcPts val="500"/>
                </a:spcBef>
                <a:defRPr sz="2400"/>
              </a:pPr>
              <a:endParaRPr dirty="0"/>
            </a:p>
          </p:txBody>
        </p:sp>
      </p:grpSp>
      <p:sp>
        <p:nvSpPr>
          <p:cNvPr id="157" name="TextBox 6"/>
          <p:cNvSpPr txBox="1"/>
          <p:nvPr/>
        </p:nvSpPr>
        <p:spPr>
          <a:xfrm>
            <a:off x="5303134" y="4977114"/>
            <a:ext cx="1585733"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2400" b="1"/>
            </a:lvl1pPr>
          </a:lstStyle>
          <a:p>
            <a:r>
              <a:rPr dirty="0">
                <a:solidFill>
                  <a:srgbClr val="000000"/>
                </a:solidFill>
              </a:rPr>
              <a:t>ACCESS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83059-D325-4B7F-A78C-F4AFCD5BC14D}"/>
              </a:ext>
            </a:extLst>
          </p:cNvPr>
          <p:cNvSpPr>
            <a:spLocks noGrp="1"/>
          </p:cNvSpPr>
          <p:nvPr>
            <p:ph type="title"/>
          </p:nvPr>
        </p:nvSpPr>
        <p:spPr>
          <a:xfrm>
            <a:off x="545122" y="761166"/>
            <a:ext cx="10515600" cy="933090"/>
          </a:xfrm>
        </p:spPr>
        <p:txBody>
          <a:bodyPr>
            <a:normAutofit fontScale="90000"/>
          </a:bodyPr>
          <a:lstStyle/>
          <a:p>
            <a:r>
              <a:rPr lang="en-US" b="1" dirty="0">
                <a:sym typeface="Symbol" panose="05050102010706020507" pitchFamily="18" charset="2"/>
              </a:rPr>
              <a:t> </a:t>
            </a:r>
            <a:r>
              <a:rPr lang="en-US" b="1" dirty="0"/>
              <a:t>State-Specific Regulations for Residents to Access the Ombudsman Program</a:t>
            </a:r>
          </a:p>
        </p:txBody>
      </p:sp>
    </p:spTree>
    <p:extLst>
      <p:ext uri="{BB962C8B-B14F-4D97-AF65-F5344CB8AC3E}">
        <p14:creationId xmlns:p14="http://schemas.microsoft.com/office/powerpoint/2010/main" val="1762244491"/>
      </p:ext>
    </p:extLst>
  </p:cSld>
  <p:clrMapOvr>
    <a:masterClrMapping/>
  </p:clrMapOvr>
</p:sld>
</file>

<file path=ppt/theme/theme1.xml><?xml version="1.0" encoding="utf-8"?>
<a:theme xmlns:a="http://schemas.openxmlformats.org/drawingml/2006/main" name="NORC PowerPoint Template 2022">
  <a:themeElements>
    <a:clrScheme name="CV 2022">
      <a:dk1>
        <a:sysClr val="windowText" lastClr="000000"/>
      </a:dk1>
      <a:lt1>
        <a:sysClr val="window" lastClr="FFFFFF"/>
      </a:lt1>
      <a:dk2>
        <a:srgbClr val="191998"/>
      </a:dk2>
      <a:lt2>
        <a:srgbClr val="FFFFFF"/>
      </a:lt2>
      <a:accent1>
        <a:srgbClr val="A4D65E"/>
      </a:accent1>
      <a:accent2>
        <a:srgbClr val="191998"/>
      </a:accent2>
      <a:accent3>
        <a:srgbClr val="0046B4"/>
      </a:accent3>
      <a:accent4>
        <a:srgbClr val="7ECFF5"/>
      </a:accent4>
      <a:accent5>
        <a:srgbClr val="483698"/>
      </a:accent5>
      <a:accent6>
        <a:srgbClr val="007A28"/>
      </a:accent6>
      <a:hlink>
        <a:srgbClr val="0046B4"/>
      </a:hlink>
      <a:folHlink>
        <a:srgbClr val="800080"/>
      </a:folHlink>
    </a:clrScheme>
    <a:fontScheme name="CV 2022 Fonts">
      <a:majorFont>
        <a:latin typeface="Poppi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C PowerPoint Template 2022" id="{BEF36627-42B8-4B72-BA1D-195ED1A1733C}" vid="{D8A94CB8-8B4C-4AEF-B470-ECCC07D49EFB}"/>
    </a:ext>
  </a:extLst>
</a:theme>
</file>

<file path=ppt/theme/theme2.xml><?xml version="1.0" encoding="utf-8"?>
<a:theme xmlns:a="http://schemas.openxmlformats.org/drawingml/2006/main" name="Clarity">
  <a:themeElements>
    <a:clrScheme name="Clarity">
      <a:dk1>
        <a:srgbClr val="000000"/>
      </a:dk1>
      <a:lt1>
        <a:srgbClr val="FFFFFF"/>
      </a:lt1>
      <a:dk2>
        <a:srgbClr val="A7A7A7"/>
      </a:dk2>
      <a:lt2>
        <a:srgbClr val="535353"/>
      </a:lt2>
      <a:accent1>
        <a:srgbClr val="8AB833"/>
      </a:accent1>
      <a:accent2>
        <a:srgbClr val="4D671D"/>
      </a:accent2>
      <a:accent3>
        <a:srgbClr val="C0CF3A"/>
      </a:accent3>
      <a:accent4>
        <a:srgbClr val="029676"/>
      </a:accent4>
      <a:accent5>
        <a:srgbClr val="4AB5C4"/>
      </a:accent5>
      <a:accent6>
        <a:srgbClr val="0989B1"/>
      </a:accent6>
      <a:hlink>
        <a:srgbClr val="0000FF"/>
      </a:hlink>
      <a:folHlink>
        <a:srgbClr val="FF00FF"/>
      </a:folHlink>
    </a:clrScheme>
    <a:fontScheme name="Clarity">
      <a:majorFont>
        <a:latin typeface="Helvetica"/>
        <a:ea typeface="Helvetica"/>
        <a:cs typeface="Helvetica"/>
      </a:majorFont>
      <a:minorFont>
        <a:latin typeface="Calibri"/>
        <a:ea typeface="Calibri"/>
        <a:cs typeface="Calibri"/>
      </a:minorFont>
    </a:fontScheme>
    <a:fmtScheme name="Clarit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6425"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206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6425"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206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D4D4944F0030439FC06C08A0D92079" ma:contentTypeVersion="16" ma:contentTypeDescription="Create a new document." ma:contentTypeScope="" ma:versionID="aaf5a1f958965f244a4d29cfc2dc2321">
  <xsd:schema xmlns:xsd="http://www.w3.org/2001/XMLSchema" xmlns:xs="http://www.w3.org/2001/XMLSchema" xmlns:p="http://schemas.microsoft.com/office/2006/metadata/properties" xmlns:ns2="5c35a713-1803-478c-8f83-023c5882b006" xmlns:ns3="3188d611-75c6-427f-a9e3-a7e8bc53749e" targetNamespace="http://schemas.microsoft.com/office/2006/metadata/properties" ma:root="true" ma:fieldsID="a7b71d8360bc8c68177025c25b54ac15" ns2:_="" ns3:_="">
    <xsd:import namespace="5c35a713-1803-478c-8f83-023c5882b006"/>
    <xsd:import namespace="3188d611-75c6-427f-a9e3-a7e8bc53749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SearchPropertie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35a713-1803-478c-8f83-023c5882b0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ebea1fc-f7d4-4933-b7ef-3a1abf085d98"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88d611-75c6-427f-a9e3-a7e8bc53749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d2f07bc6-6b73-4eee-9ebb-b5483ff6a1a4}" ma:internalName="TaxCatchAll" ma:showField="CatchAllData" ma:web="3188d611-75c6-427f-a9e3-a7e8bc5374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c35a713-1803-478c-8f83-023c5882b006">
      <Terms xmlns="http://schemas.microsoft.com/office/infopath/2007/PartnerControls"/>
    </lcf76f155ced4ddcb4097134ff3c332f>
    <TaxCatchAll xmlns="3188d611-75c6-427f-a9e3-a7e8bc53749e" xsi:nil="true"/>
  </documentManagement>
</p:properties>
</file>

<file path=customXml/itemProps1.xml><?xml version="1.0" encoding="utf-8"?>
<ds:datastoreItem xmlns:ds="http://schemas.openxmlformats.org/officeDocument/2006/customXml" ds:itemID="{F017707B-0F48-4CCC-8525-CCE2169B1A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35a713-1803-478c-8f83-023c5882b006"/>
    <ds:schemaRef ds:uri="3188d611-75c6-427f-a9e3-a7e8bc5374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18E4F2C-FB49-45D1-B261-9C3142E562DF}">
  <ds:schemaRefs>
    <ds:schemaRef ds:uri="http://schemas.microsoft.com/sharepoint/v3/contenttype/forms"/>
  </ds:schemaRefs>
</ds:datastoreItem>
</file>

<file path=customXml/itemProps3.xml><?xml version="1.0" encoding="utf-8"?>
<ds:datastoreItem xmlns:ds="http://schemas.openxmlformats.org/officeDocument/2006/customXml" ds:itemID="{9AF7511C-90AD-4E68-B822-658F0B934FE1}">
  <ds:schemaRefs>
    <ds:schemaRef ds:uri="http://schemas.microsoft.com/office/2006/metadata/properties"/>
    <ds:schemaRef ds:uri="http://www.w3.org/XML/1998/namespace"/>
    <ds:schemaRef ds:uri="http://purl.org/dc/elements/1.1/"/>
    <ds:schemaRef ds:uri="http://purl.org/dc/terms/"/>
    <ds:schemaRef ds:uri="http://schemas.microsoft.com/office/2006/documentManagement/types"/>
    <ds:schemaRef ds:uri="http://schemas.openxmlformats.org/package/2006/metadata/core-properties"/>
    <ds:schemaRef ds:uri="3188d611-75c6-427f-a9e3-a7e8bc53749e"/>
    <ds:schemaRef ds:uri="http://schemas.microsoft.com/office/infopath/2007/PartnerControls"/>
    <ds:schemaRef ds:uri="5c35a713-1803-478c-8f83-023c5882b006"/>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NORC PowerPoint Template 2022</Template>
  <TotalTime>4214</TotalTime>
  <Words>11856</Words>
  <Application>Microsoft Office PowerPoint</Application>
  <PresentationFormat>Widescreen</PresentationFormat>
  <Paragraphs>872</Paragraphs>
  <Slides>69</Slides>
  <Notes>67</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69</vt:i4>
      </vt:variant>
    </vt:vector>
  </HeadingPairs>
  <TitlesOfParts>
    <vt:vector size="87" baseType="lpstr">
      <vt:lpstr>ＭＳ Ｐゴシック</vt:lpstr>
      <vt:lpstr>Aptos</vt:lpstr>
      <vt:lpstr>Arial</vt:lpstr>
      <vt:lpstr>Barlow Light</vt:lpstr>
      <vt:lpstr>Bree Serif</vt:lpstr>
      <vt:lpstr>Calibri</vt:lpstr>
      <vt:lpstr>Courier New</vt:lpstr>
      <vt:lpstr>Helvetica</vt:lpstr>
      <vt:lpstr>Open Sans</vt:lpstr>
      <vt:lpstr>Poppins</vt:lpstr>
      <vt:lpstr>Raleway</vt:lpstr>
      <vt:lpstr>Raleway Thin</vt:lpstr>
      <vt:lpstr>Symbol</vt:lpstr>
      <vt:lpstr>Times New Roman</vt:lpstr>
      <vt:lpstr>Trebuchet MS</vt:lpstr>
      <vt:lpstr>Wingdings</vt:lpstr>
      <vt:lpstr>Wingdings 3</vt:lpstr>
      <vt:lpstr>NORC PowerPoint Template 2022</vt:lpstr>
      <vt:lpstr>INITIAL CERTIFICATION TRAINING CURRICULUM FOR LONG-TERM CARE OMBUDSMAN PROGRAMS</vt:lpstr>
      <vt:lpstr>Welcome and Introduction</vt:lpstr>
      <vt:lpstr>Welcome</vt:lpstr>
      <vt:lpstr>PowerPoint Presentation</vt:lpstr>
      <vt:lpstr>Today’s Agenda</vt:lpstr>
      <vt:lpstr>Module 5 Learning Objectives</vt:lpstr>
      <vt:lpstr>Access</vt:lpstr>
      <vt:lpstr>PowerPoint Presentation</vt:lpstr>
      <vt:lpstr> State-Specific Regulations for Residents to Access the Ombudsman Program</vt:lpstr>
      <vt:lpstr>Nursing Facilities Must</vt:lpstr>
      <vt:lpstr>PowerPoint Presentation</vt:lpstr>
      <vt:lpstr>PowerPoint Presentation</vt:lpstr>
      <vt:lpstr>When does the Ombudsman Program Review Resident Records?</vt:lpstr>
      <vt:lpstr>PowerPoint Presentation</vt:lpstr>
      <vt:lpstr> Include your program’s policies and procedures on accessing records when a resident is unable to communicate informed consent and has no resident representative.</vt:lpstr>
      <vt:lpstr>PowerPoint Presentation</vt:lpstr>
      <vt:lpstr>Consent not required to view:</vt:lpstr>
      <vt:lpstr> State-Specific Policies and Procedures to Access </vt:lpstr>
      <vt:lpstr>Is the Ombudsman Program Entitled to all Facility Information?</vt:lpstr>
      <vt:lpstr>Interference with the Ombudsman Program</vt:lpstr>
      <vt:lpstr> State-Specific Policies and Procedures: Access Interference</vt:lpstr>
      <vt:lpstr>PowerPoint Presentation</vt:lpstr>
      <vt:lpstr>      Role Play</vt:lpstr>
      <vt:lpstr>PowerPoint Presentation</vt:lpstr>
      <vt:lpstr>PowerPoint Presentation</vt:lpstr>
      <vt:lpstr>Confidentiality &amp; Disclosure of Ombudsman Program Information</vt:lpstr>
      <vt:lpstr>Confidentiality</vt:lpstr>
      <vt:lpstr> State-Specific Policies and Procedures: Confidentiality</vt:lpstr>
      <vt:lpstr>Why is Confidentiality Important?</vt:lpstr>
      <vt:lpstr>When the Complainant is Not the Resident</vt:lpstr>
      <vt:lpstr>PowerPoint Presentation</vt:lpstr>
      <vt:lpstr>PowerPoint Presentation</vt:lpstr>
      <vt:lpstr> State-Specific Policies and Procedures: Disclosure</vt:lpstr>
      <vt:lpstr>What Would You Do?</vt:lpstr>
      <vt:lpstr>What Would You Do?</vt:lpstr>
      <vt:lpstr>Questions?</vt:lpstr>
      <vt:lpstr>Communication Strategies</vt:lpstr>
      <vt:lpstr>PowerPoint Presentation</vt:lpstr>
      <vt:lpstr>PowerPoint Presentation</vt:lpstr>
      <vt:lpstr>Words or Speech</vt:lpstr>
      <vt:lpstr>PowerPoint Presentation</vt:lpstr>
      <vt:lpstr>Do I Look Like I’m Listening?</vt:lpstr>
      <vt:lpstr>Body Language</vt:lpstr>
      <vt:lpstr>Conveying Your Message</vt:lpstr>
      <vt:lpstr>Words Matter</vt:lpstr>
      <vt:lpstr>Do I Sound Like I’m Listening?</vt:lpstr>
      <vt:lpstr>PowerPoint Presentation</vt:lpstr>
      <vt:lpstr> Observation: Pay Attention</vt:lpstr>
      <vt:lpstr>Barry</vt:lpstr>
      <vt:lpstr>Communication Tips</vt:lpstr>
      <vt:lpstr>Individuals Who have  Memory Loss</vt:lpstr>
      <vt:lpstr>PowerPoint Presentation</vt:lpstr>
      <vt:lpstr>PowerPoint Presentation</vt:lpstr>
      <vt:lpstr>Individuals Who are Blind or Visually Impaired</vt:lpstr>
      <vt:lpstr>Individuals Who are Blind or Visually Impaired</vt:lpstr>
      <vt:lpstr>Individuals with Speech Impairments</vt:lpstr>
      <vt:lpstr>Individuals Who are Deaf or Hard of Hearing</vt:lpstr>
      <vt:lpstr>PowerPoint Presentation</vt:lpstr>
      <vt:lpstr>Individuals who Speak Another Language</vt:lpstr>
      <vt:lpstr>PowerPoint Presentation</vt:lpstr>
      <vt:lpstr> Add State Specific Information on Use of Interpreters and auxiliary aids</vt:lpstr>
      <vt:lpstr>Conclusion</vt:lpstr>
      <vt:lpstr>Module 5 Questions</vt:lpstr>
      <vt:lpstr>PowerPoint Presentation</vt:lpstr>
      <vt:lpstr>PowerPoint Presentation</vt:lpstr>
      <vt:lpstr>Questions?</vt:lpstr>
      <vt:lpstr>Additional resources</vt:lpstr>
      <vt:lpstr>Contact Information</vt:lpstr>
      <vt:lpstr>Connect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Long-Term Care Ombudsman Program Certification Training</dc:title>
  <dc:creator>Amity Overall-Laib</dc:creator>
  <cp:lastModifiedBy>Katie O'Hearn</cp:lastModifiedBy>
  <cp:revision>123</cp:revision>
  <dcterms:modified xsi:type="dcterms:W3CDTF">2025-01-27T22:57:46Z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0x01010021D4D4944F0030439FC06C08A0D92079</vt:lpwstr>
  </property>
</Properties>
</file>