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Lst>
  <p:notesMasterIdLst>
    <p:notesMasterId r:id="rId30"/>
  </p:notesMasterIdLst>
  <p:sldIdLst>
    <p:sldId id="257" r:id="rId5"/>
    <p:sldId id="266" r:id="rId6"/>
    <p:sldId id="267" r:id="rId7"/>
    <p:sldId id="338" r:id="rId8"/>
    <p:sldId id="339" r:id="rId9"/>
    <p:sldId id="457" r:id="rId10"/>
    <p:sldId id="340" r:id="rId11"/>
    <p:sldId id="447" r:id="rId12"/>
    <p:sldId id="360" r:id="rId13"/>
    <p:sldId id="361" r:id="rId14"/>
    <p:sldId id="341" r:id="rId15"/>
    <p:sldId id="396" r:id="rId16"/>
    <p:sldId id="460" r:id="rId17"/>
    <p:sldId id="349" r:id="rId18"/>
    <p:sldId id="350" r:id="rId19"/>
    <p:sldId id="351" r:id="rId20"/>
    <p:sldId id="454" r:id="rId21"/>
    <p:sldId id="455" r:id="rId22"/>
    <p:sldId id="354" r:id="rId23"/>
    <p:sldId id="353" r:id="rId24"/>
    <p:sldId id="352" r:id="rId25"/>
    <p:sldId id="260" r:id="rId26"/>
    <p:sldId id="458" r:id="rId27"/>
    <p:sldId id="263" r:id="rId28"/>
    <p:sldId id="46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Gordon" initials="KG" lastIdx="4" clrIdx="0">
    <p:extLst>
      <p:ext uri="{19B8F6BF-5375-455C-9EA6-DF929625EA0E}">
        <p15:presenceInfo xmlns:p15="http://schemas.microsoft.com/office/powerpoint/2012/main" userId="e6bb3cebef18fd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02192D-8349-4561-BB4F-B4BAF7EFB59A}" v="3" dt="2025-01-28T16:05:57.1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55" autoAdjust="0"/>
    <p:restoredTop sz="72632" autoAdjust="0"/>
  </p:normalViewPr>
  <p:slideViewPr>
    <p:cSldViewPr snapToGrid="0">
      <p:cViewPr varScale="1">
        <p:scale>
          <a:sx n="61" d="100"/>
          <a:sy n="61" d="100"/>
        </p:scale>
        <p:origin x="9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BB466-C1F8-42F4-A261-D8338545018B}" type="doc">
      <dgm:prSet loTypeId="urn:microsoft.com/office/officeart/2005/8/layout/vList3" loCatId="list" qsTypeId="urn:microsoft.com/office/officeart/2005/8/quickstyle/simple1" qsCatId="simple" csTypeId="urn:microsoft.com/office/officeart/2005/8/colors/accent0_3" csCatId="mainScheme" phldr="1"/>
      <dgm:spPr/>
    </dgm:pt>
    <dgm:pt modelId="{67C016A7-2D7F-4289-A385-6BC538140FDD}">
      <dgm:prSet phldrT="[Text]"/>
      <dgm:spPr/>
      <dgm:t>
        <a:bodyPr/>
        <a:lstStyle/>
        <a:p>
          <a:r>
            <a:rPr lang="en-US" dirty="0"/>
            <a:t>Assume residents understand</a:t>
          </a:r>
        </a:p>
      </dgm:t>
    </dgm:pt>
    <dgm:pt modelId="{01AA3D2C-9662-466C-AB8A-EAA3813E8AE7}" type="parTrans" cxnId="{ACB8A1A0-4BC9-48AD-84CF-11B021D99D51}">
      <dgm:prSet/>
      <dgm:spPr/>
      <dgm:t>
        <a:bodyPr/>
        <a:lstStyle/>
        <a:p>
          <a:endParaRPr lang="en-US"/>
        </a:p>
      </dgm:t>
    </dgm:pt>
    <dgm:pt modelId="{E69BFF10-019E-43C1-B4F9-D0CC2833005F}" type="sibTrans" cxnId="{ACB8A1A0-4BC9-48AD-84CF-11B021D99D51}">
      <dgm:prSet/>
      <dgm:spPr/>
      <dgm:t>
        <a:bodyPr/>
        <a:lstStyle/>
        <a:p>
          <a:endParaRPr lang="en-US"/>
        </a:p>
      </dgm:t>
    </dgm:pt>
    <dgm:pt modelId="{8C6C6C7B-3C62-47DD-90CB-E96FF8A49471}">
      <dgm:prSet phldrT="[Text]"/>
      <dgm:spPr/>
      <dgm:t>
        <a:bodyPr/>
        <a:lstStyle/>
        <a:p>
          <a:r>
            <a:rPr lang="en-US" dirty="0"/>
            <a:t>Approach from the front</a:t>
          </a:r>
        </a:p>
      </dgm:t>
    </dgm:pt>
    <dgm:pt modelId="{880D5A4D-4C00-4C13-B5A8-DDB1F543BFFA}" type="parTrans" cxnId="{0BB5E352-C998-4DB3-9465-08EAEB87D50B}">
      <dgm:prSet/>
      <dgm:spPr/>
      <dgm:t>
        <a:bodyPr/>
        <a:lstStyle/>
        <a:p>
          <a:endParaRPr lang="en-US"/>
        </a:p>
      </dgm:t>
    </dgm:pt>
    <dgm:pt modelId="{E0C15579-7B66-43CF-8A76-2D282A1520A4}" type="sibTrans" cxnId="{0BB5E352-C998-4DB3-9465-08EAEB87D50B}">
      <dgm:prSet/>
      <dgm:spPr/>
      <dgm:t>
        <a:bodyPr/>
        <a:lstStyle/>
        <a:p>
          <a:endParaRPr lang="en-US"/>
        </a:p>
      </dgm:t>
    </dgm:pt>
    <dgm:pt modelId="{1FFD5420-255B-4CB4-B730-FD04739A839D}">
      <dgm:prSet phldrT="[Text]"/>
      <dgm:spPr/>
      <dgm:t>
        <a:bodyPr/>
        <a:lstStyle/>
        <a:p>
          <a:r>
            <a:rPr lang="en-US" dirty="0"/>
            <a:t>Have the resident’s attention</a:t>
          </a:r>
        </a:p>
      </dgm:t>
    </dgm:pt>
    <dgm:pt modelId="{BC6A3334-DC6D-45B3-B4EA-77D0B176574F}" type="parTrans" cxnId="{2312349E-D45D-4D10-91EB-EAF0671D836A}">
      <dgm:prSet/>
      <dgm:spPr/>
      <dgm:t>
        <a:bodyPr/>
        <a:lstStyle/>
        <a:p>
          <a:endParaRPr lang="en-US"/>
        </a:p>
      </dgm:t>
    </dgm:pt>
    <dgm:pt modelId="{8EF5391F-C61B-47B7-A01A-B0CE7E9A120D}" type="sibTrans" cxnId="{2312349E-D45D-4D10-91EB-EAF0671D836A}">
      <dgm:prSet/>
      <dgm:spPr/>
      <dgm:t>
        <a:bodyPr/>
        <a:lstStyle/>
        <a:p>
          <a:endParaRPr lang="en-US"/>
        </a:p>
      </dgm:t>
    </dgm:pt>
    <dgm:pt modelId="{24778EBD-6CD7-4FB1-95BB-8B64C16F92B0}" type="pres">
      <dgm:prSet presAssocID="{8B9BB466-C1F8-42F4-A261-D8338545018B}" presName="linearFlow" presStyleCnt="0">
        <dgm:presLayoutVars>
          <dgm:dir/>
          <dgm:resizeHandles val="exact"/>
        </dgm:presLayoutVars>
      </dgm:prSet>
      <dgm:spPr/>
    </dgm:pt>
    <dgm:pt modelId="{EAA3EB88-08BF-443C-BE7F-498B21EE8CDE}" type="pres">
      <dgm:prSet presAssocID="{67C016A7-2D7F-4289-A385-6BC538140FDD}" presName="composite" presStyleCnt="0"/>
      <dgm:spPr/>
    </dgm:pt>
    <dgm:pt modelId="{E06A4016-C05A-479B-A94E-A3EC3EBA12DC}" type="pres">
      <dgm:prSet presAssocID="{67C016A7-2D7F-4289-A385-6BC538140FDD}"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rtificial Intelligence with solid fill"/>
        </a:ext>
      </dgm:extLst>
    </dgm:pt>
    <dgm:pt modelId="{6783ECB7-BE39-4CCD-899B-B03F7DA21627}" type="pres">
      <dgm:prSet presAssocID="{67C016A7-2D7F-4289-A385-6BC538140FDD}" presName="txShp" presStyleLbl="node1" presStyleIdx="0" presStyleCnt="3">
        <dgm:presLayoutVars>
          <dgm:bulletEnabled val="1"/>
        </dgm:presLayoutVars>
      </dgm:prSet>
      <dgm:spPr/>
    </dgm:pt>
    <dgm:pt modelId="{CD6F3F73-1169-47D1-9342-D2502C7BB1E7}" type="pres">
      <dgm:prSet presAssocID="{E69BFF10-019E-43C1-B4F9-D0CC2833005F}" presName="spacing" presStyleCnt="0"/>
      <dgm:spPr/>
    </dgm:pt>
    <dgm:pt modelId="{0DFA6989-CFBC-4546-82B2-DD8760BEFD80}" type="pres">
      <dgm:prSet presAssocID="{8C6C6C7B-3C62-47DD-90CB-E96FF8A49471}" presName="composite" presStyleCnt="0"/>
      <dgm:spPr/>
    </dgm:pt>
    <dgm:pt modelId="{04EE8F65-5C8B-49EA-817C-2722B5D34F44}" type="pres">
      <dgm:prSet presAssocID="{8C6C6C7B-3C62-47DD-90CB-E96FF8A49471}"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oardroom with solid fill"/>
        </a:ext>
      </dgm:extLst>
    </dgm:pt>
    <dgm:pt modelId="{C644845A-6613-4FB8-8569-6D76147F693F}" type="pres">
      <dgm:prSet presAssocID="{8C6C6C7B-3C62-47DD-90CB-E96FF8A49471}" presName="txShp" presStyleLbl="node1" presStyleIdx="1" presStyleCnt="3">
        <dgm:presLayoutVars>
          <dgm:bulletEnabled val="1"/>
        </dgm:presLayoutVars>
      </dgm:prSet>
      <dgm:spPr/>
    </dgm:pt>
    <dgm:pt modelId="{47A0733D-934A-4321-BD38-AF8234B75C65}" type="pres">
      <dgm:prSet presAssocID="{E0C15579-7B66-43CF-8A76-2D282A1520A4}" presName="spacing" presStyleCnt="0"/>
      <dgm:spPr/>
    </dgm:pt>
    <dgm:pt modelId="{DB41AFDE-FF59-4FC6-9655-41B5BA10D23B}" type="pres">
      <dgm:prSet presAssocID="{1FFD5420-255B-4CB4-B730-FD04739A839D}" presName="composite" presStyleCnt="0"/>
      <dgm:spPr/>
    </dgm:pt>
    <dgm:pt modelId="{0090F4E0-4DF3-4F68-A10D-E66520C29C30}" type="pres">
      <dgm:prSet presAssocID="{1FFD5420-255B-4CB4-B730-FD04739A839D}" presName="imgShp"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ave Gesture with solid fill"/>
        </a:ext>
      </dgm:extLst>
    </dgm:pt>
    <dgm:pt modelId="{E8827284-4DC4-432D-950C-56C39ED54FBF}" type="pres">
      <dgm:prSet presAssocID="{1FFD5420-255B-4CB4-B730-FD04739A839D}" presName="txShp" presStyleLbl="node1" presStyleIdx="2" presStyleCnt="3">
        <dgm:presLayoutVars>
          <dgm:bulletEnabled val="1"/>
        </dgm:presLayoutVars>
      </dgm:prSet>
      <dgm:spPr/>
    </dgm:pt>
  </dgm:ptLst>
  <dgm:cxnLst>
    <dgm:cxn modelId="{932FE547-554D-43F0-9228-3EE90A2A587A}" type="presOf" srcId="{8B9BB466-C1F8-42F4-A261-D8338545018B}" destId="{24778EBD-6CD7-4FB1-95BB-8B64C16F92B0}" srcOrd="0" destOrd="0" presId="urn:microsoft.com/office/officeart/2005/8/layout/vList3"/>
    <dgm:cxn modelId="{0BB5E352-C998-4DB3-9465-08EAEB87D50B}" srcId="{8B9BB466-C1F8-42F4-A261-D8338545018B}" destId="{8C6C6C7B-3C62-47DD-90CB-E96FF8A49471}" srcOrd="1" destOrd="0" parTransId="{880D5A4D-4C00-4C13-B5A8-DDB1F543BFFA}" sibTransId="{E0C15579-7B66-43CF-8A76-2D282A1520A4}"/>
    <dgm:cxn modelId="{F802C48A-6274-45F2-A1D8-3B0082FBF257}" type="presOf" srcId="{67C016A7-2D7F-4289-A385-6BC538140FDD}" destId="{6783ECB7-BE39-4CCD-899B-B03F7DA21627}" srcOrd="0" destOrd="0" presId="urn:microsoft.com/office/officeart/2005/8/layout/vList3"/>
    <dgm:cxn modelId="{2312349E-D45D-4D10-91EB-EAF0671D836A}" srcId="{8B9BB466-C1F8-42F4-A261-D8338545018B}" destId="{1FFD5420-255B-4CB4-B730-FD04739A839D}" srcOrd="2" destOrd="0" parTransId="{BC6A3334-DC6D-45B3-B4EA-77D0B176574F}" sibTransId="{8EF5391F-C61B-47B7-A01A-B0CE7E9A120D}"/>
    <dgm:cxn modelId="{ACB8A1A0-4BC9-48AD-84CF-11B021D99D51}" srcId="{8B9BB466-C1F8-42F4-A261-D8338545018B}" destId="{67C016A7-2D7F-4289-A385-6BC538140FDD}" srcOrd="0" destOrd="0" parTransId="{01AA3D2C-9662-466C-AB8A-EAA3813E8AE7}" sibTransId="{E69BFF10-019E-43C1-B4F9-D0CC2833005F}"/>
    <dgm:cxn modelId="{45FA4CCA-FBC8-4A5D-9D14-3AAE2F4D95CB}" type="presOf" srcId="{8C6C6C7B-3C62-47DD-90CB-E96FF8A49471}" destId="{C644845A-6613-4FB8-8569-6D76147F693F}" srcOrd="0" destOrd="0" presId="urn:microsoft.com/office/officeart/2005/8/layout/vList3"/>
    <dgm:cxn modelId="{646771F5-4CFC-4E7B-BA0D-C6B49FA09631}" type="presOf" srcId="{1FFD5420-255B-4CB4-B730-FD04739A839D}" destId="{E8827284-4DC4-432D-950C-56C39ED54FBF}" srcOrd="0" destOrd="0" presId="urn:microsoft.com/office/officeart/2005/8/layout/vList3"/>
    <dgm:cxn modelId="{30184CD5-29F8-41F2-A717-572974841069}" type="presParOf" srcId="{24778EBD-6CD7-4FB1-95BB-8B64C16F92B0}" destId="{EAA3EB88-08BF-443C-BE7F-498B21EE8CDE}" srcOrd="0" destOrd="0" presId="urn:microsoft.com/office/officeart/2005/8/layout/vList3"/>
    <dgm:cxn modelId="{28E1D7DF-740E-4ECA-AB15-DA1379BB2EA4}" type="presParOf" srcId="{EAA3EB88-08BF-443C-BE7F-498B21EE8CDE}" destId="{E06A4016-C05A-479B-A94E-A3EC3EBA12DC}" srcOrd="0" destOrd="0" presId="urn:microsoft.com/office/officeart/2005/8/layout/vList3"/>
    <dgm:cxn modelId="{D467DE02-55AB-4D27-AD78-D2DCF865E561}" type="presParOf" srcId="{EAA3EB88-08BF-443C-BE7F-498B21EE8CDE}" destId="{6783ECB7-BE39-4CCD-899B-B03F7DA21627}" srcOrd="1" destOrd="0" presId="urn:microsoft.com/office/officeart/2005/8/layout/vList3"/>
    <dgm:cxn modelId="{85AB7DEE-62D3-40CC-900E-049041D34C6A}" type="presParOf" srcId="{24778EBD-6CD7-4FB1-95BB-8B64C16F92B0}" destId="{CD6F3F73-1169-47D1-9342-D2502C7BB1E7}" srcOrd="1" destOrd="0" presId="urn:microsoft.com/office/officeart/2005/8/layout/vList3"/>
    <dgm:cxn modelId="{77E23E73-ECBC-413A-A97C-91CC195119FA}" type="presParOf" srcId="{24778EBD-6CD7-4FB1-95BB-8B64C16F92B0}" destId="{0DFA6989-CFBC-4546-82B2-DD8760BEFD80}" srcOrd="2" destOrd="0" presId="urn:microsoft.com/office/officeart/2005/8/layout/vList3"/>
    <dgm:cxn modelId="{16AC8D6A-3DEF-40AB-AFB4-5645EFD028B4}" type="presParOf" srcId="{0DFA6989-CFBC-4546-82B2-DD8760BEFD80}" destId="{04EE8F65-5C8B-49EA-817C-2722B5D34F44}" srcOrd="0" destOrd="0" presId="urn:microsoft.com/office/officeart/2005/8/layout/vList3"/>
    <dgm:cxn modelId="{94944A6B-9640-47AB-B202-4DD696958570}" type="presParOf" srcId="{0DFA6989-CFBC-4546-82B2-DD8760BEFD80}" destId="{C644845A-6613-4FB8-8569-6D76147F693F}" srcOrd="1" destOrd="0" presId="urn:microsoft.com/office/officeart/2005/8/layout/vList3"/>
    <dgm:cxn modelId="{D5999CD8-4793-45DF-827E-B817D2136222}" type="presParOf" srcId="{24778EBD-6CD7-4FB1-95BB-8B64C16F92B0}" destId="{47A0733D-934A-4321-BD38-AF8234B75C65}" srcOrd="3" destOrd="0" presId="urn:microsoft.com/office/officeart/2005/8/layout/vList3"/>
    <dgm:cxn modelId="{55D7B4DF-6842-4925-840A-E1A7AB699B68}" type="presParOf" srcId="{24778EBD-6CD7-4FB1-95BB-8B64C16F92B0}" destId="{DB41AFDE-FF59-4FC6-9655-41B5BA10D23B}" srcOrd="4" destOrd="0" presId="urn:microsoft.com/office/officeart/2005/8/layout/vList3"/>
    <dgm:cxn modelId="{9506D346-FACD-414A-A8EF-1C13926388CF}" type="presParOf" srcId="{DB41AFDE-FF59-4FC6-9655-41B5BA10D23B}" destId="{0090F4E0-4DF3-4F68-A10D-E66520C29C30}" srcOrd="0" destOrd="0" presId="urn:microsoft.com/office/officeart/2005/8/layout/vList3"/>
    <dgm:cxn modelId="{A141D6AD-3894-408A-A1EE-0268338B1652}" type="presParOf" srcId="{DB41AFDE-FF59-4FC6-9655-41B5BA10D23B}" destId="{E8827284-4DC4-432D-950C-56C39ED54FB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20C20A-BEE9-415A-80BA-067B1C1A30A6}" type="doc">
      <dgm:prSet loTypeId="urn:microsoft.com/office/officeart/2005/8/layout/vList3" loCatId="list" qsTypeId="urn:microsoft.com/office/officeart/2005/8/quickstyle/simple1" qsCatId="simple" csTypeId="urn:microsoft.com/office/officeart/2005/8/colors/accent0_3" csCatId="mainScheme" phldr="1"/>
      <dgm:spPr/>
    </dgm:pt>
    <dgm:pt modelId="{3CFFA3C2-BB5A-416A-B27B-36600A8374E6}">
      <dgm:prSet phldrT="[Text]"/>
      <dgm:spPr/>
      <dgm:t>
        <a:bodyPr/>
        <a:lstStyle/>
        <a:p>
          <a:r>
            <a:rPr lang="en-US" dirty="0"/>
            <a:t>Smile and use a friendly voice</a:t>
          </a:r>
        </a:p>
      </dgm:t>
    </dgm:pt>
    <dgm:pt modelId="{39A6C6EE-061D-4C7F-840D-026C97466579}" type="parTrans" cxnId="{77581059-D0BD-49DF-9A4C-2179AA78A7ED}">
      <dgm:prSet/>
      <dgm:spPr/>
      <dgm:t>
        <a:bodyPr/>
        <a:lstStyle/>
        <a:p>
          <a:endParaRPr lang="en-US"/>
        </a:p>
      </dgm:t>
    </dgm:pt>
    <dgm:pt modelId="{30112684-3079-4F2B-87CF-8EBDAD7CF2AB}" type="sibTrans" cxnId="{77581059-D0BD-49DF-9A4C-2179AA78A7ED}">
      <dgm:prSet/>
      <dgm:spPr/>
      <dgm:t>
        <a:bodyPr/>
        <a:lstStyle/>
        <a:p>
          <a:endParaRPr lang="en-US"/>
        </a:p>
      </dgm:t>
    </dgm:pt>
    <dgm:pt modelId="{1E3D4A21-03E4-49CD-880D-A516170A8DD9}">
      <dgm:prSet phldrT="[Text]"/>
      <dgm:spPr/>
      <dgm:t>
        <a:bodyPr/>
        <a:lstStyle/>
        <a:p>
          <a:r>
            <a:rPr lang="en-US" dirty="0"/>
            <a:t>Respect personal space</a:t>
          </a:r>
        </a:p>
      </dgm:t>
    </dgm:pt>
    <dgm:pt modelId="{2F62DE3D-7ED3-4771-8701-672D0A19859B}" type="parTrans" cxnId="{778EAF7D-7402-4114-80CA-01FB72736738}">
      <dgm:prSet/>
      <dgm:spPr/>
      <dgm:t>
        <a:bodyPr/>
        <a:lstStyle/>
        <a:p>
          <a:endParaRPr lang="en-US"/>
        </a:p>
      </dgm:t>
    </dgm:pt>
    <dgm:pt modelId="{25DD96BB-A433-49CD-BC4F-6DEA3E1C7097}" type="sibTrans" cxnId="{778EAF7D-7402-4114-80CA-01FB72736738}">
      <dgm:prSet/>
      <dgm:spPr/>
      <dgm:t>
        <a:bodyPr/>
        <a:lstStyle/>
        <a:p>
          <a:endParaRPr lang="en-US"/>
        </a:p>
      </dgm:t>
    </dgm:pt>
    <dgm:pt modelId="{4A6E2F01-BCC1-442F-884D-46CAA3F1796C}">
      <dgm:prSet phldrT="[Text]"/>
      <dgm:spPr/>
      <dgm:t>
        <a:bodyPr/>
        <a:lstStyle/>
        <a:p>
          <a:r>
            <a:rPr lang="en-US" dirty="0"/>
            <a:t>Be </a:t>
          </a:r>
          <a:r>
            <a:rPr lang="en-US" dirty="0">
              <a:solidFill>
                <a:schemeClr val="bg1"/>
              </a:solidFill>
            </a:rPr>
            <a:t>at</a:t>
          </a:r>
          <a:r>
            <a:rPr lang="en-US" dirty="0"/>
            <a:t> eye level</a:t>
          </a:r>
        </a:p>
      </dgm:t>
    </dgm:pt>
    <dgm:pt modelId="{07ABE3EF-8379-4191-BE10-E6AC01570ACF}" type="parTrans" cxnId="{4478D100-C1B6-454A-AC5E-ED9ADB191001}">
      <dgm:prSet/>
      <dgm:spPr/>
      <dgm:t>
        <a:bodyPr/>
        <a:lstStyle/>
        <a:p>
          <a:endParaRPr lang="en-US"/>
        </a:p>
      </dgm:t>
    </dgm:pt>
    <dgm:pt modelId="{0F5FBE89-1606-4216-8453-B8A22CEBF887}" type="sibTrans" cxnId="{4478D100-C1B6-454A-AC5E-ED9ADB191001}">
      <dgm:prSet/>
      <dgm:spPr/>
      <dgm:t>
        <a:bodyPr/>
        <a:lstStyle/>
        <a:p>
          <a:endParaRPr lang="en-US"/>
        </a:p>
      </dgm:t>
    </dgm:pt>
    <dgm:pt modelId="{6A32F12A-ED94-4AF7-AB6D-B9789695AB6D}" type="pres">
      <dgm:prSet presAssocID="{8E20C20A-BEE9-415A-80BA-067B1C1A30A6}" presName="linearFlow" presStyleCnt="0">
        <dgm:presLayoutVars>
          <dgm:dir/>
          <dgm:resizeHandles val="exact"/>
        </dgm:presLayoutVars>
      </dgm:prSet>
      <dgm:spPr/>
    </dgm:pt>
    <dgm:pt modelId="{78DC308A-43ED-46C3-93A6-427FCD999AE1}" type="pres">
      <dgm:prSet presAssocID="{3CFFA3C2-BB5A-416A-B27B-36600A8374E6}" presName="composite" presStyleCnt="0"/>
      <dgm:spPr/>
    </dgm:pt>
    <dgm:pt modelId="{56D7B3A8-BF18-40E8-9737-843C5C3FE18E}" type="pres">
      <dgm:prSet presAssocID="{3CFFA3C2-BB5A-416A-B27B-36600A8374E6}"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miling face with solid fill with solid fill"/>
        </a:ext>
      </dgm:extLst>
    </dgm:pt>
    <dgm:pt modelId="{48EB81D5-8B74-4AB7-9AD6-183BAB283B22}" type="pres">
      <dgm:prSet presAssocID="{3CFFA3C2-BB5A-416A-B27B-36600A8374E6}" presName="txShp" presStyleLbl="node1" presStyleIdx="0" presStyleCnt="3">
        <dgm:presLayoutVars>
          <dgm:bulletEnabled val="1"/>
        </dgm:presLayoutVars>
      </dgm:prSet>
      <dgm:spPr/>
    </dgm:pt>
    <dgm:pt modelId="{B771A101-EAD5-410D-84A8-44FAA9CD21E2}" type="pres">
      <dgm:prSet presAssocID="{30112684-3079-4F2B-87CF-8EBDAD7CF2AB}" presName="spacing" presStyleCnt="0"/>
      <dgm:spPr/>
    </dgm:pt>
    <dgm:pt modelId="{61658526-039A-44B4-B681-C1DDE210BB76}" type="pres">
      <dgm:prSet presAssocID="{1E3D4A21-03E4-49CD-880D-A516170A8DD9}" presName="composite" presStyleCnt="0"/>
      <dgm:spPr/>
    </dgm:pt>
    <dgm:pt modelId="{99DDCDA7-EF52-4341-BCFE-64FA2FC24804}" type="pres">
      <dgm:prSet presAssocID="{1E3D4A21-03E4-49CD-880D-A516170A8DD9}"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nfused person with solid fill"/>
        </a:ext>
      </dgm:extLst>
    </dgm:pt>
    <dgm:pt modelId="{74AFBA2F-95D4-41C5-BBCC-D0E5C8248BB0}" type="pres">
      <dgm:prSet presAssocID="{1E3D4A21-03E4-49CD-880D-A516170A8DD9}" presName="txShp" presStyleLbl="node1" presStyleIdx="1" presStyleCnt="3">
        <dgm:presLayoutVars>
          <dgm:bulletEnabled val="1"/>
        </dgm:presLayoutVars>
      </dgm:prSet>
      <dgm:spPr/>
    </dgm:pt>
    <dgm:pt modelId="{209977D6-CF87-4A78-967E-1A8474662D7E}" type="pres">
      <dgm:prSet presAssocID="{25DD96BB-A433-49CD-BC4F-6DEA3E1C7097}" presName="spacing" presStyleCnt="0"/>
      <dgm:spPr/>
    </dgm:pt>
    <dgm:pt modelId="{091DAEE6-238C-4FF2-943B-9A23850B2103}" type="pres">
      <dgm:prSet presAssocID="{4A6E2F01-BCC1-442F-884D-46CAA3F1796C}" presName="composite" presStyleCnt="0"/>
      <dgm:spPr/>
    </dgm:pt>
    <dgm:pt modelId="{82E0F912-D856-4340-A926-163CEC1139C6}" type="pres">
      <dgm:prSet presAssocID="{4A6E2F01-BCC1-442F-884D-46CAA3F1796C}"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ye with solid fill"/>
        </a:ext>
      </dgm:extLst>
    </dgm:pt>
    <dgm:pt modelId="{894C895C-0175-4029-A7F5-D76C3B486356}" type="pres">
      <dgm:prSet presAssocID="{4A6E2F01-BCC1-442F-884D-46CAA3F1796C}" presName="txShp" presStyleLbl="node1" presStyleIdx="2" presStyleCnt="3">
        <dgm:presLayoutVars>
          <dgm:bulletEnabled val="1"/>
        </dgm:presLayoutVars>
      </dgm:prSet>
      <dgm:spPr/>
    </dgm:pt>
  </dgm:ptLst>
  <dgm:cxnLst>
    <dgm:cxn modelId="{4478D100-C1B6-454A-AC5E-ED9ADB191001}" srcId="{8E20C20A-BEE9-415A-80BA-067B1C1A30A6}" destId="{4A6E2F01-BCC1-442F-884D-46CAA3F1796C}" srcOrd="2" destOrd="0" parTransId="{07ABE3EF-8379-4191-BE10-E6AC01570ACF}" sibTransId="{0F5FBE89-1606-4216-8453-B8A22CEBF887}"/>
    <dgm:cxn modelId="{0852D51F-E78E-431C-BABD-2C545DD5F867}" type="presOf" srcId="{8E20C20A-BEE9-415A-80BA-067B1C1A30A6}" destId="{6A32F12A-ED94-4AF7-AB6D-B9789695AB6D}" srcOrd="0" destOrd="0" presId="urn:microsoft.com/office/officeart/2005/8/layout/vList3"/>
    <dgm:cxn modelId="{77581059-D0BD-49DF-9A4C-2179AA78A7ED}" srcId="{8E20C20A-BEE9-415A-80BA-067B1C1A30A6}" destId="{3CFFA3C2-BB5A-416A-B27B-36600A8374E6}" srcOrd="0" destOrd="0" parTransId="{39A6C6EE-061D-4C7F-840D-026C97466579}" sibTransId="{30112684-3079-4F2B-87CF-8EBDAD7CF2AB}"/>
    <dgm:cxn modelId="{778EAF7D-7402-4114-80CA-01FB72736738}" srcId="{8E20C20A-BEE9-415A-80BA-067B1C1A30A6}" destId="{1E3D4A21-03E4-49CD-880D-A516170A8DD9}" srcOrd="1" destOrd="0" parTransId="{2F62DE3D-7ED3-4771-8701-672D0A19859B}" sibTransId="{25DD96BB-A433-49CD-BC4F-6DEA3E1C7097}"/>
    <dgm:cxn modelId="{FA66987E-9AFC-4844-AA20-021233EF21EB}" type="presOf" srcId="{3CFFA3C2-BB5A-416A-B27B-36600A8374E6}" destId="{48EB81D5-8B74-4AB7-9AD6-183BAB283B22}" srcOrd="0" destOrd="0" presId="urn:microsoft.com/office/officeart/2005/8/layout/vList3"/>
    <dgm:cxn modelId="{52465E97-D351-4FEC-9AE6-DD364F74B637}" type="presOf" srcId="{4A6E2F01-BCC1-442F-884D-46CAA3F1796C}" destId="{894C895C-0175-4029-A7F5-D76C3B486356}" srcOrd="0" destOrd="0" presId="urn:microsoft.com/office/officeart/2005/8/layout/vList3"/>
    <dgm:cxn modelId="{5CD5B8D3-57AA-4702-B831-7E0597E38314}" type="presOf" srcId="{1E3D4A21-03E4-49CD-880D-A516170A8DD9}" destId="{74AFBA2F-95D4-41C5-BBCC-D0E5C8248BB0}" srcOrd="0" destOrd="0" presId="urn:microsoft.com/office/officeart/2005/8/layout/vList3"/>
    <dgm:cxn modelId="{E091569A-2535-4979-AE02-89ACDB3E4A3F}" type="presParOf" srcId="{6A32F12A-ED94-4AF7-AB6D-B9789695AB6D}" destId="{78DC308A-43ED-46C3-93A6-427FCD999AE1}" srcOrd="0" destOrd="0" presId="urn:microsoft.com/office/officeart/2005/8/layout/vList3"/>
    <dgm:cxn modelId="{699072A5-3F0B-4335-8866-80CB4B998110}" type="presParOf" srcId="{78DC308A-43ED-46C3-93A6-427FCD999AE1}" destId="{56D7B3A8-BF18-40E8-9737-843C5C3FE18E}" srcOrd="0" destOrd="0" presId="urn:microsoft.com/office/officeart/2005/8/layout/vList3"/>
    <dgm:cxn modelId="{078E0F74-D303-4C96-BB53-321529CF3A68}" type="presParOf" srcId="{78DC308A-43ED-46C3-93A6-427FCD999AE1}" destId="{48EB81D5-8B74-4AB7-9AD6-183BAB283B22}" srcOrd="1" destOrd="0" presId="urn:microsoft.com/office/officeart/2005/8/layout/vList3"/>
    <dgm:cxn modelId="{A7252BAC-F98E-44FB-A11D-BF0BEE0461A7}" type="presParOf" srcId="{6A32F12A-ED94-4AF7-AB6D-B9789695AB6D}" destId="{B771A101-EAD5-410D-84A8-44FAA9CD21E2}" srcOrd="1" destOrd="0" presId="urn:microsoft.com/office/officeart/2005/8/layout/vList3"/>
    <dgm:cxn modelId="{9023FEFC-2D82-4CBE-98E5-B3598BA57524}" type="presParOf" srcId="{6A32F12A-ED94-4AF7-AB6D-B9789695AB6D}" destId="{61658526-039A-44B4-B681-C1DDE210BB76}" srcOrd="2" destOrd="0" presId="urn:microsoft.com/office/officeart/2005/8/layout/vList3"/>
    <dgm:cxn modelId="{B981BCDA-5435-4A16-930D-174A2D05AF1E}" type="presParOf" srcId="{61658526-039A-44B4-B681-C1DDE210BB76}" destId="{99DDCDA7-EF52-4341-BCFE-64FA2FC24804}" srcOrd="0" destOrd="0" presId="urn:microsoft.com/office/officeart/2005/8/layout/vList3"/>
    <dgm:cxn modelId="{E0D56709-C36E-4600-B59C-F036F5AEED45}" type="presParOf" srcId="{61658526-039A-44B4-B681-C1DDE210BB76}" destId="{74AFBA2F-95D4-41C5-BBCC-D0E5C8248BB0}" srcOrd="1" destOrd="0" presId="urn:microsoft.com/office/officeart/2005/8/layout/vList3"/>
    <dgm:cxn modelId="{42FD329E-FB00-4400-8A0C-8E511CD2E9EA}" type="presParOf" srcId="{6A32F12A-ED94-4AF7-AB6D-B9789695AB6D}" destId="{209977D6-CF87-4A78-967E-1A8474662D7E}" srcOrd="3" destOrd="0" presId="urn:microsoft.com/office/officeart/2005/8/layout/vList3"/>
    <dgm:cxn modelId="{2DD85A0A-8DBA-469F-ABED-2F44165D2453}" type="presParOf" srcId="{6A32F12A-ED94-4AF7-AB6D-B9789695AB6D}" destId="{091DAEE6-238C-4FF2-943B-9A23850B2103}" srcOrd="4" destOrd="0" presId="urn:microsoft.com/office/officeart/2005/8/layout/vList3"/>
    <dgm:cxn modelId="{35BFCF07-BC36-4E8B-BC1E-9C18A476E2D0}" type="presParOf" srcId="{091DAEE6-238C-4FF2-943B-9A23850B2103}" destId="{82E0F912-D856-4340-A926-163CEC1139C6}" srcOrd="0" destOrd="0" presId="urn:microsoft.com/office/officeart/2005/8/layout/vList3"/>
    <dgm:cxn modelId="{98389AC1-0184-4B8C-8180-8AC4094004C3}" type="presParOf" srcId="{091DAEE6-238C-4FF2-943B-9A23850B2103}" destId="{894C895C-0175-4029-A7F5-D76C3B486356}"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4FDF9C-52FE-45F4-83B8-1C828C7CEB3D}"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CC99A70F-4B51-4F41-8AFE-75781664BD3B}">
      <dgm:prSet phldrT="[Text]" custT="1"/>
      <dgm:spPr>
        <a:solidFill>
          <a:schemeClr val="accent5"/>
        </a:solidFill>
      </dgm:spPr>
      <dgm:t>
        <a:bodyPr/>
        <a:lstStyle/>
        <a:p>
          <a:r>
            <a:rPr lang="en-US" sz="4000" dirty="0">
              <a:solidFill>
                <a:srgbClr val="000000"/>
              </a:solidFill>
            </a:rPr>
            <a:t>Sight</a:t>
          </a:r>
          <a:r>
            <a:rPr lang="en-US" sz="5500" dirty="0">
              <a:solidFill>
                <a:srgbClr val="002060"/>
              </a:solidFill>
            </a:rPr>
            <a:t>  </a:t>
          </a:r>
        </a:p>
      </dgm:t>
    </dgm:pt>
    <dgm:pt modelId="{CBD55289-D070-444D-BAE2-8EF8141E7557}" type="parTrans" cxnId="{68EB5CF9-DF4D-48A6-A3ED-B73316E1B466}">
      <dgm:prSet/>
      <dgm:spPr/>
      <dgm:t>
        <a:bodyPr/>
        <a:lstStyle/>
        <a:p>
          <a:endParaRPr lang="en-US"/>
        </a:p>
      </dgm:t>
    </dgm:pt>
    <dgm:pt modelId="{8615F0FC-C1AC-4DD7-88C3-DE5DAA0FA571}" type="sibTrans" cxnId="{68EB5CF9-DF4D-48A6-A3ED-B73316E1B466}">
      <dgm:prSet/>
      <dgm:spPr/>
      <dgm:t>
        <a:bodyPr/>
        <a:lstStyle/>
        <a:p>
          <a:endParaRPr lang="en-US"/>
        </a:p>
      </dgm:t>
    </dgm:pt>
    <dgm:pt modelId="{BE07C09F-6573-43F7-A53D-482C87AB2DC4}">
      <dgm:prSet phldrT="[Text]" custT="1"/>
      <dgm:spPr>
        <a:solidFill>
          <a:schemeClr val="accent5">
            <a:lumMod val="40000"/>
            <a:lumOff val="60000"/>
          </a:schemeClr>
        </a:solidFill>
      </dgm:spPr>
      <dgm:t>
        <a:bodyPr/>
        <a:lstStyle/>
        <a:p>
          <a:r>
            <a:rPr lang="en-US" sz="4000" dirty="0">
              <a:solidFill>
                <a:srgbClr val="000000"/>
              </a:solidFill>
            </a:rPr>
            <a:t>Sound</a:t>
          </a:r>
        </a:p>
      </dgm:t>
    </dgm:pt>
    <dgm:pt modelId="{2C8A8D84-DFB1-41A7-B499-ADFD2D30058A}" type="parTrans" cxnId="{4A477170-EC2D-4511-AD37-8194F8BE0EF2}">
      <dgm:prSet/>
      <dgm:spPr/>
      <dgm:t>
        <a:bodyPr/>
        <a:lstStyle/>
        <a:p>
          <a:endParaRPr lang="en-US"/>
        </a:p>
      </dgm:t>
    </dgm:pt>
    <dgm:pt modelId="{8D0B893C-2BA8-4154-B925-E90276AA80A8}" type="sibTrans" cxnId="{4A477170-EC2D-4511-AD37-8194F8BE0EF2}">
      <dgm:prSet/>
      <dgm:spPr/>
      <dgm:t>
        <a:bodyPr/>
        <a:lstStyle/>
        <a:p>
          <a:endParaRPr lang="en-US"/>
        </a:p>
      </dgm:t>
    </dgm:pt>
    <dgm:pt modelId="{D6FA08E4-D9B4-4FB7-9236-348914EFC2CD}">
      <dgm:prSet phldrT="[Text]" custT="1"/>
      <dgm:spPr>
        <a:solidFill>
          <a:schemeClr val="accent5">
            <a:lumMod val="20000"/>
            <a:lumOff val="80000"/>
          </a:schemeClr>
        </a:solidFill>
      </dgm:spPr>
      <dgm:t>
        <a:bodyPr/>
        <a:lstStyle/>
        <a:p>
          <a:r>
            <a:rPr lang="en-US" sz="4000" dirty="0">
              <a:solidFill>
                <a:srgbClr val="000000"/>
              </a:solidFill>
            </a:rPr>
            <a:t>Smell</a:t>
          </a:r>
        </a:p>
      </dgm:t>
    </dgm:pt>
    <dgm:pt modelId="{0CC4CF7C-1FF7-4B51-947C-5C7EBADEB226}" type="parTrans" cxnId="{B0C24B78-32AC-4AB1-A96D-1CD9943B991A}">
      <dgm:prSet/>
      <dgm:spPr/>
      <dgm:t>
        <a:bodyPr/>
        <a:lstStyle/>
        <a:p>
          <a:endParaRPr lang="en-US"/>
        </a:p>
      </dgm:t>
    </dgm:pt>
    <dgm:pt modelId="{E6A8C170-9DC7-4B80-9A30-DA3C30C6556E}" type="sibTrans" cxnId="{B0C24B78-32AC-4AB1-A96D-1CD9943B991A}">
      <dgm:prSet/>
      <dgm:spPr/>
      <dgm:t>
        <a:bodyPr/>
        <a:lstStyle/>
        <a:p>
          <a:endParaRPr lang="en-US"/>
        </a:p>
      </dgm:t>
    </dgm:pt>
    <dgm:pt modelId="{2C9501CE-020E-4861-B44A-7F597F3B2D5A}">
      <dgm:prSet custT="1"/>
      <dgm:spPr>
        <a:solidFill>
          <a:schemeClr val="accent6">
            <a:lumMod val="40000"/>
            <a:lumOff val="60000"/>
          </a:schemeClr>
        </a:solidFill>
      </dgm:spPr>
      <dgm:t>
        <a:bodyPr/>
        <a:lstStyle/>
        <a:p>
          <a:r>
            <a:rPr lang="en-US" sz="4000" dirty="0">
              <a:solidFill>
                <a:srgbClr val="000000"/>
              </a:solidFill>
            </a:rPr>
            <a:t>Feel</a:t>
          </a:r>
        </a:p>
      </dgm:t>
    </dgm:pt>
    <dgm:pt modelId="{8D7378A0-3B16-44C0-B251-5275999C67D5}" type="parTrans" cxnId="{AC2BC571-2A91-4A04-B635-4F3CA078B307}">
      <dgm:prSet/>
      <dgm:spPr/>
      <dgm:t>
        <a:bodyPr/>
        <a:lstStyle/>
        <a:p>
          <a:endParaRPr lang="en-US"/>
        </a:p>
      </dgm:t>
    </dgm:pt>
    <dgm:pt modelId="{05478859-B466-4B76-80B5-F40BE4993419}" type="sibTrans" cxnId="{AC2BC571-2A91-4A04-B635-4F3CA078B307}">
      <dgm:prSet/>
      <dgm:spPr/>
      <dgm:t>
        <a:bodyPr/>
        <a:lstStyle/>
        <a:p>
          <a:endParaRPr lang="en-US"/>
        </a:p>
      </dgm:t>
    </dgm:pt>
    <dgm:pt modelId="{2370FD32-235F-4B5B-BD26-21F96B57FF10}">
      <dgm:prSet/>
      <dgm:spPr/>
      <dgm:t>
        <a:bodyPr/>
        <a:lstStyle/>
        <a:p>
          <a:pPr>
            <a:buFont typeface="Arial" panose="020B0604020202020204" pitchFamily="34" charset="0"/>
            <a:buChar char="•"/>
          </a:pPr>
          <a:r>
            <a:rPr lang="en-US" dirty="0">
              <a:solidFill>
                <a:srgbClr val="000000"/>
              </a:solidFill>
            </a:rPr>
            <a:t>Facility Environment</a:t>
          </a:r>
        </a:p>
      </dgm:t>
    </dgm:pt>
    <dgm:pt modelId="{00F11B20-9BB5-4763-956A-76BFD280F94F}" type="parTrans" cxnId="{26C0C5AC-9B0E-4A27-A4C3-E372690BFC7B}">
      <dgm:prSet/>
      <dgm:spPr/>
      <dgm:t>
        <a:bodyPr/>
        <a:lstStyle/>
        <a:p>
          <a:endParaRPr lang="en-US"/>
        </a:p>
      </dgm:t>
    </dgm:pt>
    <dgm:pt modelId="{8194DF8A-F833-4761-8C7E-4DD7FC8424D4}" type="sibTrans" cxnId="{26C0C5AC-9B0E-4A27-A4C3-E372690BFC7B}">
      <dgm:prSet/>
      <dgm:spPr/>
      <dgm:t>
        <a:bodyPr/>
        <a:lstStyle/>
        <a:p>
          <a:endParaRPr lang="en-US"/>
        </a:p>
      </dgm:t>
    </dgm:pt>
    <dgm:pt modelId="{68CD71A8-61D6-434A-9FA0-F2EEF5229EC8}">
      <dgm:prSet/>
      <dgm:spPr/>
      <dgm:t>
        <a:bodyPr/>
        <a:lstStyle/>
        <a:p>
          <a:r>
            <a:rPr lang="en-US" dirty="0">
              <a:solidFill>
                <a:srgbClr val="000000"/>
              </a:solidFill>
            </a:rPr>
            <a:t>Resident Appearance</a:t>
          </a:r>
        </a:p>
      </dgm:t>
    </dgm:pt>
    <dgm:pt modelId="{6BC2BC09-B47B-48F4-B909-8B31DD8DE085}" type="parTrans" cxnId="{CB1F989B-09FB-4269-A391-ED15E69702B4}">
      <dgm:prSet/>
      <dgm:spPr/>
      <dgm:t>
        <a:bodyPr/>
        <a:lstStyle/>
        <a:p>
          <a:endParaRPr lang="en-US"/>
        </a:p>
      </dgm:t>
    </dgm:pt>
    <dgm:pt modelId="{A5719A4E-B843-492F-BC9B-CD9BE9AF4143}" type="sibTrans" cxnId="{CB1F989B-09FB-4269-A391-ED15E69702B4}">
      <dgm:prSet/>
      <dgm:spPr/>
      <dgm:t>
        <a:bodyPr/>
        <a:lstStyle/>
        <a:p>
          <a:endParaRPr lang="en-US"/>
        </a:p>
      </dgm:t>
    </dgm:pt>
    <dgm:pt modelId="{4251C894-BC98-4CA5-AD75-671F2DFD49FA}">
      <dgm:prSet/>
      <dgm:spPr/>
      <dgm:t>
        <a:bodyPr/>
        <a:lstStyle/>
        <a:p>
          <a:r>
            <a:rPr lang="en-US" dirty="0">
              <a:solidFill>
                <a:srgbClr val="000000"/>
              </a:solidFill>
            </a:rPr>
            <a:t>Resident Activities</a:t>
          </a:r>
        </a:p>
      </dgm:t>
    </dgm:pt>
    <dgm:pt modelId="{029090CF-E719-4DF8-9D46-3194BDC20FCB}" type="parTrans" cxnId="{BBCF729F-05FE-440C-B993-5AD367ED263A}">
      <dgm:prSet/>
      <dgm:spPr/>
      <dgm:t>
        <a:bodyPr/>
        <a:lstStyle/>
        <a:p>
          <a:endParaRPr lang="en-US"/>
        </a:p>
      </dgm:t>
    </dgm:pt>
    <dgm:pt modelId="{C0F859D9-CC94-48E9-B97F-696B2B80308A}" type="sibTrans" cxnId="{BBCF729F-05FE-440C-B993-5AD367ED263A}">
      <dgm:prSet/>
      <dgm:spPr/>
      <dgm:t>
        <a:bodyPr/>
        <a:lstStyle/>
        <a:p>
          <a:endParaRPr lang="en-US"/>
        </a:p>
      </dgm:t>
    </dgm:pt>
    <dgm:pt modelId="{05890780-1257-4E3C-802E-1A019A0E1FAB}">
      <dgm:prSet/>
      <dgm:spPr/>
      <dgm:t>
        <a:bodyPr/>
        <a:lstStyle/>
        <a:p>
          <a:r>
            <a:rPr lang="en-US" dirty="0">
              <a:solidFill>
                <a:srgbClr val="000000"/>
              </a:solidFill>
            </a:rPr>
            <a:t>Noisy Environment</a:t>
          </a:r>
        </a:p>
      </dgm:t>
    </dgm:pt>
    <dgm:pt modelId="{E28F2575-D08D-422A-BB91-D2D413348BD9}" type="parTrans" cxnId="{FD5E686B-FD60-4F02-AE35-B10B270F1620}">
      <dgm:prSet/>
      <dgm:spPr/>
      <dgm:t>
        <a:bodyPr/>
        <a:lstStyle/>
        <a:p>
          <a:endParaRPr lang="en-US"/>
        </a:p>
      </dgm:t>
    </dgm:pt>
    <dgm:pt modelId="{B09E690E-C4D4-418A-BBF0-29BDEE676F0D}" type="sibTrans" cxnId="{FD5E686B-FD60-4F02-AE35-B10B270F1620}">
      <dgm:prSet/>
      <dgm:spPr/>
      <dgm:t>
        <a:bodyPr/>
        <a:lstStyle/>
        <a:p>
          <a:endParaRPr lang="en-US"/>
        </a:p>
      </dgm:t>
    </dgm:pt>
    <dgm:pt modelId="{4CF1AA86-5E36-4192-B9F8-6297ED7B4D65}">
      <dgm:prSet/>
      <dgm:spPr/>
      <dgm:t>
        <a:bodyPr/>
        <a:lstStyle/>
        <a:p>
          <a:r>
            <a:rPr lang="en-US" dirty="0">
              <a:solidFill>
                <a:srgbClr val="000000"/>
              </a:solidFill>
            </a:rPr>
            <a:t>Staff tone of voice</a:t>
          </a:r>
        </a:p>
      </dgm:t>
    </dgm:pt>
    <dgm:pt modelId="{EB9EE0BD-738C-4A1D-BA07-7571A196A93C}" type="parTrans" cxnId="{07889A39-D921-4571-9E32-DF6D46051491}">
      <dgm:prSet/>
      <dgm:spPr/>
      <dgm:t>
        <a:bodyPr/>
        <a:lstStyle/>
        <a:p>
          <a:endParaRPr lang="en-US"/>
        </a:p>
      </dgm:t>
    </dgm:pt>
    <dgm:pt modelId="{2B7B1B74-92AF-419F-A5A1-2B05697F2A1E}" type="sibTrans" cxnId="{07889A39-D921-4571-9E32-DF6D46051491}">
      <dgm:prSet/>
      <dgm:spPr/>
      <dgm:t>
        <a:bodyPr/>
        <a:lstStyle/>
        <a:p>
          <a:endParaRPr lang="en-US"/>
        </a:p>
      </dgm:t>
    </dgm:pt>
    <dgm:pt modelId="{3728E222-B6F4-4E83-A5B6-0546F66D5BCE}">
      <dgm:prSet/>
      <dgm:spPr/>
      <dgm:t>
        <a:bodyPr/>
        <a:lstStyle/>
        <a:p>
          <a:r>
            <a:rPr lang="en-US" dirty="0">
              <a:solidFill>
                <a:srgbClr val="000000"/>
              </a:solidFill>
            </a:rPr>
            <a:t>Residents yelling out</a:t>
          </a:r>
        </a:p>
      </dgm:t>
    </dgm:pt>
    <dgm:pt modelId="{6F2D3067-2643-4867-A5CC-9232BCCCA936}" type="parTrans" cxnId="{55D278C0-AB28-43BD-ABFC-9E7A7846B262}">
      <dgm:prSet/>
      <dgm:spPr/>
      <dgm:t>
        <a:bodyPr/>
        <a:lstStyle/>
        <a:p>
          <a:endParaRPr lang="en-US"/>
        </a:p>
      </dgm:t>
    </dgm:pt>
    <dgm:pt modelId="{4BBB23A8-307B-4531-BCDE-4216AADD0B18}" type="sibTrans" cxnId="{55D278C0-AB28-43BD-ABFC-9E7A7846B262}">
      <dgm:prSet/>
      <dgm:spPr/>
      <dgm:t>
        <a:bodyPr/>
        <a:lstStyle/>
        <a:p>
          <a:endParaRPr lang="en-US"/>
        </a:p>
      </dgm:t>
    </dgm:pt>
    <dgm:pt modelId="{A880BE8E-5ACA-430D-ABE9-9F1B3A4E2EF6}">
      <dgm:prSet/>
      <dgm:spPr/>
      <dgm:t>
        <a:bodyPr/>
        <a:lstStyle/>
        <a:p>
          <a:r>
            <a:rPr lang="en-US" dirty="0">
              <a:solidFill>
                <a:srgbClr val="000000"/>
              </a:solidFill>
            </a:rPr>
            <a:t>Odors</a:t>
          </a:r>
        </a:p>
      </dgm:t>
    </dgm:pt>
    <dgm:pt modelId="{27CA0526-785A-422A-8662-86E113A5255C}" type="parTrans" cxnId="{D37640BF-3667-4143-A038-E81FFE05F1E8}">
      <dgm:prSet/>
      <dgm:spPr/>
      <dgm:t>
        <a:bodyPr/>
        <a:lstStyle/>
        <a:p>
          <a:endParaRPr lang="en-US"/>
        </a:p>
      </dgm:t>
    </dgm:pt>
    <dgm:pt modelId="{A641AF23-93B1-456C-B661-EDAC8898E066}" type="sibTrans" cxnId="{D37640BF-3667-4143-A038-E81FFE05F1E8}">
      <dgm:prSet/>
      <dgm:spPr/>
      <dgm:t>
        <a:bodyPr/>
        <a:lstStyle/>
        <a:p>
          <a:endParaRPr lang="en-US"/>
        </a:p>
      </dgm:t>
    </dgm:pt>
    <dgm:pt modelId="{3B082D33-3B4C-4851-9011-9FFBF857B4A9}">
      <dgm:prSet/>
      <dgm:spPr/>
      <dgm:t>
        <a:bodyPr/>
        <a:lstStyle/>
        <a:p>
          <a:r>
            <a:rPr lang="en-US" dirty="0">
              <a:solidFill>
                <a:srgbClr val="000000"/>
              </a:solidFill>
            </a:rPr>
            <a:t>Air Temperature</a:t>
          </a:r>
        </a:p>
      </dgm:t>
    </dgm:pt>
    <dgm:pt modelId="{0473976C-A1C4-4EC1-86E7-567F67508205}" type="parTrans" cxnId="{6C5F6FF9-EB7D-4468-AD4A-64CFB5A7582E}">
      <dgm:prSet/>
      <dgm:spPr/>
      <dgm:t>
        <a:bodyPr/>
        <a:lstStyle/>
        <a:p>
          <a:endParaRPr lang="en-US"/>
        </a:p>
      </dgm:t>
    </dgm:pt>
    <dgm:pt modelId="{C8331CB3-A1A6-473F-AD15-E1903743300B}" type="sibTrans" cxnId="{6C5F6FF9-EB7D-4468-AD4A-64CFB5A7582E}">
      <dgm:prSet/>
      <dgm:spPr/>
      <dgm:t>
        <a:bodyPr/>
        <a:lstStyle/>
        <a:p>
          <a:endParaRPr lang="en-US"/>
        </a:p>
      </dgm:t>
    </dgm:pt>
    <dgm:pt modelId="{B579CDA0-058D-43AC-B3CF-D5454D422D1F}">
      <dgm:prSet/>
      <dgm:spPr/>
      <dgm:t>
        <a:bodyPr/>
        <a:lstStyle/>
        <a:p>
          <a:r>
            <a:rPr lang="en-US" dirty="0">
              <a:solidFill>
                <a:srgbClr val="000000"/>
              </a:solidFill>
            </a:rPr>
            <a:t>Surface</a:t>
          </a:r>
        </a:p>
      </dgm:t>
    </dgm:pt>
    <dgm:pt modelId="{03B6817F-4C31-47BF-B0A4-BEDDA02B3C24}" type="parTrans" cxnId="{3380A6F7-DB99-4CC9-A4D3-0278682B06E3}">
      <dgm:prSet/>
      <dgm:spPr/>
      <dgm:t>
        <a:bodyPr/>
        <a:lstStyle/>
        <a:p>
          <a:endParaRPr lang="en-US"/>
        </a:p>
      </dgm:t>
    </dgm:pt>
    <dgm:pt modelId="{80C71483-FE5A-498F-8657-52032F60E454}" type="sibTrans" cxnId="{3380A6F7-DB99-4CC9-A4D3-0278682B06E3}">
      <dgm:prSet/>
      <dgm:spPr/>
      <dgm:t>
        <a:bodyPr/>
        <a:lstStyle/>
        <a:p>
          <a:endParaRPr lang="en-US"/>
        </a:p>
      </dgm:t>
    </dgm:pt>
    <dgm:pt modelId="{EEDA3D6A-B5CE-4F9E-8CF1-EF4D259FB99D}" type="pres">
      <dgm:prSet presAssocID="{F94FDF9C-52FE-45F4-83B8-1C828C7CEB3D}" presName="diagram" presStyleCnt="0">
        <dgm:presLayoutVars>
          <dgm:chPref val="1"/>
          <dgm:dir/>
          <dgm:animOne val="branch"/>
          <dgm:animLvl val="lvl"/>
          <dgm:resizeHandles/>
        </dgm:presLayoutVars>
      </dgm:prSet>
      <dgm:spPr/>
    </dgm:pt>
    <dgm:pt modelId="{38F2263D-26D5-42D4-BAB2-4B1B5B1CE72A}" type="pres">
      <dgm:prSet presAssocID="{CC99A70F-4B51-4F41-8AFE-75781664BD3B}" presName="root" presStyleCnt="0"/>
      <dgm:spPr/>
    </dgm:pt>
    <dgm:pt modelId="{5C836EF0-35CB-43BA-A5E3-1ED7D6A357FF}" type="pres">
      <dgm:prSet presAssocID="{CC99A70F-4B51-4F41-8AFE-75781664BD3B}" presName="rootComposite" presStyleCnt="0"/>
      <dgm:spPr/>
    </dgm:pt>
    <dgm:pt modelId="{67796702-7ED5-41D0-9205-A18B4A4090FB}" type="pres">
      <dgm:prSet presAssocID="{CC99A70F-4B51-4F41-8AFE-75781664BD3B}" presName="rootText" presStyleLbl="node1" presStyleIdx="0" presStyleCnt="4"/>
      <dgm:spPr/>
    </dgm:pt>
    <dgm:pt modelId="{5EF424E3-0063-42A0-B29F-6CC2F7FB165E}" type="pres">
      <dgm:prSet presAssocID="{CC99A70F-4B51-4F41-8AFE-75781664BD3B}" presName="rootConnector" presStyleLbl="node1" presStyleIdx="0" presStyleCnt="4"/>
      <dgm:spPr/>
    </dgm:pt>
    <dgm:pt modelId="{79325E1A-2B53-45F6-81D5-2FB557C3EAF3}" type="pres">
      <dgm:prSet presAssocID="{CC99A70F-4B51-4F41-8AFE-75781664BD3B}" presName="childShape" presStyleCnt="0"/>
      <dgm:spPr/>
    </dgm:pt>
    <dgm:pt modelId="{8F17DB91-063E-441B-A63C-10FBC4569FAD}" type="pres">
      <dgm:prSet presAssocID="{00F11B20-9BB5-4763-956A-76BFD280F94F}" presName="Name13" presStyleLbl="parChTrans1D2" presStyleIdx="0" presStyleCnt="9"/>
      <dgm:spPr/>
    </dgm:pt>
    <dgm:pt modelId="{F14B15C9-772D-42FC-B91E-5585B6BE3675}" type="pres">
      <dgm:prSet presAssocID="{2370FD32-235F-4B5B-BD26-21F96B57FF10}" presName="childText" presStyleLbl="bgAcc1" presStyleIdx="0" presStyleCnt="9">
        <dgm:presLayoutVars>
          <dgm:bulletEnabled val="1"/>
        </dgm:presLayoutVars>
      </dgm:prSet>
      <dgm:spPr/>
    </dgm:pt>
    <dgm:pt modelId="{6589FDF7-6387-40AD-8282-E43EE78CB117}" type="pres">
      <dgm:prSet presAssocID="{6BC2BC09-B47B-48F4-B909-8B31DD8DE085}" presName="Name13" presStyleLbl="parChTrans1D2" presStyleIdx="1" presStyleCnt="9"/>
      <dgm:spPr/>
    </dgm:pt>
    <dgm:pt modelId="{57D845FF-B59E-4D66-9188-69234EC0F2EB}" type="pres">
      <dgm:prSet presAssocID="{68CD71A8-61D6-434A-9FA0-F2EEF5229EC8}" presName="childText" presStyleLbl="bgAcc1" presStyleIdx="1" presStyleCnt="9">
        <dgm:presLayoutVars>
          <dgm:bulletEnabled val="1"/>
        </dgm:presLayoutVars>
      </dgm:prSet>
      <dgm:spPr/>
    </dgm:pt>
    <dgm:pt modelId="{88581FB0-CB99-4AA2-8A73-646D872E415C}" type="pres">
      <dgm:prSet presAssocID="{029090CF-E719-4DF8-9D46-3194BDC20FCB}" presName="Name13" presStyleLbl="parChTrans1D2" presStyleIdx="2" presStyleCnt="9"/>
      <dgm:spPr/>
    </dgm:pt>
    <dgm:pt modelId="{9BEACA32-5B9E-46A0-BC01-CC51D1C157ED}" type="pres">
      <dgm:prSet presAssocID="{4251C894-BC98-4CA5-AD75-671F2DFD49FA}" presName="childText" presStyleLbl="bgAcc1" presStyleIdx="2" presStyleCnt="9">
        <dgm:presLayoutVars>
          <dgm:bulletEnabled val="1"/>
        </dgm:presLayoutVars>
      </dgm:prSet>
      <dgm:spPr/>
    </dgm:pt>
    <dgm:pt modelId="{8BB165B1-4510-4D6D-A1C0-A1A7D8C62799}" type="pres">
      <dgm:prSet presAssocID="{BE07C09F-6573-43F7-A53D-482C87AB2DC4}" presName="root" presStyleCnt="0"/>
      <dgm:spPr/>
    </dgm:pt>
    <dgm:pt modelId="{9D496931-4563-4B5F-B861-186DCD7B35E3}" type="pres">
      <dgm:prSet presAssocID="{BE07C09F-6573-43F7-A53D-482C87AB2DC4}" presName="rootComposite" presStyleCnt="0"/>
      <dgm:spPr/>
    </dgm:pt>
    <dgm:pt modelId="{0AF80A89-799B-4EB7-A965-DA21CBFC6653}" type="pres">
      <dgm:prSet presAssocID="{BE07C09F-6573-43F7-A53D-482C87AB2DC4}" presName="rootText" presStyleLbl="node1" presStyleIdx="1" presStyleCnt="4" custLinFactNeighborX="1171" custLinFactNeighborY="-128"/>
      <dgm:spPr/>
    </dgm:pt>
    <dgm:pt modelId="{D0B7F583-F47B-42D1-9AD8-347E7084682E}" type="pres">
      <dgm:prSet presAssocID="{BE07C09F-6573-43F7-A53D-482C87AB2DC4}" presName="rootConnector" presStyleLbl="node1" presStyleIdx="1" presStyleCnt="4"/>
      <dgm:spPr/>
    </dgm:pt>
    <dgm:pt modelId="{7A895540-ADE2-4015-8675-607CF0790DBE}" type="pres">
      <dgm:prSet presAssocID="{BE07C09F-6573-43F7-A53D-482C87AB2DC4}" presName="childShape" presStyleCnt="0"/>
      <dgm:spPr/>
    </dgm:pt>
    <dgm:pt modelId="{CE79D292-8275-4688-840D-26CC16D69691}" type="pres">
      <dgm:prSet presAssocID="{E28F2575-D08D-422A-BB91-D2D413348BD9}" presName="Name13" presStyleLbl="parChTrans1D2" presStyleIdx="3" presStyleCnt="9"/>
      <dgm:spPr/>
    </dgm:pt>
    <dgm:pt modelId="{A4CD6409-87EA-4280-B30B-5BCE14F60ADE}" type="pres">
      <dgm:prSet presAssocID="{05890780-1257-4E3C-802E-1A019A0E1FAB}" presName="childText" presStyleLbl="bgAcc1" presStyleIdx="3" presStyleCnt="9">
        <dgm:presLayoutVars>
          <dgm:bulletEnabled val="1"/>
        </dgm:presLayoutVars>
      </dgm:prSet>
      <dgm:spPr/>
    </dgm:pt>
    <dgm:pt modelId="{45D0322E-F38C-47C0-B99C-29106933E0E2}" type="pres">
      <dgm:prSet presAssocID="{EB9EE0BD-738C-4A1D-BA07-7571A196A93C}" presName="Name13" presStyleLbl="parChTrans1D2" presStyleIdx="4" presStyleCnt="9"/>
      <dgm:spPr/>
    </dgm:pt>
    <dgm:pt modelId="{EC42FB3D-ADC7-4D6B-A410-7EABA982B3FF}" type="pres">
      <dgm:prSet presAssocID="{4CF1AA86-5E36-4192-B9F8-6297ED7B4D65}" presName="childText" presStyleLbl="bgAcc1" presStyleIdx="4" presStyleCnt="9">
        <dgm:presLayoutVars>
          <dgm:bulletEnabled val="1"/>
        </dgm:presLayoutVars>
      </dgm:prSet>
      <dgm:spPr/>
    </dgm:pt>
    <dgm:pt modelId="{7E9C05F7-3936-4990-8628-02D775082D93}" type="pres">
      <dgm:prSet presAssocID="{6F2D3067-2643-4867-A5CC-9232BCCCA936}" presName="Name13" presStyleLbl="parChTrans1D2" presStyleIdx="5" presStyleCnt="9"/>
      <dgm:spPr/>
    </dgm:pt>
    <dgm:pt modelId="{AF8C20A6-D650-40E2-AA14-42D3032F97C9}" type="pres">
      <dgm:prSet presAssocID="{3728E222-B6F4-4E83-A5B6-0546F66D5BCE}" presName="childText" presStyleLbl="bgAcc1" presStyleIdx="5" presStyleCnt="9">
        <dgm:presLayoutVars>
          <dgm:bulletEnabled val="1"/>
        </dgm:presLayoutVars>
      </dgm:prSet>
      <dgm:spPr/>
    </dgm:pt>
    <dgm:pt modelId="{AE9454ED-45E1-40C3-A958-FE5837327C2E}" type="pres">
      <dgm:prSet presAssocID="{D6FA08E4-D9B4-4FB7-9236-348914EFC2CD}" presName="root" presStyleCnt="0"/>
      <dgm:spPr/>
    </dgm:pt>
    <dgm:pt modelId="{DDFDD1D8-D486-4CC2-A662-76F4CC552854}" type="pres">
      <dgm:prSet presAssocID="{D6FA08E4-D9B4-4FB7-9236-348914EFC2CD}" presName="rootComposite" presStyleCnt="0"/>
      <dgm:spPr/>
    </dgm:pt>
    <dgm:pt modelId="{C61128C0-F527-41D3-A211-6BD55D9BCC83}" type="pres">
      <dgm:prSet presAssocID="{D6FA08E4-D9B4-4FB7-9236-348914EFC2CD}" presName="rootText" presStyleLbl="node1" presStyleIdx="2" presStyleCnt="4"/>
      <dgm:spPr/>
    </dgm:pt>
    <dgm:pt modelId="{27612D0C-ADA9-4DCA-929C-CDCB3068AB5E}" type="pres">
      <dgm:prSet presAssocID="{D6FA08E4-D9B4-4FB7-9236-348914EFC2CD}" presName="rootConnector" presStyleLbl="node1" presStyleIdx="2" presStyleCnt="4"/>
      <dgm:spPr/>
    </dgm:pt>
    <dgm:pt modelId="{3D2FDE00-069E-451B-9DE1-ECAC555B6248}" type="pres">
      <dgm:prSet presAssocID="{D6FA08E4-D9B4-4FB7-9236-348914EFC2CD}" presName="childShape" presStyleCnt="0"/>
      <dgm:spPr/>
    </dgm:pt>
    <dgm:pt modelId="{04D2B28B-35EB-434A-A7CD-67DC26F35532}" type="pres">
      <dgm:prSet presAssocID="{27CA0526-785A-422A-8662-86E113A5255C}" presName="Name13" presStyleLbl="parChTrans1D2" presStyleIdx="6" presStyleCnt="9"/>
      <dgm:spPr/>
    </dgm:pt>
    <dgm:pt modelId="{694F4757-9D51-48C0-A0A7-94772CAF5710}" type="pres">
      <dgm:prSet presAssocID="{A880BE8E-5ACA-430D-ABE9-9F1B3A4E2EF6}" presName="childText" presStyleLbl="bgAcc1" presStyleIdx="6" presStyleCnt="9">
        <dgm:presLayoutVars>
          <dgm:bulletEnabled val="1"/>
        </dgm:presLayoutVars>
      </dgm:prSet>
      <dgm:spPr/>
    </dgm:pt>
    <dgm:pt modelId="{BD8DEEC4-E177-454D-86F1-C45C7CA9B263}" type="pres">
      <dgm:prSet presAssocID="{2C9501CE-020E-4861-B44A-7F597F3B2D5A}" presName="root" presStyleCnt="0"/>
      <dgm:spPr/>
    </dgm:pt>
    <dgm:pt modelId="{EBF6998A-6ECA-481E-8267-FCD5D65BDFD3}" type="pres">
      <dgm:prSet presAssocID="{2C9501CE-020E-4861-B44A-7F597F3B2D5A}" presName="rootComposite" presStyleCnt="0"/>
      <dgm:spPr/>
    </dgm:pt>
    <dgm:pt modelId="{09848196-948C-4ED8-996F-54DA01799442}" type="pres">
      <dgm:prSet presAssocID="{2C9501CE-020E-4861-B44A-7F597F3B2D5A}" presName="rootText" presStyleLbl="node1" presStyleIdx="3" presStyleCnt="4"/>
      <dgm:spPr/>
    </dgm:pt>
    <dgm:pt modelId="{B1678F0A-7EA3-4214-B7C0-74823E20D1A3}" type="pres">
      <dgm:prSet presAssocID="{2C9501CE-020E-4861-B44A-7F597F3B2D5A}" presName="rootConnector" presStyleLbl="node1" presStyleIdx="3" presStyleCnt="4"/>
      <dgm:spPr/>
    </dgm:pt>
    <dgm:pt modelId="{7B1B34C2-ED82-4979-AA6A-9A544464CE60}" type="pres">
      <dgm:prSet presAssocID="{2C9501CE-020E-4861-B44A-7F597F3B2D5A}" presName="childShape" presStyleCnt="0"/>
      <dgm:spPr/>
    </dgm:pt>
    <dgm:pt modelId="{5902B654-7AA3-425E-9923-6A27AFDA4A98}" type="pres">
      <dgm:prSet presAssocID="{0473976C-A1C4-4EC1-86E7-567F67508205}" presName="Name13" presStyleLbl="parChTrans1D2" presStyleIdx="7" presStyleCnt="9"/>
      <dgm:spPr/>
    </dgm:pt>
    <dgm:pt modelId="{EC7CE4CE-0D7C-44A3-82D6-00BC0C1DB351}" type="pres">
      <dgm:prSet presAssocID="{3B082D33-3B4C-4851-9011-9FFBF857B4A9}" presName="childText" presStyleLbl="bgAcc1" presStyleIdx="7" presStyleCnt="9">
        <dgm:presLayoutVars>
          <dgm:bulletEnabled val="1"/>
        </dgm:presLayoutVars>
      </dgm:prSet>
      <dgm:spPr/>
    </dgm:pt>
    <dgm:pt modelId="{7FAF0166-5DDA-4856-BBAD-7C6655A85700}" type="pres">
      <dgm:prSet presAssocID="{03B6817F-4C31-47BF-B0A4-BEDDA02B3C24}" presName="Name13" presStyleLbl="parChTrans1D2" presStyleIdx="8" presStyleCnt="9"/>
      <dgm:spPr/>
    </dgm:pt>
    <dgm:pt modelId="{D7ECF485-5CA2-4F1B-84C9-6ACA169E0363}" type="pres">
      <dgm:prSet presAssocID="{B579CDA0-058D-43AC-B3CF-D5454D422D1F}" presName="childText" presStyleLbl="bgAcc1" presStyleIdx="8" presStyleCnt="9">
        <dgm:presLayoutVars>
          <dgm:bulletEnabled val="1"/>
        </dgm:presLayoutVars>
      </dgm:prSet>
      <dgm:spPr/>
    </dgm:pt>
  </dgm:ptLst>
  <dgm:cxnLst>
    <dgm:cxn modelId="{CAA54E01-351A-4476-89CC-47830DF0FD00}" type="presOf" srcId="{68CD71A8-61D6-434A-9FA0-F2EEF5229EC8}" destId="{57D845FF-B59E-4D66-9188-69234EC0F2EB}" srcOrd="0" destOrd="0" presId="urn:microsoft.com/office/officeart/2005/8/layout/hierarchy3"/>
    <dgm:cxn modelId="{C964CD03-768A-4519-B88B-B51275D95714}" type="presOf" srcId="{6BC2BC09-B47B-48F4-B909-8B31DD8DE085}" destId="{6589FDF7-6387-40AD-8282-E43EE78CB117}" srcOrd="0" destOrd="0" presId="urn:microsoft.com/office/officeart/2005/8/layout/hierarchy3"/>
    <dgm:cxn modelId="{0481DC0C-CDFD-4E26-9A6E-BEF0C18D0133}" type="presOf" srcId="{4CF1AA86-5E36-4192-B9F8-6297ED7B4D65}" destId="{EC42FB3D-ADC7-4D6B-A410-7EABA982B3FF}" srcOrd="0" destOrd="0" presId="urn:microsoft.com/office/officeart/2005/8/layout/hierarchy3"/>
    <dgm:cxn modelId="{48FBB015-052F-4E9F-935A-0A4A9E9AF5E3}" type="presOf" srcId="{BE07C09F-6573-43F7-A53D-482C87AB2DC4}" destId="{D0B7F583-F47B-42D1-9AD8-347E7084682E}" srcOrd="1" destOrd="0" presId="urn:microsoft.com/office/officeart/2005/8/layout/hierarchy3"/>
    <dgm:cxn modelId="{EA62AE16-BA79-45EC-8716-1F5974E0FD13}" type="presOf" srcId="{E28F2575-D08D-422A-BB91-D2D413348BD9}" destId="{CE79D292-8275-4688-840D-26CC16D69691}" srcOrd="0" destOrd="0" presId="urn:microsoft.com/office/officeart/2005/8/layout/hierarchy3"/>
    <dgm:cxn modelId="{ECEB4519-65EE-461A-9016-1D710EC88B08}" type="presOf" srcId="{03B6817F-4C31-47BF-B0A4-BEDDA02B3C24}" destId="{7FAF0166-5DDA-4856-BBAD-7C6655A85700}" srcOrd="0" destOrd="0" presId="urn:microsoft.com/office/officeart/2005/8/layout/hierarchy3"/>
    <dgm:cxn modelId="{03939627-24BF-4C72-AB17-C21FD106377F}" type="presOf" srcId="{05890780-1257-4E3C-802E-1A019A0E1FAB}" destId="{A4CD6409-87EA-4280-B30B-5BCE14F60ADE}" srcOrd="0" destOrd="0" presId="urn:microsoft.com/office/officeart/2005/8/layout/hierarchy3"/>
    <dgm:cxn modelId="{07889A39-D921-4571-9E32-DF6D46051491}" srcId="{BE07C09F-6573-43F7-A53D-482C87AB2DC4}" destId="{4CF1AA86-5E36-4192-B9F8-6297ED7B4D65}" srcOrd="1" destOrd="0" parTransId="{EB9EE0BD-738C-4A1D-BA07-7571A196A93C}" sibTransId="{2B7B1B74-92AF-419F-A5A1-2B05697F2A1E}"/>
    <dgm:cxn modelId="{9885A03C-343F-4B08-A4D5-CB84B208DB42}" type="presOf" srcId="{4251C894-BC98-4CA5-AD75-671F2DFD49FA}" destId="{9BEACA32-5B9E-46A0-BC01-CC51D1C157ED}" srcOrd="0" destOrd="0" presId="urn:microsoft.com/office/officeart/2005/8/layout/hierarchy3"/>
    <dgm:cxn modelId="{01E08E64-8904-4F87-B2A5-DF2DDB0CD5A2}" type="presOf" srcId="{D6FA08E4-D9B4-4FB7-9236-348914EFC2CD}" destId="{27612D0C-ADA9-4DCA-929C-CDCB3068AB5E}" srcOrd="1" destOrd="0" presId="urn:microsoft.com/office/officeart/2005/8/layout/hierarchy3"/>
    <dgm:cxn modelId="{82A1E168-2481-4556-8E8A-9D09E48013AA}" type="presOf" srcId="{BE07C09F-6573-43F7-A53D-482C87AB2DC4}" destId="{0AF80A89-799B-4EB7-A965-DA21CBFC6653}" srcOrd="0" destOrd="0" presId="urn:microsoft.com/office/officeart/2005/8/layout/hierarchy3"/>
    <dgm:cxn modelId="{3BA82869-1C37-4A27-819C-4B958BAC65CF}" type="presOf" srcId="{A880BE8E-5ACA-430D-ABE9-9F1B3A4E2EF6}" destId="{694F4757-9D51-48C0-A0A7-94772CAF5710}" srcOrd="0" destOrd="0" presId="urn:microsoft.com/office/officeart/2005/8/layout/hierarchy3"/>
    <dgm:cxn modelId="{FD5E686B-FD60-4F02-AE35-B10B270F1620}" srcId="{BE07C09F-6573-43F7-A53D-482C87AB2DC4}" destId="{05890780-1257-4E3C-802E-1A019A0E1FAB}" srcOrd="0" destOrd="0" parTransId="{E28F2575-D08D-422A-BB91-D2D413348BD9}" sibTransId="{B09E690E-C4D4-418A-BBF0-29BDEE676F0D}"/>
    <dgm:cxn modelId="{4A477170-EC2D-4511-AD37-8194F8BE0EF2}" srcId="{F94FDF9C-52FE-45F4-83B8-1C828C7CEB3D}" destId="{BE07C09F-6573-43F7-A53D-482C87AB2DC4}" srcOrd="1" destOrd="0" parTransId="{2C8A8D84-DFB1-41A7-B499-ADFD2D30058A}" sibTransId="{8D0B893C-2BA8-4154-B925-E90276AA80A8}"/>
    <dgm:cxn modelId="{B6C42071-2015-483E-B267-82C762A4D69D}" type="presOf" srcId="{CC99A70F-4B51-4F41-8AFE-75781664BD3B}" destId="{67796702-7ED5-41D0-9205-A18B4A4090FB}" srcOrd="0" destOrd="0" presId="urn:microsoft.com/office/officeart/2005/8/layout/hierarchy3"/>
    <dgm:cxn modelId="{BF6D6451-60A4-4974-B31F-67302065081D}" type="presOf" srcId="{27CA0526-785A-422A-8662-86E113A5255C}" destId="{04D2B28B-35EB-434A-A7CD-67DC26F35532}" srcOrd="0" destOrd="0" presId="urn:microsoft.com/office/officeart/2005/8/layout/hierarchy3"/>
    <dgm:cxn modelId="{AC2BC571-2A91-4A04-B635-4F3CA078B307}" srcId="{F94FDF9C-52FE-45F4-83B8-1C828C7CEB3D}" destId="{2C9501CE-020E-4861-B44A-7F597F3B2D5A}" srcOrd="3" destOrd="0" parTransId="{8D7378A0-3B16-44C0-B251-5275999C67D5}" sibTransId="{05478859-B466-4B76-80B5-F40BE4993419}"/>
    <dgm:cxn modelId="{A959A052-38F8-4E51-A84B-879BE0099FE1}" type="presOf" srcId="{6F2D3067-2643-4867-A5CC-9232BCCCA936}" destId="{7E9C05F7-3936-4990-8628-02D775082D93}" srcOrd="0" destOrd="0" presId="urn:microsoft.com/office/officeart/2005/8/layout/hierarchy3"/>
    <dgm:cxn modelId="{B0C24B78-32AC-4AB1-A96D-1CD9943B991A}" srcId="{F94FDF9C-52FE-45F4-83B8-1C828C7CEB3D}" destId="{D6FA08E4-D9B4-4FB7-9236-348914EFC2CD}" srcOrd="2" destOrd="0" parTransId="{0CC4CF7C-1FF7-4B51-947C-5C7EBADEB226}" sibTransId="{E6A8C170-9DC7-4B80-9A30-DA3C30C6556E}"/>
    <dgm:cxn modelId="{B9373D79-F5E3-4500-873B-D61F03B459BF}" type="presOf" srcId="{2C9501CE-020E-4861-B44A-7F597F3B2D5A}" destId="{09848196-948C-4ED8-996F-54DA01799442}" srcOrd="0" destOrd="0" presId="urn:microsoft.com/office/officeart/2005/8/layout/hierarchy3"/>
    <dgm:cxn modelId="{22962D7B-ED76-498B-871B-B5F19ABFF9F4}" type="presOf" srcId="{F94FDF9C-52FE-45F4-83B8-1C828C7CEB3D}" destId="{EEDA3D6A-B5CE-4F9E-8CF1-EF4D259FB99D}" srcOrd="0" destOrd="0" presId="urn:microsoft.com/office/officeart/2005/8/layout/hierarchy3"/>
    <dgm:cxn modelId="{234C1685-9E73-4C53-841D-4591A918163C}" type="presOf" srcId="{3B082D33-3B4C-4851-9011-9FFBF857B4A9}" destId="{EC7CE4CE-0D7C-44A3-82D6-00BC0C1DB351}" srcOrd="0" destOrd="0" presId="urn:microsoft.com/office/officeart/2005/8/layout/hierarchy3"/>
    <dgm:cxn modelId="{4D6CE497-13FA-4B7E-8AAC-76C8B9E54B56}" type="presOf" srcId="{2370FD32-235F-4B5B-BD26-21F96B57FF10}" destId="{F14B15C9-772D-42FC-B91E-5585B6BE3675}" srcOrd="0" destOrd="0" presId="urn:microsoft.com/office/officeart/2005/8/layout/hierarchy3"/>
    <dgm:cxn modelId="{402D0B9A-6478-4233-B305-2DF33DBF34C3}" type="presOf" srcId="{3728E222-B6F4-4E83-A5B6-0546F66D5BCE}" destId="{AF8C20A6-D650-40E2-AA14-42D3032F97C9}" srcOrd="0" destOrd="0" presId="urn:microsoft.com/office/officeart/2005/8/layout/hierarchy3"/>
    <dgm:cxn modelId="{CB1F989B-09FB-4269-A391-ED15E69702B4}" srcId="{CC99A70F-4B51-4F41-8AFE-75781664BD3B}" destId="{68CD71A8-61D6-434A-9FA0-F2EEF5229EC8}" srcOrd="1" destOrd="0" parTransId="{6BC2BC09-B47B-48F4-B909-8B31DD8DE085}" sibTransId="{A5719A4E-B843-492F-BC9B-CD9BE9AF4143}"/>
    <dgm:cxn modelId="{BBCF729F-05FE-440C-B993-5AD367ED263A}" srcId="{CC99A70F-4B51-4F41-8AFE-75781664BD3B}" destId="{4251C894-BC98-4CA5-AD75-671F2DFD49FA}" srcOrd="2" destOrd="0" parTransId="{029090CF-E719-4DF8-9D46-3194BDC20FCB}" sibTransId="{C0F859D9-CC94-48E9-B97F-696B2B80308A}"/>
    <dgm:cxn modelId="{1A71C2A7-9065-48E0-A796-DADC60935509}" type="presOf" srcId="{0473976C-A1C4-4EC1-86E7-567F67508205}" destId="{5902B654-7AA3-425E-9923-6A27AFDA4A98}" srcOrd="0" destOrd="0" presId="urn:microsoft.com/office/officeart/2005/8/layout/hierarchy3"/>
    <dgm:cxn modelId="{26C0C5AC-9B0E-4A27-A4C3-E372690BFC7B}" srcId="{CC99A70F-4B51-4F41-8AFE-75781664BD3B}" destId="{2370FD32-235F-4B5B-BD26-21F96B57FF10}" srcOrd="0" destOrd="0" parTransId="{00F11B20-9BB5-4763-956A-76BFD280F94F}" sibTransId="{8194DF8A-F833-4761-8C7E-4DD7FC8424D4}"/>
    <dgm:cxn modelId="{27B451B7-1567-4594-9461-4DFAEF558E09}" type="presOf" srcId="{B579CDA0-058D-43AC-B3CF-D5454D422D1F}" destId="{D7ECF485-5CA2-4F1B-84C9-6ACA169E0363}" srcOrd="0" destOrd="0" presId="urn:microsoft.com/office/officeart/2005/8/layout/hierarchy3"/>
    <dgm:cxn modelId="{1FDD49BD-EBDF-426D-880D-0F122528BF33}" type="presOf" srcId="{2C9501CE-020E-4861-B44A-7F597F3B2D5A}" destId="{B1678F0A-7EA3-4214-B7C0-74823E20D1A3}" srcOrd="1" destOrd="0" presId="urn:microsoft.com/office/officeart/2005/8/layout/hierarchy3"/>
    <dgm:cxn modelId="{D20039BE-9174-4C0A-A2D8-2801D4A8A714}" type="presOf" srcId="{D6FA08E4-D9B4-4FB7-9236-348914EFC2CD}" destId="{C61128C0-F527-41D3-A211-6BD55D9BCC83}" srcOrd="0" destOrd="0" presId="urn:microsoft.com/office/officeart/2005/8/layout/hierarchy3"/>
    <dgm:cxn modelId="{D37640BF-3667-4143-A038-E81FFE05F1E8}" srcId="{D6FA08E4-D9B4-4FB7-9236-348914EFC2CD}" destId="{A880BE8E-5ACA-430D-ABE9-9F1B3A4E2EF6}" srcOrd="0" destOrd="0" parTransId="{27CA0526-785A-422A-8662-86E113A5255C}" sibTransId="{A641AF23-93B1-456C-B661-EDAC8898E066}"/>
    <dgm:cxn modelId="{55D278C0-AB28-43BD-ABFC-9E7A7846B262}" srcId="{BE07C09F-6573-43F7-A53D-482C87AB2DC4}" destId="{3728E222-B6F4-4E83-A5B6-0546F66D5BCE}" srcOrd="2" destOrd="0" parTransId="{6F2D3067-2643-4867-A5CC-9232BCCCA936}" sibTransId="{4BBB23A8-307B-4531-BCDE-4216AADD0B18}"/>
    <dgm:cxn modelId="{80D469D5-6EBF-41CF-B0BF-102E9AF33C49}" type="presOf" srcId="{EB9EE0BD-738C-4A1D-BA07-7571A196A93C}" destId="{45D0322E-F38C-47C0-B99C-29106933E0E2}" srcOrd="0" destOrd="0" presId="urn:microsoft.com/office/officeart/2005/8/layout/hierarchy3"/>
    <dgm:cxn modelId="{838776D8-5A21-4A8A-B7F8-92A1B4CF0AC8}" type="presOf" srcId="{00F11B20-9BB5-4763-956A-76BFD280F94F}" destId="{8F17DB91-063E-441B-A63C-10FBC4569FAD}" srcOrd="0" destOrd="0" presId="urn:microsoft.com/office/officeart/2005/8/layout/hierarchy3"/>
    <dgm:cxn modelId="{6B9F10F0-C110-4F14-AAFB-857F83BAED67}" type="presOf" srcId="{CC99A70F-4B51-4F41-8AFE-75781664BD3B}" destId="{5EF424E3-0063-42A0-B29F-6CC2F7FB165E}" srcOrd="1" destOrd="0" presId="urn:microsoft.com/office/officeart/2005/8/layout/hierarchy3"/>
    <dgm:cxn modelId="{3380A6F7-DB99-4CC9-A4D3-0278682B06E3}" srcId="{2C9501CE-020E-4861-B44A-7F597F3B2D5A}" destId="{B579CDA0-058D-43AC-B3CF-D5454D422D1F}" srcOrd="1" destOrd="0" parTransId="{03B6817F-4C31-47BF-B0A4-BEDDA02B3C24}" sibTransId="{80C71483-FE5A-498F-8657-52032F60E454}"/>
    <dgm:cxn modelId="{68EB5CF9-DF4D-48A6-A3ED-B73316E1B466}" srcId="{F94FDF9C-52FE-45F4-83B8-1C828C7CEB3D}" destId="{CC99A70F-4B51-4F41-8AFE-75781664BD3B}" srcOrd="0" destOrd="0" parTransId="{CBD55289-D070-444D-BAE2-8EF8141E7557}" sibTransId="{8615F0FC-C1AC-4DD7-88C3-DE5DAA0FA571}"/>
    <dgm:cxn modelId="{6C5F6FF9-EB7D-4468-AD4A-64CFB5A7582E}" srcId="{2C9501CE-020E-4861-B44A-7F597F3B2D5A}" destId="{3B082D33-3B4C-4851-9011-9FFBF857B4A9}" srcOrd="0" destOrd="0" parTransId="{0473976C-A1C4-4EC1-86E7-567F67508205}" sibTransId="{C8331CB3-A1A6-473F-AD15-E1903743300B}"/>
    <dgm:cxn modelId="{217C61FE-F55C-416E-833E-AEDF22E0D336}" type="presOf" srcId="{029090CF-E719-4DF8-9D46-3194BDC20FCB}" destId="{88581FB0-CB99-4AA2-8A73-646D872E415C}" srcOrd="0" destOrd="0" presId="urn:microsoft.com/office/officeart/2005/8/layout/hierarchy3"/>
    <dgm:cxn modelId="{9C54C237-90E5-4F61-8DF1-6CB187DFC83F}" type="presParOf" srcId="{EEDA3D6A-B5CE-4F9E-8CF1-EF4D259FB99D}" destId="{38F2263D-26D5-42D4-BAB2-4B1B5B1CE72A}" srcOrd="0" destOrd="0" presId="urn:microsoft.com/office/officeart/2005/8/layout/hierarchy3"/>
    <dgm:cxn modelId="{95F426DA-82E6-4F14-9ABA-71D3DF635D83}" type="presParOf" srcId="{38F2263D-26D5-42D4-BAB2-4B1B5B1CE72A}" destId="{5C836EF0-35CB-43BA-A5E3-1ED7D6A357FF}" srcOrd="0" destOrd="0" presId="urn:microsoft.com/office/officeart/2005/8/layout/hierarchy3"/>
    <dgm:cxn modelId="{4E9E49E8-4900-4077-9FC4-1889064B26BD}" type="presParOf" srcId="{5C836EF0-35CB-43BA-A5E3-1ED7D6A357FF}" destId="{67796702-7ED5-41D0-9205-A18B4A4090FB}" srcOrd="0" destOrd="0" presId="urn:microsoft.com/office/officeart/2005/8/layout/hierarchy3"/>
    <dgm:cxn modelId="{DC3A453D-4645-4169-9641-F864A834DA59}" type="presParOf" srcId="{5C836EF0-35CB-43BA-A5E3-1ED7D6A357FF}" destId="{5EF424E3-0063-42A0-B29F-6CC2F7FB165E}" srcOrd="1" destOrd="0" presId="urn:microsoft.com/office/officeart/2005/8/layout/hierarchy3"/>
    <dgm:cxn modelId="{B5162354-1BA6-482F-8997-473C0D5CDD54}" type="presParOf" srcId="{38F2263D-26D5-42D4-BAB2-4B1B5B1CE72A}" destId="{79325E1A-2B53-45F6-81D5-2FB557C3EAF3}" srcOrd="1" destOrd="0" presId="urn:microsoft.com/office/officeart/2005/8/layout/hierarchy3"/>
    <dgm:cxn modelId="{067B090D-12F7-4044-8BE5-F1F05AEC8D56}" type="presParOf" srcId="{79325E1A-2B53-45F6-81D5-2FB557C3EAF3}" destId="{8F17DB91-063E-441B-A63C-10FBC4569FAD}" srcOrd="0" destOrd="0" presId="urn:microsoft.com/office/officeart/2005/8/layout/hierarchy3"/>
    <dgm:cxn modelId="{C590FC76-1F9F-4BCF-AEF1-E5F58101E266}" type="presParOf" srcId="{79325E1A-2B53-45F6-81D5-2FB557C3EAF3}" destId="{F14B15C9-772D-42FC-B91E-5585B6BE3675}" srcOrd="1" destOrd="0" presId="urn:microsoft.com/office/officeart/2005/8/layout/hierarchy3"/>
    <dgm:cxn modelId="{FD0873C0-6DEE-4377-9F1B-1377DE5B7F8B}" type="presParOf" srcId="{79325E1A-2B53-45F6-81D5-2FB557C3EAF3}" destId="{6589FDF7-6387-40AD-8282-E43EE78CB117}" srcOrd="2" destOrd="0" presId="urn:microsoft.com/office/officeart/2005/8/layout/hierarchy3"/>
    <dgm:cxn modelId="{E043E257-473B-4D44-AEDA-6DC9650A714A}" type="presParOf" srcId="{79325E1A-2B53-45F6-81D5-2FB557C3EAF3}" destId="{57D845FF-B59E-4D66-9188-69234EC0F2EB}" srcOrd="3" destOrd="0" presId="urn:microsoft.com/office/officeart/2005/8/layout/hierarchy3"/>
    <dgm:cxn modelId="{D78C097C-03CE-4D56-8BA7-2C8048640C49}" type="presParOf" srcId="{79325E1A-2B53-45F6-81D5-2FB557C3EAF3}" destId="{88581FB0-CB99-4AA2-8A73-646D872E415C}" srcOrd="4" destOrd="0" presId="urn:microsoft.com/office/officeart/2005/8/layout/hierarchy3"/>
    <dgm:cxn modelId="{4C9B0182-7BA1-4287-986C-1B414A388258}" type="presParOf" srcId="{79325E1A-2B53-45F6-81D5-2FB557C3EAF3}" destId="{9BEACA32-5B9E-46A0-BC01-CC51D1C157ED}" srcOrd="5" destOrd="0" presId="urn:microsoft.com/office/officeart/2005/8/layout/hierarchy3"/>
    <dgm:cxn modelId="{21E68045-C15F-4727-B6DF-D76F73AFEC8B}" type="presParOf" srcId="{EEDA3D6A-B5CE-4F9E-8CF1-EF4D259FB99D}" destId="{8BB165B1-4510-4D6D-A1C0-A1A7D8C62799}" srcOrd="1" destOrd="0" presId="urn:microsoft.com/office/officeart/2005/8/layout/hierarchy3"/>
    <dgm:cxn modelId="{4932A983-FE6F-4025-959D-4A585BD7B2B9}" type="presParOf" srcId="{8BB165B1-4510-4D6D-A1C0-A1A7D8C62799}" destId="{9D496931-4563-4B5F-B861-186DCD7B35E3}" srcOrd="0" destOrd="0" presId="urn:microsoft.com/office/officeart/2005/8/layout/hierarchy3"/>
    <dgm:cxn modelId="{47E1D4D1-9C60-4D66-96BC-70F9EC29CE00}" type="presParOf" srcId="{9D496931-4563-4B5F-B861-186DCD7B35E3}" destId="{0AF80A89-799B-4EB7-A965-DA21CBFC6653}" srcOrd="0" destOrd="0" presId="urn:microsoft.com/office/officeart/2005/8/layout/hierarchy3"/>
    <dgm:cxn modelId="{AC1C8EBB-31DA-41C5-BC61-D77BA0B9C9C0}" type="presParOf" srcId="{9D496931-4563-4B5F-B861-186DCD7B35E3}" destId="{D0B7F583-F47B-42D1-9AD8-347E7084682E}" srcOrd="1" destOrd="0" presId="urn:microsoft.com/office/officeart/2005/8/layout/hierarchy3"/>
    <dgm:cxn modelId="{9EB2B5E4-E479-4C3E-AF2F-6DA4FC64FDF6}" type="presParOf" srcId="{8BB165B1-4510-4D6D-A1C0-A1A7D8C62799}" destId="{7A895540-ADE2-4015-8675-607CF0790DBE}" srcOrd="1" destOrd="0" presId="urn:microsoft.com/office/officeart/2005/8/layout/hierarchy3"/>
    <dgm:cxn modelId="{75F33778-7A61-41FE-838D-FE3159E99654}" type="presParOf" srcId="{7A895540-ADE2-4015-8675-607CF0790DBE}" destId="{CE79D292-8275-4688-840D-26CC16D69691}" srcOrd="0" destOrd="0" presId="urn:microsoft.com/office/officeart/2005/8/layout/hierarchy3"/>
    <dgm:cxn modelId="{B9DAB2BE-9014-4C7B-BFE1-11C5D5C1E71C}" type="presParOf" srcId="{7A895540-ADE2-4015-8675-607CF0790DBE}" destId="{A4CD6409-87EA-4280-B30B-5BCE14F60ADE}" srcOrd="1" destOrd="0" presId="urn:microsoft.com/office/officeart/2005/8/layout/hierarchy3"/>
    <dgm:cxn modelId="{2457AD33-DF35-4A6F-820B-EA97CC894176}" type="presParOf" srcId="{7A895540-ADE2-4015-8675-607CF0790DBE}" destId="{45D0322E-F38C-47C0-B99C-29106933E0E2}" srcOrd="2" destOrd="0" presId="urn:microsoft.com/office/officeart/2005/8/layout/hierarchy3"/>
    <dgm:cxn modelId="{AB9DE7CD-2C68-4F28-BC1E-2A2140A0F888}" type="presParOf" srcId="{7A895540-ADE2-4015-8675-607CF0790DBE}" destId="{EC42FB3D-ADC7-4D6B-A410-7EABA982B3FF}" srcOrd="3" destOrd="0" presId="urn:microsoft.com/office/officeart/2005/8/layout/hierarchy3"/>
    <dgm:cxn modelId="{CF92F9D9-DA4E-401E-8E87-B09F55B98CB5}" type="presParOf" srcId="{7A895540-ADE2-4015-8675-607CF0790DBE}" destId="{7E9C05F7-3936-4990-8628-02D775082D93}" srcOrd="4" destOrd="0" presId="urn:microsoft.com/office/officeart/2005/8/layout/hierarchy3"/>
    <dgm:cxn modelId="{764748CC-D3F5-45B2-9CC0-5BCF990793A9}" type="presParOf" srcId="{7A895540-ADE2-4015-8675-607CF0790DBE}" destId="{AF8C20A6-D650-40E2-AA14-42D3032F97C9}" srcOrd="5" destOrd="0" presId="urn:microsoft.com/office/officeart/2005/8/layout/hierarchy3"/>
    <dgm:cxn modelId="{85A487A0-F565-42D8-9E5F-4A1AC3CA876E}" type="presParOf" srcId="{EEDA3D6A-B5CE-4F9E-8CF1-EF4D259FB99D}" destId="{AE9454ED-45E1-40C3-A958-FE5837327C2E}" srcOrd="2" destOrd="0" presId="urn:microsoft.com/office/officeart/2005/8/layout/hierarchy3"/>
    <dgm:cxn modelId="{CF01F9A8-CFF4-4381-9299-731505D223E1}" type="presParOf" srcId="{AE9454ED-45E1-40C3-A958-FE5837327C2E}" destId="{DDFDD1D8-D486-4CC2-A662-76F4CC552854}" srcOrd="0" destOrd="0" presId="urn:microsoft.com/office/officeart/2005/8/layout/hierarchy3"/>
    <dgm:cxn modelId="{A25A2305-4AA6-4A75-AE4C-6788480E1D8E}" type="presParOf" srcId="{DDFDD1D8-D486-4CC2-A662-76F4CC552854}" destId="{C61128C0-F527-41D3-A211-6BD55D9BCC83}" srcOrd="0" destOrd="0" presId="urn:microsoft.com/office/officeart/2005/8/layout/hierarchy3"/>
    <dgm:cxn modelId="{30CE3C3F-E519-4FD6-B845-66F782E3C582}" type="presParOf" srcId="{DDFDD1D8-D486-4CC2-A662-76F4CC552854}" destId="{27612D0C-ADA9-4DCA-929C-CDCB3068AB5E}" srcOrd="1" destOrd="0" presId="urn:microsoft.com/office/officeart/2005/8/layout/hierarchy3"/>
    <dgm:cxn modelId="{E5270406-6620-479B-A81A-33C043DD60A9}" type="presParOf" srcId="{AE9454ED-45E1-40C3-A958-FE5837327C2E}" destId="{3D2FDE00-069E-451B-9DE1-ECAC555B6248}" srcOrd="1" destOrd="0" presId="urn:microsoft.com/office/officeart/2005/8/layout/hierarchy3"/>
    <dgm:cxn modelId="{F5A7E330-30DF-4F7D-AC60-5610CDAF78E2}" type="presParOf" srcId="{3D2FDE00-069E-451B-9DE1-ECAC555B6248}" destId="{04D2B28B-35EB-434A-A7CD-67DC26F35532}" srcOrd="0" destOrd="0" presId="urn:microsoft.com/office/officeart/2005/8/layout/hierarchy3"/>
    <dgm:cxn modelId="{F4AD395E-077F-4CBF-9689-0980F24DDCAD}" type="presParOf" srcId="{3D2FDE00-069E-451B-9DE1-ECAC555B6248}" destId="{694F4757-9D51-48C0-A0A7-94772CAF5710}" srcOrd="1" destOrd="0" presId="urn:microsoft.com/office/officeart/2005/8/layout/hierarchy3"/>
    <dgm:cxn modelId="{EFD928EF-0573-4C0F-8043-1D530CDFA807}" type="presParOf" srcId="{EEDA3D6A-B5CE-4F9E-8CF1-EF4D259FB99D}" destId="{BD8DEEC4-E177-454D-86F1-C45C7CA9B263}" srcOrd="3" destOrd="0" presId="urn:microsoft.com/office/officeart/2005/8/layout/hierarchy3"/>
    <dgm:cxn modelId="{5BE33123-C56F-4F4C-8792-EDF5AFC43D0D}" type="presParOf" srcId="{BD8DEEC4-E177-454D-86F1-C45C7CA9B263}" destId="{EBF6998A-6ECA-481E-8267-FCD5D65BDFD3}" srcOrd="0" destOrd="0" presId="urn:microsoft.com/office/officeart/2005/8/layout/hierarchy3"/>
    <dgm:cxn modelId="{E074BF2E-33D8-44C5-9742-609B84F4FB2F}" type="presParOf" srcId="{EBF6998A-6ECA-481E-8267-FCD5D65BDFD3}" destId="{09848196-948C-4ED8-996F-54DA01799442}" srcOrd="0" destOrd="0" presId="urn:microsoft.com/office/officeart/2005/8/layout/hierarchy3"/>
    <dgm:cxn modelId="{269C56D9-CBA5-4DA7-8B3E-26140F9EEAEC}" type="presParOf" srcId="{EBF6998A-6ECA-481E-8267-FCD5D65BDFD3}" destId="{B1678F0A-7EA3-4214-B7C0-74823E20D1A3}" srcOrd="1" destOrd="0" presId="urn:microsoft.com/office/officeart/2005/8/layout/hierarchy3"/>
    <dgm:cxn modelId="{CA897191-BBCC-43D6-BD26-877B4AE34446}" type="presParOf" srcId="{BD8DEEC4-E177-454D-86F1-C45C7CA9B263}" destId="{7B1B34C2-ED82-4979-AA6A-9A544464CE60}" srcOrd="1" destOrd="0" presId="urn:microsoft.com/office/officeart/2005/8/layout/hierarchy3"/>
    <dgm:cxn modelId="{AF0D4EBD-531C-4290-BB15-20CBAE5F04F5}" type="presParOf" srcId="{7B1B34C2-ED82-4979-AA6A-9A544464CE60}" destId="{5902B654-7AA3-425E-9923-6A27AFDA4A98}" srcOrd="0" destOrd="0" presId="urn:microsoft.com/office/officeart/2005/8/layout/hierarchy3"/>
    <dgm:cxn modelId="{751D884A-5AEA-431C-BFAC-EF5750B7F02F}" type="presParOf" srcId="{7B1B34C2-ED82-4979-AA6A-9A544464CE60}" destId="{EC7CE4CE-0D7C-44A3-82D6-00BC0C1DB351}" srcOrd="1" destOrd="0" presId="urn:microsoft.com/office/officeart/2005/8/layout/hierarchy3"/>
    <dgm:cxn modelId="{9C0B865A-ABFB-45D8-89AD-1FAE8222C92C}" type="presParOf" srcId="{7B1B34C2-ED82-4979-AA6A-9A544464CE60}" destId="{7FAF0166-5DDA-4856-BBAD-7C6655A85700}" srcOrd="2" destOrd="0" presId="urn:microsoft.com/office/officeart/2005/8/layout/hierarchy3"/>
    <dgm:cxn modelId="{A5E11F38-574D-4400-8F52-56751FE4469B}" type="presParOf" srcId="{7B1B34C2-ED82-4979-AA6A-9A544464CE60}" destId="{D7ECF485-5CA2-4F1B-84C9-6ACA169E0363}"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3ECB7-BE39-4CCD-899B-B03F7DA21627}">
      <dsp:nvSpPr>
        <dsp:cNvPr id="0" name=""/>
        <dsp:cNvSpPr/>
      </dsp:nvSpPr>
      <dsp:spPr>
        <a:xfrm rot="10800000">
          <a:off x="1229616" y="1807"/>
          <a:ext cx="3580892" cy="131065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961"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Assume residents understand</a:t>
          </a:r>
        </a:p>
      </dsp:txBody>
      <dsp:txXfrm rot="10800000">
        <a:off x="1557279" y="1807"/>
        <a:ext cx="3253229" cy="1310651"/>
      </dsp:txXfrm>
    </dsp:sp>
    <dsp:sp modelId="{E06A4016-C05A-479B-A94E-A3EC3EBA12DC}">
      <dsp:nvSpPr>
        <dsp:cNvPr id="0" name=""/>
        <dsp:cNvSpPr/>
      </dsp:nvSpPr>
      <dsp:spPr>
        <a:xfrm>
          <a:off x="574291" y="1807"/>
          <a:ext cx="1310651" cy="13106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44845A-6613-4FB8-8569-6D76147F693F}">
      <dsp:nvSpPr>
        <dsp:cNvPr id="0" name=""/>
        <dsp:cNvSpPr/>
      </dsp:nvSpPr>
      <dsp:spPr>
        <a:xfrm rot="10800000">
          <a:off x="1229616" y="1703699"/>
          <a:ext cx="3580892" cy="131065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961"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Approach from the front</a:t>
          </a:r>
        </a:p>
      </dsp:txBody>
      <dsp:txXfrm rot="10800000">
        <a:off x="1557279" y="1703699"/>
        <a:ext cx="3253229" cy="1310651"/>
      </dsp:txXfrm>
    </dsp:sp>
    <dsp:sp modelId="{04EE8F65-5C8B-49EA-817C-2722B5D34F44}">
      <dsp:nvSpPr>
        <dsp:cNvPr id="0" name=""/>
        <dsp:cNvSpPr/>
      </dsp:nvSpPr>
      <dsp:spPr>
        <a:xfrm>
          <a:off x="574291" y="1703699"/>
          <a:ext cx="1310651" cy="1310651"/>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827284-4DC4-432D-950C-56C39ED54FBF}">
      <dsp:nvSpPr>
        <dsp:cNvPr id="0" name=""/>
        <dsp:cNvSpPr/>
      </dsp:nvSpPr>
      <dsp:spPr>
        <a:xfrm rot="10800000">
          <a:off x="1229616" y="3405590"/>
          <a:ext cx="3580892" cy="131065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961"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Have the resident’s attention</a:t>
          </a:r>
        </a:p>
      </dsp:txBody>
      <dsp:txXfrm rot="10800000">
        <a:off x="1557279" y="3405590"/>
        <a:ext cx="3253229" cy="1310651"/>
      </dsp:txXfrm>
    </dsp:sp>
    <dsp:sp modelId="{0090F4E0-4DF3-4F68-A10D-E66520C29C30}">
      <dsp:nvSpPr>
        <dsp:cNvPr id="0" name=""/>
        <dsp:cNvSpPr/>
      </dsp:nvSpPr>
      <dsp:spPr>
        <a:xfrm>
          <a:off x="574291" y="3405590"/>
          <a:ext cx="1310651" cy="1310651"/>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B81D5-8B74-4AB7-9AD6-183BAB283B22}">
      <dsp:nvSpPr>
        <dsp:cNvPr id="0" name=""/>
        <dsp:cNvSpPr/>
      </dsp:nvSpPr>
      <dsp:spPr>
        <a:xfrm rot="10800000">
          <a:off x="1229616" y="1807"/>
          <a:ext cx="3580892" cy="131065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961" tIns="102870" rIns="192024"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Smile and use a friendly voice</a:t>
          </a:r>
        </a:p>
      </dsp:txBody>
      <dsp:txXfrm rot="10800000">
        <a:off x="1557279" y="1807"/>
        <a:ext cx="3253229" cy="1310651"/>
      </dsp:txXfrm>
    </dsp:sp>
    <dsp:sp modelId="{56D7B3A8-BF18-40E8-9737-843C5C3FE18E}">
      <dsp:nvSpPr>
        <dsp:cNvPr id="0" name=""/>
        <dsp:cNvSpPr/>
      </dsp:nvSpPr>
      <dsp:spPr>
        <a:xfrm>
          <a:off x="574291" y="1807"/>
          <a:ext cx="1310651" cy="13106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AFBA2F-95D4-41C5-BBCC-D0E5C8248BB0}">
      <dsp:nvSpPr>
        <dsp:cNvPr id="0" name=""/>
        <dsp:cNvSpPr/>
      </dsp:nvSpPr>
      <dsp:spPr>
        <a:xfrm rot="10800000">
          <a:off x="1229616" y="1703699"/>
          <a:ext cx="3580892" cy="131065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961" tIns="102870" rIns="192024"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Respect personal space</a:t>
          </a:r>
        </a:p>
      </dsp:txBody>
      <dsp:txXfrm rot="10800000">
        <a:off x="1557279" y="1703699"/>
        <a:ext cx="3253229" cy="1310651"/>
      </dsp:txXfrm>
    </dsp:sp>
    <dsp:sp modelId="{99DDCDA7-EF52-4341-BCFE-64FA2FC24804}">
      <dsp:nvSpPr>
        <dsp:cNvPr id="0" name=""/>
        <dsp:cNvSpPr/>
      </dsp:nvSpPr>
      <dsp:spPr>
        <a:xfrm>
          <a:off x="574291" y="1703699"/>
          <a:ext cx="1310651" cy="1310651"/>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4C895C-0175-4029-A7F5-D76C3B486356}">
      <dsp:nvSpPr>
        <dsp:cNvPr id="0" name=""/>
        <dsp:cNvSpPr/>
      </dsp:nvSpPr>
      <dsp:spPr>
        <a:xfrm rot="10800000">
          <a:off x="1229616" y="3405590"/>
          <a:ext cx="3580892" cy="131065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961" tIns="102870" rIns="192024"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Be </a:t>
          </a:r>
          <a:r>
            <a:rPr lang="en-US" sz="2700" kern="1200" dirty="0">
              <a:solidFill>
                <a:schemeClr val="bg1"/>
              </a:solidFill>
            </a:rPr>
            <a:t>at</a:t>
          </a:r>
          <a:r>
            <a:rPr lang="en-US" sz="2700" kern="1200" dirty="0"/>
            <a:t> eye level</a:t>
          </a:r>
        </a:p>
      </dsp:txBody>
      <dsp:txXfrm rot="10800000">
        <a:off x="1557279" y="3405590"/>
        <a:ext cx="3253229" cy="1310651"/>
      </dsp:txXfrm>
    </dsp:sp>
    <dsp:sp modelId="{82E0F912-D856-4340-A926-163CEC1139C6}">
      <dsp:nvSpPr>
        <dsp:cNvPr id="0" name=""/>
        <dsp:cNvSpPr/>
      </dsp:nvSpPr>
      <dsp:spPr>
        <a:xfrm>
          <a:off x="574291" y="3405590"/>
          <a:ext cx="1310651" cy="1310651"/>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96702-7ED5-41D0-9205-A18B4A4090FB}">
      <dsp:nvSpPr>
        <dsp:cNvPr id="0" name=""/>
        <dsp:cNvSpPr/>
      </dsp:nvSpPr>
      <dsp:spPr>
        <a:xfrm>
          <a:off x="542813" y="1531"/>
          <a:ext cx="2081510" cy="1040755"/>
        </a:xfrm>
        <a:prstGeom prst="roundRect">
          <a:avLst>
            <a:gd name="adj" fmla="val 1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000000"/>
              </a:solidFill>
            </a:rPr>
            <a:t>Sight</a:t>
          </a:r>
          <a:r>
            <a:rPr lang="en-US" sz="5500" kern="1200" dirty="0">
              <a:solidFill>
                <a:srgbClr val="002060"/>
              </a:solidFill>
            </a:rPr>
            <a:t>  </a:t>
          </a:r>
        </a:p>
      </dsp:txBody>
      <dsp:txXfrm>
        <a:off x="573296" y="32014"/>
        <a:ext cx="2020544" cy="979789"/>
      </dsp:txXfrm>
    </dsp:sp>
    <dsp:sp modelId="{8F17DB91-063E-441B-A63C-10FBC4569FAD}">
      <dsp:nvSpPr>
        <dsp:cNvPr id="0" name=""/>
        <dsp:cNvSpPr/>
      </dsp:nvSpPr>
      <dsp:spPr>
        <a:xfrm>
          <a:off x="750964" y="1042286"/>
          <a:ext cx="208151" cy="780566"/>
        </a:xfrm>
        <a:custGeom>
          <a:avLst/>
          <a:gdLst/>
          <a:ahLst/>
          <a:cxnLst/>
          <a:rect l="0" t="0" r="0" b="0"/>
          <a:pathLst>
            <a:path>
              <a:moveTo>
                <a:pt x="0" y="0"/>
              </a:moveTo>
              <a:lnTo>
                <a:pt x="0" y="780566"/>
              </a:lnTo>
              <a:lnTo>
                <a:pt x="208151" y="780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4B15C9-772D-42FC-B91E-5585B6BE3675}">
      <dsp:nvSpPr>
        <dsp:cNvPr id="0" name=""/>
        <dsp:cNvSpPr/>
      </dsp:nvSpPr>
      <dsp:spPr>
        <a:xfrm>
          <a:off x="959115" y="1302475"/>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kern="1200" dirty="0">
              <a:solidFill>
                <a:srgbClr val="000000"/>
              </a:solidFill>
            </a:rPr>
            <a:t>Facility Environment</a:t>
          </a:r>
        </a:p>
      </dsp:txBody>
      <dsp:txXfrm>
        <a:off x="989598" y="1332958"/>
        <a:ext cx="1604242" cy="979789"/>
      </dsp:txXfrm>
    </dsp:sp>
    <dsp:sp modelId="{6589FDF7-6387-40AD-8282-E43EE78CB117}">
      <dsp:nvSpPr>
        <dsp:cNvPr id="0" name=""/>
        <dsp:cNvSpPr/>
      </dsp:nvSpPr>
      <dsp:spPr>
        <a:xfrm>
          <a:off x="750964" y="1042286"/>
          <a:ext cx="208151" cy="2081510"/>
        </a:xfrm>
        <a:custGeom>
          <a:avLst/>
          <a:gdLst/>
          <a:ahLst/>
          <a:cxnLst/>
          <a:rect l="0" t="0" r="0" b="0"/>
          <a:pathLst>
            <a:path>
              <a:moveTo>
                <a:pt x="0" y="0"/>
              </a:moveTo>
              <a:lnTo>
                <a:pt x="0" y="2081510"/>
              </a:lnTo>
              <a:lnTo>
                <a:pt x="208151" y="20815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D845FF-B59E-4D66-9188-69234EC0F2EB}">
      <dsp:nvSpPr>
        <dsp:cNvPr id="0" name=""/>
        <dsp:cNvSpPr/>
      </dsp:nvSpPr>
      <dsp:spPr>
        <a:xfrm>
          <a:off x="959115" y="2603419"/>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Resident Appearance</a:t>
          </a:r>
        </a:p>
      </dsp:txBody>
      <dsp:txXfrm>
        <a:off x="989598" y="2633902"/>
        <a:ext cx="1604242" cy="979789"/>
      </dsp:txXfrm>
    </dsp:sp>
    <dsp:sp modelId="{88581FB0-CB99-4AA2-8A73-646D872E415C}">
      <dsp:nvSpPr>
        <dsp:cNvPr id="0" name=""/>
        <dsp:cNvSpPr/>
      </dsp:nvSpPr>
      <dsp:spPr>
        <a:xfrm>
          <a:off x="750964" y="1042286"/>
          <a:ext cx="208151" cy="3382454"/>
        </a:xfrm>
        <a:custGeom>
          <a:avLst/>
          <a:gdLst/>
          <a:ahLst/>
          <a:cxnLst/>
          <a:rect l="0" t="0" r="0" b="0"/>
          <a:pathLst>
            <a:path>
              <a:moveTo>
                <a:pt x="0" y="0"/>
              </a:moveTo>
              <a:lnTo>
                <a:pt x="0" y="3382454"/>
              </a:lnTo>
              <a:lnTo>
                <a:pt x="208151" y="33824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EACA32-5B9E-46A0-BC01-CC51D1C157ED}">
      <dsp:nvSpPr>
        <dsp:cNvPr id="0" name=""/>
        <dsp:cNvSpPr/>
      </dsp:nvSpPr>
      <dsp:spPr>
        <a:xfrm>
          <a:off x="959115" y="3904363"/>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Resident Activities</a:t>
          </a:r>
        </a:p>
      </dsp:txBody>
      <dsp:txXfrm>
        <a:off x="989598" y="3934846"/>
        <a:ext cx="1604242" cy="979789"/>
      </dsp:txXfrm>
    </dsp:sp>
    <dsp:sp modelId="{0AF80A89-799B-4EB7-A965-DA21CBFC6653}">
      <dsp:nvSpPr>
        <dsp:cNvPr id="0" name=""/>
        <dsp:cNvSpPr/>
      </dsp:nvSpPr>
      <dsp:spPr>
        <a:xfrm>
          <a:off x="3169075" y="199"/>
          <a:ext cx="2081510" cy="1040755"/>
        </a:xfrm>
        <a:prstGeom prst="roundRect">
          <a:avLst>
            <a:gd name="adj" fmla="val 10000"/>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000000"/>
              </a:solidFill>
            </a:rPr>
            <a:t>Sound</a:t>
          </a:r>
        </a:p>
      </dsp:txBody>
      <dsp:txXfrm>
        <a:off x="3199558" y="30682"/>
        <a:ext cx="2020544" cy="979789"/>
      </dsp:txXfrm>
    </dsp:sp>
    <dsp:sp modelId="{CE79D292-8275-4688-840D-26CC16D69691}">
      <dsp:nvSpPr>
        <dsp:cNvPr id="0" name=""/>
        <dsp:cNvSpPr/>
      </dsp:nvSpPr>
      <dsp:spPr>
        <a:xfrm>
          <a:off x="3377226" y="1040954"/>
          <a:ext cx="183776" cy="781898"/>
        </a:xfrm>
        <a:custGeom>
          <a:avLst/>
          <a:gdLst/>
          <a:ahLst/>
          <a:cxnLst/>
          <a:rect l="0" t="0" r="0" b="0"/>
          <a:pathLst>
            <a:path>
              <a:moveTo>
                <a:pt x="0" y="0"/>
              </a:moveTo>
              <a:lnTo>
                <a:pt x="0" y="781898"/>
              </a:lnTo>
              <a:lnTo>
                <a:pt x="183776" y="7818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CD6409-87EA-4280-B30B-5BCE14F60ADE}">
      <dsp:nvSpPr>
        <dsp:cNvPr id="0" name=""/>
        <dsp:cNvSpPr/>
      </dsp:nvSpPr>
      <dsp:spPr>
        <a:xfrm>
          <a:off x="3561003" y="1302475"/>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Noisy Environment</a:t>
          </a:r>
        </a:p>
      </dsp:txBody>
      <dsp:txXfrm>
        <a:off x="3591486" y="1332958"/>
        <a:ext cx="1604242" cy="979789"/>
      </dsp:txXfrm>
    </dsp:sp>
    <dsp:sp modelId="{45D0322E-F38C-47C0-B99C-29106933E0E2}">
      <dsp:nvSpPr>
        <dsp:cNvPr id="0" name=""/>
        <dsp:cNvSpPr/>
      </dsp:nvSpPr>
      <dsp:spPr>
        <a:xfrm>
          <a:off x="3377226" y="1040954"/>
          <a:ext cx="183776" cy="2082842"/>
        </a:xfrm>
        <a:custGeom>
          <a:avLst/>
          <a:gdLst/>
          <a:ahLst/>
          <a:cxnLst/>
          <a:rect l="0" t="0" r="0" b="0"/>
          <a:pathLst>
            <a:path>
              <a:moveTo>
                <a:pt x="0" y="0"/>
              </a:moveTo>
              <a:lnTo>
                <a:pt x="0" y="2082842"/>
              </a:lnTo>
              <a:lnTo>
                <a:pt x="183776" y="20828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42FB3D-ADC7-4D6B-A410-7EABA982B3FF}">
      <dsp:nvSpPr>
        <dsp:cNvPr id="0" name=""/>
        <dsp:cNvSpPr/>
      </dsp:nvSpPr>
      <dsp:spPr>
        <a:xfrm>
          <a:off x="3561003" y="2603419"/>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Staff tone of voice</a:t>
          </a:r>
        </a:p>
      </dsp:txBody>
      <dsp:txXfrm>
        <a:off x="3591486" y="2633902"/>
        <a:ext cx="1604242" cy="979789"/>
      </dsp:txXfrm>
    </dsp:sp>
    <dsp:sp modelId="{7E9C05F7-3936-4990-8628-02D775082D93}">
      <dsp:nvSpPr>
        <dsp:cNvPr id="0" name=""/>
        <dsp:cNvSpPr/>
      </dsp:nvSpPr>
      <dsp:spPr>
        <a:xfrm>
          <a:off x="3377226" y="1040954"/>
          <a:ext cx="183776" cy="3383786"/>
        </a:xfrm>
        <a:custGeom>
          <a:avLst/>
          <a:gdLst/>
          <a:ahLst/>
          <a:cxnLst/>
          <a:rect l="0" t="0" r="0" b="0"/>
          <a:pathLst>
            <a:path>
              <a:moveTo>
                <a:pt x="0" y="0"/>
              </a:moveTo>
              <a:lnTo>
                <a:pt x="0" y="3383786"/>
              </a:lnTo>
              <a:lnTo>
                <a:pt x="183776" y="33837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8C20A6-D650-40E2-AA14-42D3032F97C9}">
      <dsp:nvSpPr>
        <dsp:cNvPr id="0" name=""/>
        <dsp:cNvSpPr/>
      </dsp:nvSpPr>
      <dsp:spPr>
        <a:xfrm>
          <a:off x="3561003" y="3904363"/>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Residents yelling out</a:t>
          </a:r>
        </a:p>
      </dsp:txBody>
      <dsp:txXfrm>
        <a:off x="3591486" y="3934846"/>
        <a:ext cx="1604242" cy="979789"/>
      </dsp:txXfrm>
    </dsp:sp>
    <dsp:sp modelId="{C61128C0-F527-41D3-A211-6BD55D9BCC83}">
      <dsp:nvSpPr>
        <dsp:cNvPr id="0" name=""/>
        <dsp:cNvSpPr/>
      </dsp:nvSpPr>
      <dsp:spPr>
        <a:xfrm>
          <a:off x="5746588" y="1531"/>
          <a:ext cx="2081510" cy="1040755"/>
        </a:xfrm>
        <a:prstGeom prst="roundRect">
          <a:avLst>
            <a:gd name="adj" fmla="val 10000"/>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000000"/>
              </a:solidFill>
            </a:rPr>
            <a:t>Smell</a:t>
          </a:r>
        </a:p>
      </dsp:txBody>
      <dsp:txXfrm>
        <a:off x="5777071" y="32014"/>
        <a:ext cx="2020544" cy="979789"/>
      </dsp:txXfrm>
    </dsp:sp>
    <dsp:sp modelId="{04D2B28B-35EB-434A-A7CD-67DC26F35532}">
      <dsp:nvSpPr>
        <dsp:cNvPr id="0" name=""/>
        <dsp:cNvSpPr/>
      </dsp:nvSpPr>
      <dsp:spPr>
        <a:xfrm>
          <a:off x="5954739" y="1042286"/>
          <a:ext cx="208151" cy="780566"/>
        </a:xfrm>
        <a:custGeom>
          <a:avLst/>
          <a:gdLst/>
          <a:ahLst/>
          <a:cxnLst/>
          <a:rect l="0" t="0" r="0" b="0"/>
          <a:pathLst>
            <a:path>
              <a:moveTo>
                <a:pt x="0" y="0"/>
              </a:moveTo>
              <a:lnTo>
                <a:pt x="0" y="780566"/>
              </a:lnTo>
              <a:lnTo>
                <a:pt x="208151" y="780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4F4757-9D51-48C0-A0A7-94772CAF5710}">
      <dsp:nvSpPr>
        <dsp:cNvPr id="0" name=""/>
        <dsp:cNvSpPr/>
      </dsp:nvSpPr>
      <dsp:spPr>
        <a:xfrm>
          <a:off x="6162890" y="1302475"/>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Odors</a:t>
          </a:r>
        </a:p>
      </dsp:txBody>
      <dsp:txXfrm>
        <a:off x="6193373" y="1332958"/>
        <a:ext cx="1604242" cy="979789"/>
      </dsp:txXfrm>
    </dsp:sp>
    <dsp:sp modelId="{09848196-948C-4ED8-996F-54DA01799442}">
      <dsp:nvSpPr>
        <dsp:cNvPr id="0" name=""/>
        <dsp:cNvSpPr/>
      </dsp:nvSpPr>
      <dsp:spPr>
        <a:xfrm>
          <a:off x="8348476" y="1531"/>
          <a:ext cx="2081510" cy="1040755"/>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000000"/>
              </a:solidFill>
            </a:rPr>
            <a:t>Feel</a:t>
          </a:r>
        </a:p>
      </dsp:txBody>
      <dsp:txXfrm>
        <a:off x="8378959" y="32014"/>
        <a:ext cx="2020544" cy="979789"/>
      </dsp:txXfrm>
    </dsp:sp>
    <dsp:sp modelId="{5902B654-7AA3-425E-9923-6A27AFDA4A98}">
      <dsp:nvSpPr>
        <dsp:cNvPr id="0" name=""/>
        <dsp:cNvSpPr/>
      </dsp:nvSpPr>
      <dsp:spPr>
        <a:xfrm>
          <a:off x="8556627" y="1042286"/>
          <a:ext cx="208151" cy="780566"/>
        </a:xfrm>
        <a:custGeom>
          <a:avLst/>
          <a:gdLst/>
          <a:ahLst/>
          <a:cxnLst/>
          <a:rect l="0" t="0" r="0" b="0"/>
          <a:pathLst>
            <a:path>
              <a:moveTo>
                <a:pt x="0" y="0"/>
              </a:moveTo>
              <a:lnTo>
                <a:pt x="0" y="780566"/>
              </a:lnTo>
              <a:lnTo>
                <a:pt x="208151" y="780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7CE4CE-0D7C-44A3-82D6-00BC0C1DB351}">
      <dsp:nvSpPr>
        <dsp:cNvPr id="0" name=""/>
        <dsp:cNvSpPr/>
      </dsp:nvSpPr>
      <dsp:spPr>
        <a:xfrm>
          <a:off x="8764778" y="1302475"/>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Air Temperature</a:t>
          </a:r>
        </a:p>
      </dsp:txBody>
      <dsp:txXfrm>
        <a:off x="8795261" y="1332958"/>
        <a:ext cx="1604242" cy="979789"/>
      </dsp:txXfrm>
    </dsp:sp>
    <dsp:sp modelId="{7FAF0166-5DDA-4856-BBAD-7C6655A85700}">
      <dsp:nvSpPr>
        <dsp:cNvPr id="0" name=""/>
        <dsp:cNvSpPr/>
      </dsp:nvSpPr>
      <dsp:spPr>
        <a:xfrm>
          <a:off x="8556627" y="1042286"/>
          <a:ext cx="208151" cy="2081510"/>
        </a:xfrm>
        <a:custGeom>
          <a:avLst/>
          <a:gdLst/>
          <a:ahLst/>
          <a:cxnLst/>
          <a:rect l="0" t="0" r="0" b="0"/>
          <a:pathLst>
            <a:path>
              <a:moveTo>
                <a:pt x="0" y="0"/>
              </a:moveTo>
              <a:lnTo>
                <a:pt x="0" y="2081510"/>
              </a:lnTo>
              <a:lnTo>
                <a:pt x="208151" y="20815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ECF485-5CA2-4F1B-84C9-6ACA169E0363}">
      <dsp:nvSpPr>
        <dsp:cNvPr id="0" name=""/>
        <dsp:cNvSpPr/>
      </dsp:nvSpPr>
      <dsp:spPr>
        <a:xfrm>
          <a:off x="8764778" y="2603419"/>
          <a:ext cx="1665208" cy="10407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rPr>
            <a:t>Surface</a:t>
          </a:r>
        </a:p>
      </dsp:txBody>
      <dsp:txXfrm>
        <a:off x="8795261" y="2633902"/>
        <a:ext cx="1604242" cy="979789"/>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dirty="0"/>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a:t>
            </a:fld>
            <a:endParaRPr lang="en-US" dirty="0"/>
          </a:p>
        </p:txBody>
      </p:sp>
    </p:spTree>
    <p:extLst>
      <p:ext uri="{BB962C8B-B14F-4D97-AF65-F5344CB8AC3E}">
        <p14:creationId xmlns:p14="http://schemas.microsoft.com/office/powerpoint/2010/main" val="904559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b="0" i="1" dirty="0"/>
              <a:t>Go over chart.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10</a:t>
            </a:fld>
            <a:endParaRPr lang="en-US" dirty="0"/>
          </a:p>
        </p:txBody>
      </p:sp>
    </p:spTree>
    <p:extLst>
      <p:ext uri="{BB962C8B-B14F-4D97-AF65-F5344CB8AC3E}">
        <p14:creationId xmlns:p14="http://schemas.microsoft.com/office/powerpoint/2010/main" val="2857424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30 minutes for Section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614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a:lnSpc>
                <a:spcPct val="115000"/>
              </a:lnSpc>
              <a:spcBef>
                <a:spcPts val="0"/>
              </a:spcBef>
              <a:spcAft>
                <a:spcPts val="800"/>
              </a:spcAft>
              <a:buClr>
                <a:srgbClr val="0000CC"/>
              </a:buClr>
              <a:buSzPts val="1600"/>
              <a:buFont typeface="Symbol" panose="05050102010706020507" pitchFamily="18" charset="2"/>
              <a:buNone/>
            </a:pPr>
            <a:r>
              <a:rPr lang="en-US" sz="1800" b="1" i="1" dirty="0">
                <a:solidFill>
                  <a:srgbClr val="0000CC"/>
                </a:solidFill>
                <a:effectLst/>
                <a:uFill>
                  <a:solidFill>
                    <a:srgbClr val="000000"/>
                  </a:solidFill>
                </a:uFill>
                <a:latin typeface="Helvetica" panose="020B0604020202020204" pitchFamily="34" charset="0"/>
                <a:ea typeface="Calibri" panose="020F0502020204030204" pitchFamily="34" charset="0"/>
                <a:sym typeface="Symbol" panose="05050102010706020507" pitchFamily="18" charset="2"/>
              </a:rPr>
              <a:t> </a:t>
            </a:r>
            <a:r>
              <a:rPr lang="en-US" sz="1800" b="1" i="1" dirty="0">
                <a:solidFill>
                  <a:srgbClr val="0000CC"/>
                </a:solidFill>
                <a:effectLst/>
                <a:uFill>
                  <a:solidFill>
                    <a:srgbClr val="000000"/>
                  </a:solidFill>
                </a:uFill>
                <a:latin typeface="Helvetica" panose="020B0604020202020204" pitchFamily="34" charset="0"/>
                <a:ea typeface="Calibri" panose="020F0502020204030204" pitchFamily="34" charset="0"/>
              </a:rPr>
              <a:t>Explain your program policies for field observation (e.g., shadowing, mentoring, etc.) if different than the minimum federal requirements.</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lgn="just">
              <a:lnSpc>
                <a:spcPct val="115000"/>
              </a:lnSpc>
              <a:spcBef>
                <a:spcPts val="0"/>
              </a:spcBef>
              <a:spcAft>
                <a:spcPts val="800"/>
              </a:spcAft>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Spending at least 10 hours in the field, which may include structured tours and shadowing with an experienced representative of the Office; meeting with resident councils; etc., is a minimum requirement of the certification process. Once designated, you will be able to independently visit long-term care facilities. Now that you understand the role of the Ombudsman program and residents’ rights, you can prepare for your first visit to a facility with an experienced representative.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12</a:t>
            </a:fld>
            <a:endParaRPr lang="en-US" dirty="0"/>
          </a:p>
        </p:txBody>
      </p:sp>
    </p:spTree>
    <p:extLst>
      <p:ext uri="{BB962C8B-B14F-4D97-AF65-F5344CB8AC3E}">
        <p14:creationId xmlns:p14="http://schemas.microsoft.com/office/powerpoint/2010/main" val="333390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15000"/>
              </a:lnSpc>
              <a:spcAft>
                <a:spcPts val="800"/>
              </a:spcAft>
              <a:buSzPts val="1600"/>
              <a:buFont typeface="Symbol" panose="05050102010706020507" pitchFamily="18" charset="2"/>
              <a:buChar char=""/>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Include your program’s policies and procedures regarding conducting visits (e.g., frequency of visits, actions to take during visits, visits to specific long-term care settings, etc.).</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Aft>
                <a:spcPts val="800"/>
              </a:spcAft>
            </a:pPr>
            <a:endPar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endParaRPr>
          </a:p>
          <a:p>
            <a:pPr marL="0" marR="0" algn="just">
              <a:lnSpc>
                <a:spcPct val="115000"/>
              </a:lnSpc>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Ombudsman programs are required to provide residents with regular and timely access to program services. The frequency of visits is determined by your state’s policies and procedures.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Aft>
                <a:spcPts val="800"/>
              </a:spcAft>
            </a:pPr>
            <a:endPar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endParaRPr>
          </a:p>
          <a:p>
            <a:pPr marL="0" marR="0" algn="just">
              <a:lnSpc>
                <a:spcPct val="115000"/>
              </a:lnSpc>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It is best practice for Ombudsman programs to visit facilities unannounced. When visiting unannounced, and varying the day and time of your visits, you will likely observe a more authentic environment than if the facility staff are expecting you. Visiting unannounced is not always possible as you may have a pre-planned visit due to providing staff training or attending a care plan meeting. Whether unannounced or not, the primary goal of facility visits is to provide residents with access to Ombudsman program services.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13</a:t>
            </a:fld>
            <a:endParaRPr lang="en-US" dirty="0"/>
          </a:p>
        </p:txBody>
      </p:sp>
    </p:spTree>
    <p:extLst>
      <p:ext uri="{BB962C8B-B14F-4D97-AF65-F5344CB8AC3E}">
        <p14:creationId xmlns:p14="http://schemas.microsoft.com/office/powerpoint/2010/main" val="1448085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Preparing for a visit includes familiarizing yourself with the facility by:</a:t>
            </a:r>
          </a:p>
          <a:p>
            <a:pPr marL="171450" indent="-171450">
              <a:buFont typeface="Arial" panose="020B0604020202020204" pitchFamily="34" charset="0"/>
              <a:buChar char="•"/>
            </a:pPr>
            <a:r>
              <a:rPr lang="en-US" dirty="0"/>
              <a:t>Reviewing previous LTCOP activities</a:t>
            </a:r>
          </a:p>
          <a:p>
            <a:pPr marL="171450" indent="-171450">
              <a:buFont typeface="Arial" panose="020B0604020202020204" pitchFamily="34" charset="0"/>
              <a:buChar char="•"/>
            </a:pPr>
            <a:r>
              <a:rPr lang="en-US" dirty="0"/>
              <a:t>Reviewing notes from the last visit </a:t>
            </a:r>
          </a:p>
          <a:p>
            <a:pPr marL="285750" marR="0" lvl="0" indent="-285750" algn="just">
              <a:lnSpc>
                <a:spcPct val="115000"/>
              </a:lnSpc>
              <a:spcBef>
                <a:spcPts val="0"/>
              </a:spcBef>
              <a:spcAft>
                <a:spcPts val="0"/>
              </a:spcAft>
              <a:buFont typeface="Arial" panose="020B0604020202020204" pitchFamily="34" charset="0"/>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Current and/or recent LTCOP cases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85750" marR="0" lvl="0" indent="-285750" algn="just">
              <a:lnSpc>
                <a:spcPct val="115000"/>
              </a:lnSpc>
              <a:spcBef>
                <a:spcPts val="0"/>
              </a:spcBef>
              <a:spcAft>
                <a:spcPts val="0"/>
              </a:spcAft>
              <a:buFont typeface="Arial" panose="020B0604020202020204" pitchFamily="34" charset="0"/>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Ombudsman program’s experience with the facility during conversations with your supervisor</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85750" marR="0" lvl="0" indent="-285750" algn="just">
              <a:lnSpc>
                <a:spcPct val="115000"/>
              </a:lnSpc>
              <a:spcBef>
                <a:spcPts val="0"/>
              </a:spcBef>
              <a:spcAft>
                <a:spcPts val="0"/>
              </a:spcAft>
              <a:buFont typeface="Arial" panose="020B0604020202020204" pitchFamily="34" charset="0"/>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most recent annual survey/licensing or certification inspections and any regulatory agency complaint reports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indent="0">
              <a:buFont typeface="Arial" panose="020B0604020202020204" pitchFamily="34" charset="0"/>
              <a:buNone/>
            </a:pPr>
            <a:endParaRPr lang="en-US" dirty="0"/>
          </a:p>
          <a:p>
            <a:endParaRPr lang="en-US" dirty="0"/>
          </a:p>
          <a:p>
            <a:pPr marL="0" indent="0">
              <a:buFont typeface="Wingdings" panose="05000000000000000000" pitchFamily="2" charset="2"/>
              <a:buNone/>
            </a:pPr>
            <a:r>
              <a:rPr lang="en-US" dirty="0"/>
              <a:t>LTCOP representatives may be able to provide insight into facility staff and their willingness to work with the program, as well as identify residents who are willing to share current information about residents’ experiences.  Be sure you gather Ombudsman program brochures, business cards, posters, and consumer education information to hand out during your visits. In addition, determine what you need to take notes during or after the visit.</a:t>
            </a:r>
          </a:p>
          <a:p>
            <a:endParaRPr lang="en-US" dirty="0"/>
          </a:p>
          <a:p>
            <a:endParaRPr lang="en-US" b="0" i="0" dirty="0"/>
          </a:p>
        </p:txBody>
      </p:sp>
      <p:sp>
        <p:nvSpPr>
          <p:cNvPr id="4" name="Slide Number Placeholder 3"/>
          <p:cNvSpPr>
            <a:spLocks noGrp="1"/>
          </p:cNvSpPr>
          <p:nvPr>
            <p:ph type="sldNum" sz="quarter" idx="5"/>
          </p:nvPr>
        </p:nvSpPr>
        <p:spPr/>
        <p:txBody>
          <a:bodyPr/>
          <a:lstStyle/>
          <a:p>
            <a:fld id="{013422E6-57C4-472B-BB37-763E50B58060}" type="slidenum">
              <a:rPr lang="en-US" smtClean="0"/>
              <a:t>14</a:t>
            </a:fld>
            <a:endParaRPr lang="en-US" dirty="0"/>
          </a:p>
        </p:txBody>
      </p:sp>
    </p:spTree>
    <p:extLst>
      <p:ext uri="{BB962C8B-B14F-4D97-AF65-F5344CB8AC3E}">
        <p14:creationId xmlns:p14="http://schemas.microsoft.com/office/powerpoint/2010/main" val="3546387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 Note:</a:t>
            </a:r>
            <a:r>
              <a:rPr lang="en-US" sz="12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Use your program guidelines to determine if you should include information about self-screening, the use of personal protective equipment (PPE), or other considerations regarding potential exposure to communicable diseases such as COVID-19, influenza (flu), or gastroenteritis (stomach flu). </a:t>
            </a:r>
            <a:endParaRPr lang="en-US" sz="1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lgn="just">
              <a:lnSpc>
                <a:spcPct val="115000"/>
              </a:lnSpc>
              <a:spcBef>
                <a:spcPts val="0"/>
              </a:spcBef>
              <a:spcAft>
                <a:spcPts val="800"/>
              </a:spcAft>
            </a:pPr>
            <a:r>
              <a:rPr lang="en-US" sz="12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Many residents have weak immune systems so common illnesses may be a serious concern. Residents live in close quarters, and it is not uncommon for infections to travel from one resident to another. In addition to information discussed in this module, make sure to follow your program’s policies and procedures regarding conducting visits safely, especially during potential exposure to communicable diseases such as COVID-19, influenza (flu), or gastroenteritis (stomach flu).</a:t>
            </a:r>
            <a:endParaRPr lang="en-US" sz="1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b="1" i="1" dirty="0"/>
          </a:p>
          <a:p>
            <a:endParaRPr lang="en-US" i="0" dirty="0"/>
          </a:p>
        </p:txBody>
      </p:sp>
      <p:sp>
        <p:nvSpPr>
          <p:cNvPr id="4" name="Slide Number Placeholder 3"/>
          <p:cNvSpPr>
            <a:spLocks noGrp="1"/>
          </p:cNvSpPr>
          <p:nvPr>
            <p:ph type="sldNum" sz="quarter" idx="5"/>
          </p:nvPr>
        </p:nvSpPr>
        <p:spPr/>
        <p:txBody>
          <a:bodyPr/>
          <a:lstStyle/>
          <a:p>
            <a:fld id="{013422E6-57C4-472B-BB37-763E50B58060}" type="slidenum">
              <a:rPr lang="en-US" smtClean="0"/>
              <a:t>15</a:t>
            </a:fld>
            <a:endParaRPr lang="en-US" dirty="0"/>
          </a:p>
        </p:txBody>
      </p:sp>
    </p:spTree>
    <p:extLst>
      <p:ext uri="{BB962C8B-B14F-4D97-AF65-F5344CB8AC3E}">
        <p14:creationId xmlns:p14="http://schemas.microsoft.com/office/powerpoint/2010/main" val="2548358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If it is your first visit to the facility, introduce yourself to the administrator, manager, and/or other administrative staff. If this is not your first visit and you have an established contact person, check in with them.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To maintain a professional relationship with staff, upon arrival it is important to announce your visit by notifying a staff member of your arrival, signing the visitor log, etc. If the facility requires all guests to sign in, you may do so, but do not indicate who you plan to visit.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Wear your identification badge or keep it with you at all times and follow your program’s policies and procedures. Ask for a list of resident names and room numbers (may be called a room roster or resident census). Obtaining this list allows you to find residents without spending a lot of time reading names on residents’ doors and can help you keep track of which residents you have visited. As discussed in Modules 4 and 5, facilities are required to provide the LTCOP with this information.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Other activities during a visit may include: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Determining which residents are new since your last visit so you can introduce yourself and share information about the program</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Asking staff which residents require special resources to facilitate communication</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Visiting with residents on different halls and floors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Speaking with all residents in small residential care communities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Visiting with Resident Council members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Introducing yourself to family, friends, and other visitors and explain the role of the Ombudsman program</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Following-up on open complaints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Investigating new complaints received during the visit, as necessary and with resident consent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Checking for placement of Ombudsman program posters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Documenting your actions per program requirements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16</a:t>
            </a:fld>
            <a:endParaRPr lang="en-US" dirty="0"/>
          </a:p>
        </p:txBody>
      </p:sp>
    </p:spTree>
    <p:extLst>
      <p:ext uri="{BB962C8B-B14F-4D97-AF65-F5344CB8AC3E}">
        <p14:creationId xmlns:p14="http://schemas.microsoft.com/office/powerpoint/2010/main" val="1123283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During visits you will talk with residents with whom you have an established relationship and residents you do not know. You may meet residents in common areas or in their rooms. Before going into any resident’s room, you must knock and receive their permission to enter. Always remember the resident’s room is their home and should be respected as such.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How you approach a resident you have never met before and introduce yourself and the Ombudsman program is the first impression the resident will have of you and the LTCOP.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When approaching a resident:</a:t>
            </a:r>
          </a:p>
          <a:p>
            <a:pPr marL="342900" marR="0" lvl="0" indent="-342900" algn="just">
              <a:lnSpc>
                <a:spcPct val="115000"/>
              </a:lnSpc>
              <a:spcBef>
                <a:spcPts val="0"/>
              </a:spcBef>
              <a:spcAft>
                <a:spcPts val="0"/>
              </a:spcAft>
              <a:buFont typeface="Symbol" panose="05050102010706020507" pitchFamily="18" charset="2"/>
              <a:buChar char=""/>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rPr>
              <a:t>Assume they can understand</a:t>
            </a:r>
            <a:r>
              <a:rPr lang="en-US" sz="2800" dirty="0">
                <a:effectLst/>
              </a:rPr>
              <a:t> </a:t>
            </a: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Approach from the front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Have the person’s attention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Smile and use a friendly voice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Respect their personal space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Be eye level when possible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17</a:t>
            </a:fld>
            <a:endParaRPr lang="en-US" dirty="0"/>
          </a:p>
        </p:txBody>
      </p:sp>
    </p:spTree>
    <p:extLst>
      <p:ext uri="{BB962C8B-B14F-4D97-AF65-F5344CB8AC3E}">
        <p14:creationId xmlns:p14="http://schemas.microsoft.com/office/powerpoint/2010/main" val="2638961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Once you’ve approached a resident, or entered their room with permission, begin with an introduction that includes a clear explanation of who you are and why you are visiting.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b="1" i="1" dirty="0"/>
              <a:t>Trainer’s Note: </a:t>
            </a:r>
            <a:r>
              <a:rPr lang="en-US" i="1" dirty="0"/>
              <a:t>Remind trainees that communication was discussed in Module 5 and ask them to keep in mind the communication skills learned while thinking about how to approach a resident and how to introduce themselves and the program.   </a:t>
            </a:r>
          </a:p>
          <a:p>
            <a:endParaRPr lang="en-US" i="1" dirty="0"/>
          </a:p>
          <a:p>
            <a:r>
              <a:rPr lang="en-US" i="1" dirty="0"/>
              <a:t>Ask for a few volunteers to demonstrate how they would ask permission to enter a resident’s room.  Make sure examples include knocking on the door and saying something like “Hello, my name is ___ may I come in?” or “I’m here to visit; is this a good time for you?” or, “Hello, is it okay with you if I come in for a visit today?”</a:t>
            </a:r>
          </a:p>
          <a:p>
            <a:endParaRPr lang="en-US" i="1" dirty="0"/>
          </a:p>
          <a:p>
            <a:r>
              <a:rPr lang="en-US" b="1" i="1" dirty="0"/>
              <a:t>Click</a:t>
            </a:r>
            <a:r>
              <a:rPr lang="en-US" i="1" dirty="0"/>
              <a:t> to bring up the next question.  Let the trainees know that you need several of them to participate in answering the next question.  Ask the first person, “once you’ve approached a resident or entered their room with permission, what is the first thing you say to start a conversation with a resident you have never met? (Just one sentence).  Then ask for another trainee to share what they would say next, building off the first response, and so on until the introduction is complete.  </a:t>
            </a:r>
          </a:p>
          <a:p>
            <a:endParaRPr lang="en-US" i="1" dirty="0"/>
          </a:p>
          <a:p>
            <a:r>
              <a:rPr lang="en-US" b="1" i="1" dirty="0"/>
              <a:t>Click</a:t>
            </a:r>
            <a:r>
              <a:rPr lang="en-US" i="1" dirty="0"/>
              <a:t> to bring up the third question and if no trainees included why they are visiting in their introduction, ask the group for examples of what to say.</a:t>
            </a:r>
          </a:p>
          <a:p>
            <a:r>
              <a:rPr lang="en-US" b="1" i="1" dirty="0"/>
              <a:t>Click </a:t>
            </a:r>
            <a:r>
              <a:rPr lang="en-US" i="1" dirty="0"/>
              <a:t>to bring up the fourth question and if no trainees included a description of the program, ask the group for examples of what to say.</a:t>
            </a:r>
          </a:p>
          <a:p>
            <a:endParaRPr lang="en-US" i="1" dirty="0"/>
          </a:p>
          <a:p>
            <a:r>
              <a:rPr lang="en-US" i="1" dirty="0"/>
              <a:t>Key words to look for in their responses are, advocate and/or ombudsman, confidentiality, free advocacy services, resident-directed (or some description of resident-directed), and rights. Listen for responses that include asking the resident their name and other questions to get to know them without interrogating them. </a:t>
            </a:r>
          </a:p>
          <a:p>
            <a:endParaRPr lang="en-US"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To prepare for introducing yourself and the Ombudsman program to others, consider developing an elevator pitch. An elevator pitch is a brief explanation that is simple and to the point, lasting about 20-30 seconds. Ask other representatives and/or your supervisor for their elevator pitch to help you determine what kinds of statements work for you.</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b="1" i="1" dirty="0"/>
              <a:t>Trainer’s Note: </a:t>
            </a:r>
            <a:r>
              <a:rPr lang="en-US" i="1" dirty="0"/>
              <a:t>Options for talking about an elevator pitch include give them a few minutes to develop or think through what they would say and share their pitch with the class.</a:t>
            </a:r>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Optional Prework:</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Instead of the options above, you could ask trainees to develop and practice their elevator pitch at home and use that to introduce themselves during the next classroom training session.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18</a:t>
            </a:fld>
            <a:endParaRPr lang="en-US" dirty="0"/>
          </a:p>
        </p:txBody>
      </p:sp>
    </p:spTree>
    <p:extLst>
      <p:ext uri="{BB962C8B-B14F-4D97-AF65-F5344CB8AC3E}">
        <p14:creationId xmlns:p14="http://schemas.microsoft.com/office/powerpoint/2010/main" val="849354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Observation is an important tool used when investigating complaints. Observation involves using all senses to understand, evaluate, and obtain information during facility visits and complaint intake, investigation, and resolution. Observation begins as you enter the facility. Take in the environment by using your senses to identify resident experiences and treatment.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b="1" i="1" dirty="0"/>
              <a:t>Trainer’s Note:  </a:t>
            </a:r>
            <a:r>
              <a:rPr lang="en-US" i="1" dirty="0"/>
              <a:t>Click on the link in the heading to show the Monkey Business Illusion video by Daniel J. Simons.  The video gives instructions for trainees and has questions/comments throughout.  After the video, explain that when someone is focused on only one thing, other things may get missed.  This also applies when approaching situations with biased perceptions.  </a:t>
            </a:r>
          </a:p>
          <a:p>
            <a:endParaRPr lang="en-US" dirty="0"/>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As you make observations during facility visits consider:</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Approaching with an open mind</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Being impartial and dismissing preconceived notions to avoid misinterpretations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Using federal and/or state regulations to help you understand the responsibilities of the facility and residents’ rights</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Documenting your observations as soon as possible for an accurate description of the facility visit</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19</a:t>
            </a:fld>
            <a:endParaRPr lang="en-US" dirty="0"/>
          </a:p>
        </p:txBody>
      </p:sp>
    </p:spTree>
    <p:extLst>
      <p:ext uri="{BB962C8B-B14F-4D97-AF65-F5344CB8AC3E}">
        <p14:creationId xmlns:p14="http://schemas.microsoft.com/office/powerpoint/2010/main" val="2971485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least15 minutes for Section 1</a:t>
            </a:r>
          </a:p>
        </p:txBody>
      </p:sp>
      <p:sp>
        <p:nvSpPr>
          <p:cNvPr id="4" name="Slide Number Placeholder 3"/>
          <p:cNvSpPr>
            <a:spLocks noGrp="1"/>
          </p:cNvSpPr>
          <p:nvPr>
            <p:ph type="sldNum" sz="quarter" idx="5"/>
          </p:nvPr>
        </p:nvSpPr>
        <p:spPr/>
        <p:txBody>
          <a:bodyPr/>
          <a:lstStyle/>
          <a:p>
            <a:fld id="{013422E6-57C4-472B-BB37-763E50B58060}" type="slidenum">
              <a:rPr lang="en-US" smtClean="0"/>
              <a:t>2</a:t>
            </a:fld>
            <a:endParaRPr lang="en-US" dirty="0"/>
          </a:p>
        </p:txBody>
      </p:sp>
    </p:spTree>
    <p:extLst>
      <p:ext uri="{BB962C8B-B14F-4D97-AF65-F5344CB8AC3E}">
        <p14:creationId xmlns:p14="http://schemas.microsoft.com/office/powerpoint/2010/main" val="1394216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1" dirty="0">
                <a:solidFill>
                  <a:srgbClr val="0000CC"/>
                </a:solidFill>
                <a:effectLst/>
                <a:latin typeface="Helvetica" panose="020B0604020202020204" pitchFamily="34" charset="0"/>
                <a:ea typeface="Arial Unicode MS"/>
              </a:rPr>
              <a:t>Trainer’s Note:</a:t>
            </a:r>
            <a:r>
              <a:rPr lang="en-US" sz="1800" i="1" dirty="0">
                <a:solidFill>
                  <a:srgbClr val="0000CC"/>
                </a:solidFill>
                <a:effectLst/>
                <a:latin typeface="Helvetica" panose="020B0604020202020204" pitchFamily="34" charset="0"/>
                <a:ea typeface="Arial Unicode MS"/>
              </a:rPr>
              <a:t> Go over the Figure 2 chart to describe how to use different senses and what the information gained through your senses tells you about the facility. Explain that representatives are not expected to notice all examples in the chart during each visit. However, tuning into several of the examples will give them a good idea of what life is like for residents and may help with future investigations. Remind trainees that if they observe something identified in the chart it does not automatically mean something is wrong. There may be circumstances that explain their observations. For example, some of the residents may enjoy sitting up by the nurses’ station. </a:t>
            </a:r>
          </a:p>
          <a:p>
            <a:endParaRPr lang="en-US" i="0" dirty="0"/>
          </a:p>
          <a:p>
            <a:r>
              <a:rPr lang="en-US" sz="1800" dirty="0">
                <a:effectLst/>
                <a:latin typeface="Helvetica" panose="020B0604020202020204" pitchFamily="34" charset="0"/>
                <a:ea typeface="Arial Unicode MS"/>
              </a:rPr>
              <a:t>There are times when visiting a facility, you may observe issues of concern which don’t require a resident to initiate, such as urine odor or a broken handrail in the hallway. In such instances, you can address these issues with staff directly, because there is no breach of resident identity.</a:t>
            </a:r>
            <a:endParaRPr lang="en-US" i="0" dirty="0"/>
          </a:p>
        </p:txBody>
      </p:sp>
      <p:sp>
        <p:nvSpPr>
          <p:cNvPr id="4" name="Slide Number Placeholder 3"/>
          <p:cNvSpPr>
            <a:spLocks noGrp="1"/>
          </p:cNvSpPr>
          <p:nvPr>
            <p:ph type="sldNum" sz="quarter" idx="5"/>
          </p:nvPr>
        </p:nvSpPr>
        <p:spPr/>
        <p:txBody>
          <a:bodyPr/>
          <a:lstStyle/>
          <a:p>
            <a:fld id="{013422E6-57C4-472B-BB37-763E50B58060}" type="slidenum">
              <a:rPr lang="en-US" smtClean="0"/>
              <a:t>20</a:t>
            </a:fld>
            <a:endParaRPr lang="en-US" dirty="0"/>
          </a:p>
        </p:txBody>
      </p:sp>
    </p:spTree>
    <p:extLst>
      <p:ext uri="{BB962C8B-B14F-4D97-AF65-F5344CB8AC3E}">
        <p14:creationId xmlns:p14="http://schemas.microsoft.com/office/powerpoint/2010/main" val="3564386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Trainer’s Note: </a:t>
            </a:r>
            <a:r>
              <a:rPr lang="en-US" sz="1200"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Show the 2:35 minute video clip and ask the following questions, making sure the appropriate answers are covered.</a:t>
            </a:r>
          </a:p>
          <a:p>
            <a:pPr marL="0" marR="0" algn="just">
              <a:lnSpc>
                <a:spcPct val="115000"/>
              </a:lnSpc>
              <a:spcBef>
                <a:spcPts val="0"/>
              </a:spcBef>
              <a:spcAft>
                <a:spcPts val="800"/>
              </a:spcAft>
            </a:pP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just" fontAlgn="base">
              <a:lnSpc>
                <a:spcPct val="115000"/>
              </a:lnSpc>
              <a:spcBef>
                <a:spcPts val="0"/>
              </a:spcBef>
              <a:spcAft>
                <a:spcPts val="0"/>
              </a:spcAft>
              <a:buFont typeface="+mj-lt"/>
              <a:buNone/>
            </a:pPr>
            <a:r>
              <a:rPr lang="en-US" sz="1200" i="1" u="none" strike="noStrike" kern="0" spc="0" dirty="0">
                <a:solidFill>
                  <a:srgbClr val="0070C0"/>
                </a:solidFill>
                <a:effectLst/>
                <a:uFill>
                  <a:solidFill>
                    <a:srgbClr val="000000"/>
                  </a:solidFill>
                </a:uFill>
                <a:latin typeface="Calibri" panose="020F0502020204030204" pitchFamily="34" charset="0"/>
                <a:ea typeface="Calibri" panose="020F0502020204030204" pitchFamily="34" charset="0"/>
              </a:rPr>
              <a:t>1. What did Gloria observe as she entered the building?</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Answer – Someone was at the front desk; the entry way was unobstructed.</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 </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just" fontAlgn="base">
              <a:lnSpc>
                <a:spcPct val="115000"/>
              </a:lnSpc>
              <a:spcBef>
                <a:spcPts val="0"/>
              </a:spcBef>
              <a:spcAft>
                <a:spcPts val="0"/>
              </a:spcAft>
              <a:buFont typeface="+mj-lt"/>
              <a:buNone/>
            </a:pPr>
            <a:r>
              <a:rPr lang="en-US" sz="1200" i="1" u="none" strike="noStrike" kern="0" spc="0" dirty="0">
                <a:solidFill>
                  <a:srgbClr val="0070C0"/>
                </a:solidFill>
                <a:effectLst/>
                <a:uFill>
                  <a:solidFill>
                    <a:srgbClr val="000000"/>
                  </a:solidFill>
                </a:uFill>
                <a:latin typeface="Calibri" panose="020F0502020204030204" pitchFamily="34" charset="0"/>
                <a:ea typeface="Calibri" panose="020F0502020204030204" pitchFamily="34" charset="0"/>
              </a:rPr>
              <a:t>2. What did Gloria do and not do when notifying the facility staff of her arrival?</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Answer – Gloria wore her identification badge.  She introduced herself to the person at the reception desk, but did not sign in.  Gloria did not tell the staff member who she was there to visit.</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 </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just" fontAlgn="base">
              <a:lnSpc>
                <a:spcPct val="115000"/>
              </a:lnSpc>
              <a:spcBef>
                <a:spcPts val="0"/>
              </a:spcBef>
              <a:spcAft>
                <a:spcPts val="0"/>
              </a:spcAft>
              <a:buFont typeface="+mj-lt"/>
              <a:buNone/>
            </a:pPr>
            <a:r>
              <a:rPr lang="en-US" sz="1200" i="1" u="none" strike="noStrike" kern="0" spc="0" dirty="0">
                <a:solidFill>
                  <a:srgbClr val="0070C0"/>
                </a:solidFill>
                <a:effectLst/>
                <a:uFill>
                  <a:solidFill>
                    <a:srgbClr val="000000"/>
                  </a:solidFill>
                </a:uFill>
                <a:latin typeface="Calibri" panose="020F0502020204030204" pitchFamily="34" charset="0"/>
                <a:ea typeface="Calibri" panose="020F0502020204030204" pitchFamily="34" charset="0"/>
              </a:rPr>
              <a:t>3. Name three things the representative’s investigation should be.</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Answer – Timely, thorough, and objective</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 </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just" fontAlgn="base">
              <a:lnSpc>
                <a:spcPct val="115000"/>
              </a:lnSpc>
              <a:spcBef>
                <a:spcPts val="0"/>
              </a:spcBef>
              <a:spcAft>
                <a:spcPts val="0"/>
              </a:spcAft>
              <a:buFont typeface="+mj-lt"/>
              <a:buNone/>
            </a:pPr>
            <a:r>
              <a:rPr lang="en-US" sz="1200" i="1" u="none" strike="noStrike" kern="0" spc="0" dirty="0">
                <a:solidFill>
                  <a:srgbClr val="0070C0"/>
                </a:solidFill>
                <a:effectLst/>
                <a:uFill>
                  <a:solidFill>
                    <a:srgbClr val="000000"/>
                  </a:solidFill>
                </a:uFill>
                <a:latin typeface="Calibri" panose="020F0502020204030204" pitchFamily="34" charset="0"/>
                <a:ea typeface="Calibri" panose="020F0502020204030204" pitchFamily="34" charset="0"/>
              </a:rPr>
              <a:t>4. Representatives collect information during an investigation through what three main actions?</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Answer – Observation, interview, and record review</a:t>
            </a:r>
            <a:endParaRPr lang="en-US" sz="1050" b="0" i="0" u="none" strike="noStrike" kern="1200" spc="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just" fontAlgn="base">
              <a:lnSpc>
                <a:spcPct val="115000"/>
              </a:lnSpc>
              <a:spcBef>
                <a:spcPts val="0"/>
              </a:spcBef>
              <a:spcAft>
                <a:spcPts val="0"/>
              </a:spcAft>
              <a:buFont typeface="+mj-lt"/>
              <a:buNone/>
            </a:pPr>
            <a:r>
              <a:rPr lang="en-US" sz="1200" i="1" u="none" strike="noStrike" kern="0" spc="0" dirty="0">
                <a:solidFill>
                  <a:srgbClr val="0070C0"/>
                </a:solidFill>
                <a:effectLst/>
                <a:uFill>
                  <a:solidFill>
                    <a:srgbClr val="000000"/>
                  </a:solidFill>
                </a:uFill>
                <a:latin typeface="Calibri" panose="020F0502020204030204" pitchFamily="34" charset="0"/>
                <a:ea typeface="Calibri" panose="020F0502020204030204" pitchFamily="34" charset="0"/>
              </a:rPr>
              <a:t>5. To protect the integrity of the program, what must you always do?</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Answer – Follow the direction of the resident; always ask permission to advocate; understand what matters to the resident; and maintain confidentiality.</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spcBef>
                <a:spcPts val="400"/>
              </a:spcBef>
              <a:spcAft>
                <a:spcPts val="0"/>
              </a:spcAft>
            </a:pPr>
            <a:r>
              <a:rPr lang="en-US" sz="1800" b="1" dirty="0">
                <a:ln>
                  <a:noFill/>
                </a:ln>
                <a:solidFill>
                  <a:srgbClr val="000000"/>
                </a:solidFill>
                <a:effectLst/>
                <a:uFill>
                  <a:solidFill>
                    <a:srgbClr val="943634"/>
                  </a:solidFill>
                </a:uFill>
                <a:latin typeface="Helvetica" panose="020B0604020202020204" pitchFamily="34" charset="0"/>
                <a:ea typeface="Calibri Light" panose="020F0302020204030204" pitchFamily="34" charset="0"/>
              </a:rPr>
              <a:t>Ending Your Visit</a:t>
            </a:r>
            <a:endParaRPr lang="en-US" sz="1800" b="1" dirty="0">
              <a:ln>
                <a:noFill/>
              </a:ln>
              <a:solidFill>
                <a:srgbClr val="943634"/>
              </a:solidFill>
              <a:effectLst/>
              <a:uFill>
                <a:solidFill>
                  <a:srgbClr val="943634"/>
                </a:solidFill>
              </a:uFill>
              <a:latin typeface="Calibri Light" panose="020F0302020204030204" pitchFamily="34" charset="0"/>
              <a:ea typeface="Calibri Light" panose="020F0302020204030204" pitchFamily="34" charset="0"/>
            </a:endParaRPr>
          </a:p>
          <a:p>
            <a:pPr marL="0" marR="0">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 Note:</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If you have program policies on ending visits (or if your policies are different than below), explain them here.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nSpc>
                <a:spcPct val="115000"/>
              </a:lnSpc>
              <a:spcAft>
                <a:spcPts val="800"/>
              </a:spcAft>
            </a:pPr>
            <a:r>
              <a:rPr lang="en-US" sz="1800" dirty="0">
                <a:ln>
                  <a:noFill/>
                </a:ln>
                <a:solidFill>
                  <a:srgbClr val="000000"/>
                </a:solidFill>
                <a:effectLst/>
                <a:uFill>
                  <a:solidFill>
                    <a:srgbClr val="000000"/>
                  </a:solidFill>
                </a:uFill>
                <a:latin typeface="Helvetica" panose="020B0604020202020204" pitchFamily="34" charset="0"/>
                <a:ea typeface="Helvetica" panose="020B0604020202020204" pitchFamily="34" charset="0"/>
              </a:rPr>
              <a:t>Let your facility contact person know you are leaving the facility, and/or sign out.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If you have observed any concerns that are not resident-specific, you may want to share them at this time. If you have resident-initiated complaints and have permission from the resident to discuss their concerns with staff, make every attempt to do so prior to leaving the facility.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spcBef>
                <a:spcPts val="400"/>
              </a:spcBef>
              <a:spcAft>
                <a:spcPts val="0"/>
              </a:spcAft>
            </a:pPr>
            <a:r>
              <a:rPr lang="en-US" sz="1800" b="1" dirty="0">
                <a:ln>
                  <a:noFill/>
                </a:ln>
                <a:solidFill>
                  <a:srgbClr val="000000"/>
                </a:solidFill>
                <a:effectLst/>
                <a:uFill>
                  <a:solidFill>
                    <a:srgbClr val="943634"/>
                  </a:solidFill>
                </a:uFill>
                <a:latin typeface="Helvetica" panose="020B0604020202020204" pitchFamily="34" charset="0"/>
                <a:ea typeface="Calibri Light" panose="020F0302020204030204" pitchFamily="34" charset="0"/>
              </a:rPr>
              <a:t>After Your Visit</a:t>
            </a:r>
            <a:endParaRPr lang="en-US" sz="1800" b="1" dirty="0">
              <a:ln>
                <a:noFill/>
              </a:ln>
              <a:solidFill>
                <a:srgbClr val="943634"/>
              </a:solidFill>
              <a:effectLst/>
              <a:uFill>
                <a:solidFill>
                  <a:srgbClr val="943634"/>
                </a:solidFill>
              </a:uFill>
              <a:latin typeface="Calibri Light" panose="020F0302020204030204" pitchFamily="34" charset="0"/>
              <a:ea typeface="Calibri Light" panose="020F0302020204030204" pitchFamily="34" charset="0"/>
            </a:endParaRPr>
          </a:p>
          <a:p>
            <a:pPr marL="0" marR="0" algn="just">
              <a:lnSpc>
                <a:spcPct val="115000"/>
              </a:lnSpc>
              <a:spcBef>
                <a:spcPts val="0"/>
              </a:spcBef>
              <a:spcAft>
                <a:spcPts val="0"/>
              </a:spcAft>
            </a:pPr>
            <a:r>
              <a:rPr lang="en-US" sz="1800" b="1" i="1" dirty="0">
                <a:solidFill>
                  <a:srgbClr val="0000CC"/>
                </a:solidFill>
                <a:effectLst/>
                <a:latin typeface="Helvetica" panose="020B0604020202020204" pitchFamily="34" charset="0"/>
                <a:ea typeface="Arial Unicode MS"/>
              </a:rPr>
              <a:t>Trainer’s Note:</a:t>
            </a:r>
            <a:r>
              <a:rPr lang="en-US" sz="1800" i="1" dirty="0">
                <a:solidFill>
                  <a:srgbClr val="0000CC"/>
                </a:solidFill>
                <a:effectLst/>
                <a:latin typeface="Helvetica" panose="020B0604020202020204" pitchFamily="34" charset="0"/>
                <a:ea typeface="Arial Unicode MS"/>
              </a:rPr>
              <a:t> Feel free to introduce documentation here. Documentation is discussed in more detail in Module 10. </a:t>
            </a:r>
            <a:endParaRPr lang="en-US" sz="1800" dirty="0">
              <a:effectLst/>
              <a:latin typeface="Times New Roman" panose="02020603050405020304" pitchFamily="18" charset="0"/>
              <a:ea typeface="Arial Unicode MS"/>
            </a:endParaRPr>
          </a:p>
          <a:p>
            <a:r>
              <a:rPr lang="en-US" sz="1800" dirty="0">
                <a:effectLst/>
                <a:latin typeface="Helvetica" panose="020B0604020202020204" pitchFamily="34" charset="0"/>
                <a:ea typeface="Arial Unicode MS"/>
              </a:rPr>
              <a:t>Per program policies and procedures, immediately document all your activities. Review your notes and follow up on any complaints received during the visit and seek assistance from your supervisor if needed. </a:t>
            </a:r>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21</a:t>
            </a:fld>
            <a:endParaRPr lang="en-US" dirty="0"/>
          </a:p>
        </p:txBody>
      </p:sp>
    </p:spTree>
    <p:extLst>
      <p:ext uri="{BB962C8B-B14F-4D97-AF65-F5344CB8AC3E}">
        <p14:creationId xmlns:p14="http://schemas.microsoft.com/office/powerpoint/2010/main" val="4038119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u="sng" dirty="0"/>
          </a:p>
        </p:txBody>
      </p:sp>
      <p:sp>
        <p:nvSpPr>
          <p:cNvPr id="4" name="Slide Number Placeholder 3"/>
          <p:cNvSpPr>
            <a:spLocks noGrp="1"/>
          </p:cNvSpPr>
          <p:nvPr>
            <p:ph type="sldNum" sz="quarter" idx="10"/>
          </p:nvPr>
        </p:nvSpPr>
        <p:spPr/>
        <p:txBody>
          <a:bodyPr/>
          <a:lstStyle/>
          <a:p>
            <a:fld id="{013422E6-57C4-472B-BB37-763E50B58060}" type="slidenum">
              <a:rPr lang="en-US" smtClean="0"/>
              <a:t>22</a:t>
            </a:fld>
            <a:endParaRPr lang="en-US" dirty="0"/>
          </a:p>
        </p:txBody>
      </p:sp>
    </p:spTree>
    <p:extLst>
      <p:ext uri="{BB962C8B-B14F-4D97-AF65-F5344CB8AC3E}">
        <p14:creationId xmlns:p14="http://schemas.microsoft.com/office/powerpoint/2010/main" val="888406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25</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i="1" dirty="0">
                <a:ln>
                  <a:noFill/>
                </a:ln>
                <a:solidFill>
                  <a:srgbClr val="0000CC"/>
                </a:solidFill>
                <a:effectLst/>
                <a:latin typeface="Helvetica" panose="020B0604020202020204" pitchFamily="34" charset="0"/>
                <a:ea typeface="Calibri" panose="020F0502020204030204" pitchFamily="34" charset="0"/>
              </a:rPr>
              <a:t>Begin the session by welcoming the trainees to the training session and thanking them for their continued interest in the program. Make sure everyone introduces themselves – even if they come late.</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800"/>
              </a:spcAft>
            </a:pPr>
            <a:r>
              <a:rPr lang="en-US" sz="1800" i="1" dirty="0">
                <a:ln>
                  <a:noFill/>
                </a:ln>
                <a:solidFill>
                  <a:srgbClr val="0000CC"/>
                </a:solidFill>
                <a:effectLst/>
                <a:latin typeface="Helvetica" panose="020B0604020202020204" pitchFamily="34" charset="0"/>
                <a:ea typeface="Calibri" panose="020F0502020204030204" pitchFamily="34" charset="0"/>
              </a:rPr>
              <a:t>To begin please share:</a:t>
            </a:r>
            <a:endParaRPr lang="en-US" sz="1800" dirty="0">
              <a:effectLst/>
              <a:latin typeface="Times New Roman" panose="02020603050405020304" pitchFamily="18" charset="0"/>
              <a:ea typeface="Arial Unicode MS"/>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Your name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Where you are from </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One thing you learned from Module 5 -</a:t>
            </a:r>
            <a:r>
              <a:rPr lang="en-US" sz="1800" b="1"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 </a:t>
            </a: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something that really stuck with you or surprised you</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you hope to learn since the last module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lnSpc>
                <a:spcPct val="115000"/>
              </a:lnSpc>
              <a:spcBef>
                <a:spcPts val="0"/>
              </a:spcBef>
              <a:spcAft>
                <a:spcPts val="0"/>
              </a:spcAft>
            </a:pPr>
            <a:r>
              <a:rPr lang="en-US" sz="1800" i="1" dirty="0">
                <a:ln>
                  <a:noFill/>
                </a:ln>
                <a:solidFill>
                  <a:srgbClr val="0000CC"/>
                </a:solidFill>
                <a:effectLst/>
                <a:latin typeface="Helvetica" panose="020B0604020202020204" pitchFamily="34" charset="0"/>
                <a:ea typeface="Calibri" panose="020F0502020204030204" pitchFamily="34" charset="0"/>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ln>
                  <a:noFill/>
                </a:ln>
                <a:solidFill>
                  <a:srgbClr val="0000CC"/>
                </a:solidFill>
                <a:effectLst/>
                <a:latin typeface="Helvetica" panose="020B0604020202020204" pitchFamily="34" charset="0"/>
                <a:ea typeface="Calibri" panose="020F0502020204030204" pitchFamily="34" charset="0"/>
              </a:rPr>
              <a:t>After introductions, thank the trainees for their information and explain any housekeeping items that need to be addressed including the timeframe of the training day, breaks, location of restrooms, refreshments, etc. Ask the trainees to speak up if they have any questions throughout the training.</a:t>
            </a:r>
            <a:endParaRPr lang="en-US"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a:t>
            </a:fld>
            <a:endParaRPr lang="en-US" dirty="0"/>
          </a:p>
        </p:txBody>
      </p:sp>
    </p:spTree>
    <p:extLst>
      <p:ext uri="{BB962C8B-B14F-4D97-AF65-F5344CB8AC3E}">
        <p14:creationId xmlns:p14="http://schemas.microsoft.com/office/powerpoint/2010/main" val="797900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this is the first-time meeting, ask if there are any questions at this point; or, if this is not the first meeting, ask if any questions have come up for them after the last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5, ask them what they learned about in the previous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Ombudsman program authority to access facilities, residents, and records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What to do when access is denied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Communication strategies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Calibri"/>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sym typeface="Arial"/>
            </a:endParaRPr>
          </a:p>
        </p:txBody>
      </p:sp>
    </p:spTree>
    <p:extLst>
      <p:ext uri="{BB962C8B-B14F-4D97-AF65-F5344CB8AC3E}">
        <p14:creationId xmlns:p14="http://schemas.microsoft.com/office/powerpoint/2010/main" val="2145969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in their manual.  </a:t>
            </a:r>
          </a:p>
          <a:p>
            <a:endParaRPr lang="en-US" i="1" dirty="0"/>
          </a:p>
          <a:p>
            <a:r>
              <a:rPr lang="en-US" i="1" dirty="0"/>
              <a:t>Section 1 – 15 mins</a:t>
            </a:r>
          </a:p>
          <a:p>
            <a:r>
              <a:rPr lang="en-US" i="1" dirty="0"/>
              <a:t>Section 2 – 15 mins</a:t>
            </a:r>
          </a:p>
          <a:p>
            <a:r>
              <a:rPr lang="en-US" i="1" dirty="0"/>
              <a:t>Section 3 – 45 mins</a:t>
            </a:r>
          </a:p>
          <a:p>
            <a:r>
              <a:rPr lang="en-US" i="1" dirty="0"/>
              <a:t>Section 4 – 15 mins</a:t>
            </a:r>
          </a:p>
          <a:p>
            <a:endParaRPr lang="en-US" i="1" dirty="0"/>
          </a:p>
          <a:p>
            <a:r>
              <a:rPr lang="en-US" b="1" i="1" dirty="0"/>
              <a:t>Trainer’s Note: </a:t>
            </a:r>
            <a:r>
              <a:rPr lang="en-US" i="1" dirty="0"/>
              <a:t>The timeframes for each section are approximate. Allow at least 1.5 hours for this session. </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dirty="0"/>
          </a:p>
        </p:txBody>
      </p:sp>
    </p:spTree>
    <p:extLst>
      <p:ext uri="{BB962C8B-B14F-4D97-AF65-F5344CB8AC3E}">
        <p14:creationId xmlns:p14="http://schemas.microsoft.com/office/powerpoint/2010/main" val="1416980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6 objectives saying “by the end of this Module you will be able to understand:”</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571500" indent="-571500">
              <a:lnSpc>
                <a:spcPct val="150000"/>
              </a:lnSpc>
              <a:buFont typeface="Arial" panose="020B0604020202020204" pitchFamily="34" charset="0"/>
              <a:buChar char="•"/>
            </a:pPr>
            <a:r>
              <a:rPr lang="en-US" sz="3600" dirty="0"/>
              <a:t>The dos and don’ts of advocacy</a:t>
            </a:r>
          </a:p>
          <a:p>
            <a:pPr marL="571500" indent="-571500">
              <a:lnSpc>
                <a:spcPct val="150000"/>
              </a:lnSpc>
              <a:buFont typeface="Arial" panose="020B0604020202020204" pitchFamily="34" charset="0"/>
              <a:buChar char="•"/>
            </a:pPr>
            <a:r>
              <a:rPr lang="en-US" sz="3600" dirty="0"/>
              <a:t>How to prepare for, and conduct, a facility visit</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97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30 minutes for this section.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667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As mentioned throughout the training, the role of a representative is to be the resident’s advocate. The word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advocate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is defined in Module 1 as, </a:t>
            </a:r>
            <a:r>
              <a:rPr lang="en-US" sz="1800" i="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an individual who works on behalf of another individual or group of individuals through an action taken on behalf of an individual or a group of individuals. An advocate does not represent their own views but amplifies those of the person or persons they are supporting.</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As an advocate, you are often working with individuals during difficult times.  They may feel scared, distrustful, and unsure of you and/or the process towards resolution. Establishing a professional relationship with everyone involved increases the likelihood of successful advocacy.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following charts explain some dos and don’ts of Long-Term Care Ombudsman program (LTCOP) advocacy. There is no need to memorize them all; at some point they will become intuitive, or second nature.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1" dirty="0"/>
          </a:p>
          <a:p>
            <a:r>
              <a:rPr lang="en-US" b="1" i="1" dirty="0"/>
              <a:t>Traine</a:t>
            </a:r>
            <a:r>
              <a:rPr lang="en-US" b="1" i="1" u="none" dirty="0"/>
              <a:t>r’s</a:t>
            </a:r>
            <a:r>
              <a:rPr lang="en-US" b="1" i="1" dirty="0"/>
              <a:t> Note:  </a:t>
            </a:r>
            <a:r>
              <a:rPr lang="en-US" i="1" dirty="0"/>
              <a:t>Go over chart.</a:t>
            </a:r>
          </a:p>
          <a:p>
            <a:endParaRPr lang="en-US" b="1" i="1" dirty="0"/>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0751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dirty="0"/>
              <a:t> Note:  </a:t>
            </a:r>
            <a:r>
              <a:rPr lang="en-US" i="1" dirty="0"/>
              <a:t>Go over chart.</a:t>
            </a:r>
          </a:p>
          <a:p>
            <a:endParaRPr lang="en-US" b="1" i="1" dirty="0"/>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9</a:t>
            </a:fld>
            <a:endParaRPr lang="en-US" dirty="0"/>
          </a:p>
        </p:txBody>
      </p:sp>
    </p:spTree>
    <p:extLst>
      <p:ext uri="{BB962C8B-B14F-4D97-AF65-F5344CB8AC3E}">
        <p14:creationId xmlns:p14="http://schemas.microsoft.com/office/powerpoint/2010/main" val="84874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279531227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374123764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Tuesday, January 28,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2806023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05416441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3968226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337761016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Tuesday, January 28,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57922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5471D90-27FD-4468-B60C-1749DAF7B999}"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016C814-40BC-46D0-A8C3-9D2318B2B413}" type="slidenum">
              <a:rPr lang="en-US"/>
              <a:pPr>
                <a:defRPr/>
              </a:pPr>
              <a:t>‹#›</a:t>
            </a:fld>
            <a:endParaRPr lang="en-US" dirty="0"/>
          </a:p>
        </p:txBody>
      </p:sp>
    </p:spTree>
    <p:extLst>
      <p:ext uri="{BB962C8B-B14F-4D97-AF65-F5344CB8AC3E}">
        <p14:creationId xmlns:p14="http://schemas.microsoft.com/office/powerpoint/2010/main" val="122685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3861649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421306415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9420682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16772874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017014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199461091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272657939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257164148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37132306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hyperlink" Target="http://workabilityucpsa.weebly.com/-workshop-a/category/peer-mentor"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play.google.com/store/apps/details?id=smartroid.pronouncewhoiscalling&amp;hl=en" TargetMode="Externa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IGQmdoK_ZfY"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YXbGbhQ35RA"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10138979" y="5544730"/>
            <a:ext cx="1452313" cy="738188"/>
          </a:xfrm>
        </p:spPr>
        <p:txBody>
          <a:bodyPr>
            <a:normAutofit/>
          </a:bodyPr>
          <a:lstStyle/>
          <a:p>
            <a:pPr algn="r"/>
            <a:r>
              <a:rPr lang="en-US" sz="1600" dirty="0">
                <a:solidFill>
                  <a:srgbClr val="000000"/>
                </a:solidFill>
              </a:rPr>
              <a:t>January 2025</a:t>
            </a: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dirty="0"/>
          </a:p>
        </p:txBody>
      </p:sp>
      <p:sp>
        <p:nvSpPr>
          <p:cNvPr id="5" name="Text Placeholder 4">
            <a:extLst>
              <a:ext uri="{FF2B5EF4-FFF2-40B4-BE49-F238E27FC236}">
                <a16:creationId xmlns:a16="http://schemas.microsoft.com/office/drawing/2014/main" id="{FD8FA9AC-1E69-FF73-0269-3D3AAA935695}"/>
              </a:ext>
            </a:extLst>
          </p:cNvPr>
          <p:cNvSpPr>
            <a:spLocks noGrp="1"/>
          </p:cNvSpPr>
          <p:nvPr>
            <p:ph type="body" sz="quarter" idx="14"/>
          </p:nvPr>
        </p:nvSpPr>
        <p:spPr/>
        <p:txBody>
          <a:bodyPr/>
          <a:lstStyle/>
          <a:p>
            <a:r>
              <a:rPr lang="en-US" dirty="0"/>
              <a:t>Module 6: Facility Visits</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98940D7-9A1D-4876-951B-21BA9F969D7C}"/>
              </a:ext>
            </a:extLst>
          </p:cNvPr>
          <p:cNvGraphicFramePr>
            <a:graphicFrameLocks noGrp="1"/>
          </p:cNvGraphicFramePr>
          <p:nvPr>
            <p:ph idx="4294967295"/>
            <p:extLst>
              <p:ext uri="{D42A27DB-BD31-4B8C-83A1-F6EECF244321}">
                <p14:modId xmlns:p14="http://schemas.microsoft.com/office/powerpoint/2010/main" val="2733708368"/>
              </p:ext>
            </p:extLst>
          </p:nvPr>
        </p:nvGraphicFramePr>
        <p:xfrm>
          <a:off x="4213225" y="695325"/>
          <a:ext cx="7978814" cy="5915602"/>
        </p:xfrm>
        <a:graphic>
          <a:graphicData uri="http://schemas.openxmlformats.org/drawingml/2006/table">
            <a:tbl>
              <a:tblPr firstRow="1" bandRow="1">
                <a:tableStyleId>{616DA210-FB5B-4158-B5E0-FEB733F419BA}</a:tableStyleId>
              </a:tblPr>
              <a:tblGrid>
                <a:gridCol w="7978814">
                  <a:extLst>
                    <a:ext uri="{9D8B030D-6E8A-4147-A177-3AD203B41FA5}">
                      <a16:colId xmlns:a16="http://schemas.microsoft.com/office/drawing/2014/main" val="1673849251"/>
                    </a:ext>
                  </a:extLst>
                </a:gridCol>
              </a:tblGrid>
              <a:tr h="887538">
                <a:tc>
                  <a:txBody>
                    <a:bodyPr/>
                    <a:lstStyle/>
                    <a:p>
                      <a:r>
                        <a:rPr lang="en-US" sz="1800" b="0" kern="1200" dirty="0">
                          <a:solidFill>
                            <a:srgbClr val="000000"/>
                          </a:solidFill>
                          <a:effectLst/>
                          <a:latin typeface="+mn-lt"/>
                          <a:ea typeface="+mn-ea"/>
                          <a:cs typeface="+mn-cs"/>
                        </a:rPr>
                        <a:t>Provide any care or physical assistance (e.g., push their wheelchair, help them transfer, assist with eating, etc.)</a:t>
                      </a:r>
                      <a:endParaRPr lang="en-US" b="0" dirty="0">
                        <a:solidFill>
                          <a:srgbClr val="000000"/>
                        </a:solidFill>
                      </a:endParaRPr>
                    </a:p>
                  </a:txBody>
                  <a:tcPr anchor="ctr"/>
                </a:tc>
                <a:extLst>
                  <a:ext uri="{0D108BD9-81ED-4DB2-BD59-A6C34878D82A}">
                    <a16:rowId xmlns:a16="http://schemas.microsoft.com/office/drawing/2014/main" val="791734037"/>
                  </a:ext>
                </a:extLst>
              </a:tr>
              <a:tr h="887538">
                <a:tc>
                  <a:txBody>
                    <a:bodyPr/>
                    <a:lstStyle/>
                    <a:p>
                      <a:r>
                        <a:rPr lang="en-US" dirty="0">
                          <a:solidFill>
                            <a:srgbClr val="000000"/>
                          </a:solidFill>
                        </a:rPr>
                        <a:t>Give the resident anything other than program-related materials or resources (e.g., do not give food, drinks, medication, tobacco products, gifts, etc.)</a:t>
                      </a:r>
                    </a:p>
                  </a:txBody>
                  <a:tcPr anchor="ctr">
                    <a:solidFill>
                      <a:schemeClr val="accent6">
                        <a:lumMod val="20000"/>
                        <a:lumOff val="80000"/>
                        <a:alpha val="20000"/>
                      </a:schemeClr>
                    </a:solidFill>
                  </a:tcPr>
                </a:tc>
                <a:extLst>
                  <a:ext uri="{0D108BD9-81ED-4DB2-BD59-A6C34878D82A}">
                    <a16:rowId xmlns:a16="http://schemas.microsoft.com/office/drawing/2014/main" val="3657866755"/>
                  </a:ext>
                </a:extLst>
              </a:tr>
              <a:tr h="514208">
                <a:tc>
                  <a:txBody>
                    <a:bodyPr/>
                    <a:lstStyle/>
                    <a:p>
                      <a:r>
                        <a:rPr lang="en-US" dirty="0">
                          <a:solidFill>
                            <a:srgbClr val="000000"/>
                          </a:solidFill>
                        </a:rPr>
                        <a:t>Treat the resident as a child (They have a lifetime of experience)</a:t>
                      </a:r>
                    </a:p>
                  </a:txBody>
                  <a:tcPr anchor="ctr"/>
                </a:tc>
                <a:extLst>
                  <a:ext uri="{0D108BD9-81ED-4DB2-BD59-A6C34878D82A}">
                    <a16:rowId xmlns:a16="http://schemas.microsoft.com/office/drawing/2014/main" val="1693589575"/>
                  </a:ext>
                </a:extLst>
              </a:tr>
              <a:tr h="514208">
                <a:tc>
                  <a:txBody>
                    <a:bodyPr/>
                    <a:lstStyle/>
                    <a:p>
                      <a:r>
                        <a:rPr lang="en-US" dirty="0">
                          <a:solidFill>
                            <a:srgbClr val="000000"/>
                          </a:solidFill>
                        </a:rPr>
                        <a:t>Diagnose or prescribe for a resident</a:t>
                      </a:r>
                    </a:p>
                  </a:txBody>
                  <a:tcPr anchor="ctr">
                    <a:solidFill>
                      <a:schemeClr val="accent6">
                        <a:lumMod val="20000"/>
                        <a:lumOff val="80000"/>
                        <a:alpha val="20000"/>
                      </a:schemeClr>
                    </a:solidFill>
                  </a:tcPr>
                </a:tc>
                <a:extLst>
                  <a:ext uri="{0D108BD9-81ED-4DB2-BD59-A6C34878D82A}">
                    <a16:rowId xmlns:a16="http://schemas.microsoft.com/office/drawing/2014/main" val="2524960045"/>
                  </a:ext>
                </a:extLst>
              </a:tr>
              <a:tr h="514208">
                <a:tc>
                  <a:txBody>
                    <a:bodyPr/>
                    <a:lstStyle/>
                    <a:p>
                      <a:r>
                        <a:rPr lang="en-US" dirty="0">
                          <a:solidFill>
                            <a:srgbClr val="000000"/>
                          </a:solidFill>
                        </a:rPr>
                        <a:t>Make promises</a:t>
                      </a:r>
                    </a:p>
                  </a:txBody>
                  <a:tcPr anchor="ctr"/>
                </a:tc>
                <a:extLst>
                  <a:ext uri="{0D108BD9-81ED-4DB2-BD59-A6C34878D82A}">
                    <a16:rowId xmlns:a16="http://schemas.microsoft.com/office/drawing/2014/main" val="2564249555"/>
                  </a:ext>
                </a:extLst>
              </a:tr>
              <a:tr h="514208">
                <a:tc>
                  <a:txBody>
                    <a:bodyPr/>
                    <a:lstStyle/>
                    <a:p>
                      <a:r>
                        <a:rPr lang="en-US" dirty="0">
                          <a:solidFill>
                            <a:srgbClr val="000000"/>
                          </a:solidFill>
                        </a:rPr>
                        <a:t>Provide business or legal advice</a:t>
                      </a:r>
                    </a:p>
                  </a:txBody>
                  <a:tcPr anchor="ctr">
                    <a:solidFill>
                      <a:schemeClr val="accent6">
                        <a:lumMod val="20000"/>
                        <a:lumOff val="80000"/>
                        <a:alpha val="20000"/>
                      </a:schemeClr>
                    </a:solidFill>
                  </a:tcPr>
                </a:tc>
                <a:extLst>
                  <a:ext uri="{0D108BD9-81ED-4DB2-BD59-A6C34878D82A}">
                    <a16:rowId xmlns:a16="http://schemas.microsoft.com/office/drawing/2014/main" val="184595810"/>
                  </a:ext>
                </a:extLst>
              </a:tr>
              <a:tr h="514208">
                <a:tc>
                  <a:txBody>
                    <a:bodyPr/>
                    <a:lstStyle/>
                    <a:p>
                      <a:r>
                        <a:rPr lang="en-US" dirty="0">
                          <a:solidFill>
                            <a:srgbClr val="000000"/>
                          </a:solidFill>
                        </a:rPr>
                        <a:t>Voice criticism of a resident or the facility</a:t>
                      </a:r>
                    </a:p>
                  </a:txBody>
                  <a:tcPr anchor="ctr"/>
                </a:tc>
                <a:extLst>
                  <a:ext uri="{0D108BD9-81ED-4DB2-BD59-A6C34878D82A}">
                    <a16:rowId xmlns:a16="http://schemas.microsoft.com/office/drawing/2014/main" val="230513864"/>
                  </a:ext>
                </a:extLst>
              </a:tr>
              <a:tr h="514208">
                <a:tc>
                  <a:txBody>
                    <a:bodyPr/>
                    <a:lstStyle/>
                    <a:p>
                      <a:r>
                        <a:rPr lang="en-US" dirty="0">
                          <a:solidFill>
                            <a:srgbClr val="000000"/>
                          </a:solidFill>
                        </a:rPr>
                        <a:t>Engage in arguments</a:t>
                      </a:r>
                    </a:p>
                  </a:txBody>
                  <a:tcPr anchor="ctr">
                    <a:solidFill>
                      <a:schemeClr val="accent6">
                        <a:lumMod val="20000"/>
                        <a:lumOff val="80000"/>
                        <a:alpha val="20000"/>
                      </a:schemeClr>
                    </a:solidFill>
                  </a:tcPr>
                </a:tc>
                <a:extLst>
                  <a:ext uri="{0D108BD9-81ED-4DB2-BD59-A6C34878D82A}">
                    <a16:rowId xmlns:a16="http://schemas.microsoft.com/office/drawing/2014/main" val="1112629091"/>
                  </a:ext>
                </a:extLst>
              </a:tr>
              <a:tr h="514208">
                <a:tc>
                  <a:txBody>
                    <a:bodyPr/>
                    <a:lstStyle/>
                    <a:p>
                      <a:r>
                        <a:rPr lang="en-US" dirty="0">
                          <a:solidFill>
                            <a:srgbClr val="000000"/>
                          </a:solidFill>
                        </a:rPr>
                        <a:t>Portray yourself as a surveyor or inspector</a:t>
                      </a:r>
                    </a:p>
                  </a:txBody>
                  <a:tcPr anchor="ctr"/>
                </a:tc>
                <a:extLst>
                  <a:ext uri="{0D108BD9-81ED-4DB2-BD59-A6C34878D82A}">
                    <a16:rowId xmlns:a16="http://schemas.microsoft.com/office/drawing/2014/main" val="1691290626"/>
                  </a:ext>
                </a:extLst>
              </a:tr>
              <a:tr h="514208">
                <a:tc>
                  <a:txBody>
                    <a:bodyPr/>
                    <a:lstStyle/>
                    <a:p>
                      <a:r>
                        <a:rPr lang="en-US" dirty="0">
                          <a:solidFill>
                            <a:srgbClr val="000000"/>
                          </a:solidFill>
                        </a:rPr>
                        <a:t>Use abbreviations, acronyms, or slang</a:t>
                      </a:r>
                    </a:p>
                  </a:txBody>
                  <a:tcPr anchor="ctr">
                    <a:solidFill>
                      <a:schemeClr val="accent6">
                        <a:lumMod val="20000"/>
                        <a:lumOff val="80000"/>
                        <a:alpha val="20000"/>
                      </a:schemeClr>
                    </a:solidFill>
                  </a:tcPr>
                </a:tc>
                <a:extLst>
                  <a:ext uri="{0D108BD9-81ED-4DB2-BD59-A6C34878D82A}">
                    <a16:rowId xmlns:a16="http://schemas.microsoft.com/office/drawing/2014/main" val="4248006153"/>
                  </a:ext>
                </a:extLst>
              </a:tr>
            </a:tbl>
          </a:graphicData>
        </a:graphic>
      </p:graphicFrame>
      <p:sp>
        <p:nvSpPr>
          <p:cNvPr id="5" name="Rectangle: Rounded Corners 4">
            <a:extLst>
              <a:ext uri="{FF2B5EF4-FFF2-40B4-BE49-F238E27FC236}">
                <a16:creationId xmlns:a16="http://schemas.microsoft.com/office/drawing/2014/main" id="{EF4EFA1C-3ECF-4B62-A707-544A349AF252}"/>
              </a:ext>
            </a:extLst>
          </p:cNvPr>
          <p:cNvSpPr/>
          <p:nvPr/>
        </p:nvSpPr>
        <p:spPr>
          <a:xfrm>
            <a:off x="293223" y="1724628"/>
            <a:ext cx="3040285" cy="3408515"/>
          </a:xfrm>
          <a:prstGeom prst="roundRect">
            <a:avLst/>
          </a:prstGeom>
          <a:ln>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solidFill>
                  <a:srgbClr val="C00000"/>
                </a:solidFill>
              </a:rPr>
              <a:t>Ombudsman Program Advocacy</a:t>
            </a:r>
          </a:p>
          <a:p>
            <a:pPr algn="ctr"/>
            <a:endParaRPr lang="en-US" sz="2400" b="1" dirty="0"/>
          </a:p>
          <a:p>
            <a:pPr algn="ctr"/>
            <a:endParaRPr lang="en-US" dirty="0"/>
          </a:p>
          <a:p>
            <a:pPr algn="ctr"/>
            <a:endParaRPr lang="en-US" dirty="0"/>
          </a:p>
          <a:p>
            <a:pPr algn="ctr"/>
            <a:endParaRPr lang="en-US" dirty="0"/>
          </a:p>
        </p:txBody>
      </p:sp>
      <p:sp>
        <p:nvSpPr>
          <p:cNvPr id="6" name="Arrow: Right 5">
            <a:extLst>
              <a:ext uri="{FF2B5EF4-FFF2-40B4-BE49-F238E27FC236}">
                <a16:creationId xmlns:a16="http://schemas.microsoft.com/office/drawing/2014/main" id="{0CBF2619-D7CE-4FF6-BA47-C41BAEDDEC78}"/>
              </a:ext>
            </a:extLst>
          </p:cNvPr>
          <p:cNvSpPr/>
          <p:nvPr/>
        </p:nvSpPr>
        <p:spPr>
          <a:xfrm>
            <a:off x="731134" y="3429000"/>
            <a:ext cx="2438401" cy="1594414"/>
          </a:xfrm>
          <a:prstGeom prst="rightArrow">
            <a:avLst/>
          </a:prstGeom>
          <a:ln>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srgbClr val="C00000"/>
                </a:solidFill>
              </a:rPr>
              <a:t>DON’Ts</a:t>
            </a:r>
          </a:p>
        </p:txBody>
      </p:sp>
    </p:spTree>
    <p:extLst>
      <p:ext uri="{BB962C8B-B14F-4D97-AF65-F5344CB8AC3E}">
        <p14:creationId xmlns:p14="http://schemas.microsoft.com/office/powerpoint/2010/main" val="3187645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a:bodyPr>
          <a:lstStyle/>
          <a:p>
            <a:r>
              <a:rPr lang="en-US" b="1" dirty="0"/>
              <a:t>Facility Visits</a:t>
            </a:r>
          </a:p>
        </p:txBody>
      </p:sp>
      <p:sp>
        <p:nvSpPr>
          <p:cNvPr id="4" name="Text Placeholder 3">
            <a:extLst>
              <a:ext uri="{FF2B5EF4-FFF2-40B4-BE49-F238E27FC236}">
                <a16:creationId xmlns:a16="http://schemas.microsoft.com/office/drawing/2014/main" id="{87BD19EB-03FC-762B-2387-BD788843A9C3}"/>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60920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BBABD-6FF9-4958-BE51-652292318AA9}"/>
              </a:ext>
            </a:extLst>
          </p:cNvPr>
          <p:cNvSpPr>
            <a:spLocks noGrp="1"/>
          </p:cNvSpPr>
          <p:nvPr>
            <p:ph type="title"/>
          </p:nvPr>
        </p:nvSpPr>
        <p:spPr/>
        <p:txBody>
          <a:bodyPr anchor="ctr">
            <a:normAutofit/>
          </a:bodyPr>
          <a:lstStyle/>
          <a:p>
            <a:r>
              <a:rPr lang="en-US" sz="3700" b="1" dirty="0">
                <a:sym typeface="Symbol" panose="05050102010706020507" pitchFamily="18" charset="2"/>
              </a:rPr>
              <a:t> </a:t>
            </a:r>
            <a:r>
              <a:rPr lang="en-US" sz="3700" b="1" dirty="0"/>
              <a:t>State-Specific Requirements for Field Observation</a:t>
            </a:r>
          </a:p>
        </p:txBody>
      </p:sp>
      <p:pic>
        <p:nvPicPr>
          <p:cNvPr id="11" name="Content Placeholder 10" descr="Text, company name&#10;&#10;Description automatically generated">
            <a:extLst>
              <a:ext uri="{FF2B5EF4-FFF2-40B4-BE49-F238E27FC236}">
                <a16:creationId xmlns:a16="http://schemas.microsoft.com/office/drawing/2014/main" id="{6DC94035-7602-4976-9BB0-8B35D74AE58E}"/>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92387" y="1673225"/>
            <a:ext cx="4219225" cy="4718050"/>
          </a:xfrm>
          <a:noFill/>
        </p:spPr>
      </p:pic>
    </p:spTree>
    <p:extLst>
      <p:ext uri="{BB962C8B-B14F-4D97-AF65-F5344CB8AC3E}">
        <p14:creationId xmlns:p14="http://schemas.microsoft.com/office/powerpoint/2010/main" val="72753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C6121-F878-6562-4473-2E62C6A835FC}"/>
              </a:ext>
            </a:extLst>
          </p:cNvPr>
          <p:cNvSpPr>
            <a:spLocks noGrp="1"/>
          </p:cNvSpPr>
          <p:nvPr>
            <p:ph type="title"/>
          </p:nvPr>
        </p:nvSpPr>
        <p:spPr/>
        <p:txBody>
          <a:bodyPr/>
          <a:lstStyle/>
          <a:p>
            <a:r>
              <a:rPr lang="en-US" b="1" dirty="0"/>
              <a:t>Facility Visits</a:t>
            </a:r>
          </a:p>
        </p:txBody>
      </p:sp>
      <p:sp>
        <p:nvSpPr>
          <p:cNvPr id="3" name="Content Placeholder 2">
            <a:extLst>
              <a:ext uri="{FF2B5EF4-FFF2-40B4-BE49-F238E27FC236}">
                <a16:creationId xmlns:a16="http://schemas.microsoft.com/office/drawing/2014/main" id="{8428FE7D-8731-F466-8A48-F0620C6D01A2}"/>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89A0923B-9C76-FC39-5DD5-E3CA3F925965}"/>
              </a:ext>
            </a:extLst>
          </p:cNvPr>
          <p:cNvSpPr>
            <a:spLocks noGrp="1"/>
          </p:cNvSpPr>
          <p:nvPr>
            <p:ph type="body" sz="quarter" idx="15"/>
          </p:nvPr>
        </p:nvSpPr>
        <p:spPr/>
        <p:txBody>
          <a:bodyPr>
            <a:normAutofit fontScale="85000" lnSpcReduction="10000"/>
          </a:bodyPr>
          <a:lstStyle/>
          <a:p>
            <a:r>
              <a:rPr lang="en-US" dirty="0"/>
              <a:t>Required to provide residents with regular and timely access to program services</a:t>
            </a:r>
          </a:p>
          <a:p>
            <a:r>
              <a:rPr lang="en-US" dirty="0"/>
              <a:t>Best practice to visit facilities unannounced</a:t>
            </a:r>
          </a:p>
          <a:p>
            <a:pPr lvl="1"/>
            <a:r>
              <a:rPr lang="en-US" dirty="0"/>
              <a:t>Likely to observe a more authentic environment </a:t>
            </a:r>
          </a:p>
          <a:p>
            <a:pPr lvl="1"/>
            <a:r>
              <a:rPr lang="en-US" dirty="0"/>
              <a:t>Vary the day and time of your visits</a:t>
            </a:r>
          </a:p>
          <a:p>
            <a:pPr lvl="1"/>
            <a:r>
              <a:rPr lang="en-US" dirty="0"/>
              <a:t>Occasionally may need to announce your visit (e.g., providing staff training, attending a care plan meeting)</a:t>
            </a:r>
          </a:p>
          <a:p>
            <a:r>
              <a:rPr lang="en-US" dirty="0"/>
              <a:t>Unannounced or not – primary goal is providing resident access to the program</a:t>
            </a:r>
          </a:p>
          <a:p>
            <a:pPr marL="274637" lvl="1" indent="0">
              <a:buNone/>
            </a:pP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4139168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1577C-03F1-4D17-BEE8-86124D49A3D3}"/>
              </a:ext>
            </a:extLst>
          </p:cNvPr>
          <p:cNvSpPr>
            <a:spLocks noGrp="1"/>
          </p:cNvSpPr>
          <p:nvPr>
            <p:ph type="title"/>
          </p:nvPr>
        </p:nvSpPr>
        <p:spPr/>
        <p:txBody>
          <a:bodyPr>
            <a:normAutofit/>
          </a:bodyPr>
          <a:lstStyle/>
          <a:p>
            <a:r>
              <a:rPr lang="en-US" b="1" dirty="0"/>
              <a:t>Before Your Visit</a:t>
            </a:r>
          </a:p>
        </p:txBody>
      </p:sp>
      <p:sp>
        <p:nvSpPr>
          <p:cNvPr id="3" name="Content Placeholder 2">
            <a:extLst>
              <a:ext uri="{FF2B5EF4-FFF2-40B4-BE49-F238E27FC236}">
                <a16:creationId xmlns:a16="http://schemas.microsoft.com/office/drawing/2014/main" id="{EEB102E2-8A95-47FD-B0AA-65E92C4EE1F6}"/>
              </a:ext>
            </a:extLst>
          </p:cNvPr>
          <p:cNvSpPr>
            <a:spLocks noGrp="1"/>
          </p:cNvSpPr>
          <p:nvPr>
            <p:ph type="body" sz="quarter" idx="14"/>
          </p:nvPr>
        </p:nvSpPr>
        <p:spPr/>
        <p:txBody>
          <a:bodyPr>
            <a:normAutofit lnSpcReduction="10000"/>
          </a:bodyPr>
          <a:lstStyle/>
          <a:p>
            <a:pPr>
              <a:buFont typeface="Wingdings" panose="05000000000000000000" pitchFamily="2" charset="2"/>
              <a:buChar char="ü"/>
            </a:pPr>
            <a:endParaRPr lang="en-US" dirty="0"/>
          </a:p>
        </p:txBody>
      </p:sp>
      <p:sp>
        <p:nvSpPr>
          <p:cNvPr id="4" name="Text Placeholder 3">
            <a:extLst>
              <a:ext uri="{FF2B5EF4-FFF2-40B4-BE49-F238E27FC236}">
                <a16:creationId xmlns:a16="http://schemas.microsoft.com/office/drawing/2014/main" id="{B90C5247-3328-F1BC-B099-6FED21BA6B6F}"/>
              </a:ext>
            </a:extLst>
          </p:cNvPr>
          <p:cNvSpPr>
            <a:spLocks noGrp="1"/>
          </p:cNvSpPr>
          <p:nvPr>
            <p:ph type="body" sz="quarter" idx="15"/>
          </p:nvPr>
        </p:nvSpPr>
        <p:spPr>
          <a:xfrm>
            <a:off x="457925" y="1623616"/>
            <a:ext cx="10728325" cy="4603763"/>
          </a:xfrm>
        </p:spPr>
        <p:txBody>
          <a:bodyPr>
            <a:normAutofit fontScale="92500" lnSpcReduction="10000"/>
          </a:bodyPr>
          <a:lstStyle/>
          <a:p>
            <a:pPr>
              <a:lnSpc>
                <a:spcPct val="150000"/>
              </a:lnSpc>
              <a:buFont typeface="Wingdings" panose="05000000000000000000" pitchFamily="2" charset="2"/>
              <a:buChar char="ü"/>
            </a:pPr>
            <a:r>
              <a:rPr lang="en-US" dirty="0"/>
              <a:t> Review previous LTCOP activities</a:t>
            </a:r>
          </a:p>
          <a:p>
            <a:pPr>
              <a:lnSpc>
                <a:spcPct val="150000"/>
              </a:lnSpc>
              <a:buFont typeface="Wingdings" panose="05000000000000000000" pitchFamily="2" charset="2"/>
              <a:buChar char="ü"/>
            </a:pPr>
            <a:r>
              <a:rPr lang="en-US" dirty="0"/>
              <a:t> Review notes</a:t>
            </a:r>
          </a:p>
          <a:p>
            <a:pPr>
              <a:lnSpc>
                <a:spcPct val="150000"/>
              </a:lnSpc>
              <a:buFont typeface="Wingdings" panose="05000000000000000000" pitchFamily="2" charset="2"/>
              <a:buChar char="ü"/>
            </a:pPr>
            <a:r>
              <a:rPr lang="en-US" dirty="0"/>
              <a:t> Review most recent survey/licensing/certification inspections</a:t>
            </a:r>
          </a:p>
          <a:p>
            <a:pPr>
              <a:lnSpc>
                <a:spcPct val="150000"/>
              </a:lnSpc>
              <a:buFont typeface="Wingdings" panose="05000000000000000000" pitchFamily="2" charset="2"/>
              <a:buChar char="ü"/>
            </a:pPr>
            <a:r>
              <a:rPr lang="en-US" dirty="0"/>
              <a:t> Review current cases</a:t>
            </a:r>
          </a:p>
          <a:p>
            <a:pPr>
              <a:lnSpc>
                <a:spcPct val="150000"/>
              </a:lnSpc>
              <a:buFont typeface="Wingdings" panose="05000000000000000000" pitchFamily="2" charset="2"/>
              <a:buChar char="ü"/>
            </a:pPr>
            <a:r>
              <a:rPr lang="en-US" dirty="0"/>
              <a:t> Discuss the LTCOP’s experience with the facility</a:t>
            </a:r>
          </a:p>
          <a:p>
            <a:pPr>
              <a:lnSpc>
                <a:spcPct val="150000"/>
              </a:lnSpc>
              <a:buFont typeface="Wingdings" panose="05000000000000000000" pitchFamily="2" charset="2"/>
              <a:buChar char="ü"/>
            </a:pPr>
            <a:r>
              <a:rPr lang="en-US" dirty="0"/>
              <a:t> Gather program brochures, business cards, posters, &amp; consumer education  information</a:t>
            </a:r>
          </a:p>
          <a:p>
            <a:pPr>
              <a:lnSpc>
                <a:spcPct val="150000"/>
              </a:lnSpc>
              <a:buFont typeface="Wingdings" panose="05000000000000000000" pitchFamily="2" charset="2"/>
              <a:buChar char="ü"/>
            </a:pPr>
            <a:r>
              <a:rPr lang="en-US" dirty="0"/>
              <a:t>Determine how you will take notes about the visit</a:t>
            </a:r>
          </a:p>
        </p:txBody>
      </p:sp>
    </p:spTree>
    <p:extLst>
      <p:ext uri="{BB962C8B-B14F-4D97-AF65-F5344CB8AC3E}">
        <p14:creationId xmlns:p14="http://schemas.microsoft.com/office/powerpoint/2010/main" val="1795636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13AEF6-A764-424F-9EF4-197F8D20D5C0}"/>
              </a:ext>
            </a:extLst>
          </p:cNvPr>
          <p:cNvSpPr>
            <a:spLocks noGrp="1"/>
          </p:cNvSpPr>
          <p:nvPr>
            <p:ph type="title"/>
          </p:nvPr>
        </p:nvSpPr>
        <p:spPr/>
        <p:txBody>
          <a:bodyPr/>
          <a:lstStyle/>
          <a:p>
            <a:r>
              <a:rPr lang="en-US" b="1" dirty="0">
                <a:sym typeface="Symbol" panose="05050102010706020507" pitchFamily="18" charset="2"/>
              </a:rPr>
              <a:t> </a:t>
            </a:r>
            <a:r>
              <a:rPr lang="en-US" b="1" dirty="0"/>
              <a:t>Program Visit Requirements</a:t>
            </a:r>
          </a:p>
        </p:txBody>
      </p:sp>
      <p:sp>
        <p:nvSpPr>
          <p:cNvPr id="3" name="Content Placeholder 2">
            <a:extLst>
              <a:ext uri="{FF2B5EF4-FFF2-40B4-BE49-F238E27FC236}">
                <a16:creationId xmlns:a16="http://schemas.microsoft.com/office/drawing/2014/main" id="{ACF69454-D952-41EE-968C-C714178BF352}"/>
              </a:ext>
            </a:extLst>
          </p:cNvPr>
          <p:cNvSpPr>
            <a:spLocks noGrp="1"/>
          </p:cNvSpPr>
          <p:nvPr>
            <p:ph idx="1"/>
          </p:nvPr>
        </p:nvSpPr>
        <p:spPr>
          <a:xfrm>
            <a:off x="403572" y="1173858"/>
            <a:ext cx="10972800" cy="5307957"/>
          </a:xfrm>
        </p:spPr>
        <p:txBody>
          <a:bodyPr/>
          <a:lstStyle/>
          <a:p>
            <a:pPr marL="0" indent="0" algn="ctr">
              <a:buNone/>
            </a:pPr>
            <a:r>
              <a:rPr lang="en-US" sz="3200" dirty="0"/>
              <a:t>	</a:t>
            </a:r>
            <a:endParaRPr lang="en-US" sz="2800" dirty="0"/>
          </a:p>
        </p:txBody>
      </p:sp>
    </p:spTree>
    <p:extLst>
      <p:ext uri="{BB962C8B-B14F-4D97-AF65-F5344CB8AC3E}">
        <p14:creationId xmlns:p14="http://schemas.microsoft.com/office/powerpoint/2010/main" val="387066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E81A1-C2EB-496A-815D-0042DF5FCF8D}"/>
              </a:ext>
            </a:extLst>
          </p:cNvPr>
          <p:cNvSpPr>
            <a:spLocks noGrp="1"/>
          </p:cNvSpPr>
          <p:nvPr>
            <p:ph type="title"/>
          </p:nvPr>
        </p:nvSpPr>
        <p:spPr/>
        <p:txBody>
          <a:bodyPr anchor="ctr">
            <a:normAutofit/>
          </a:bodyPr>
          <a:lstStyle/>
          <a:p>
            <a:r>
              <a:rPr lang="en-US" b="1" dirty="0"/>
              <a:t>During Your Visit</a:t>
            </a:r>
          </a:p>
        </p:txBody>
      </p:sp>
      <p:sp>
        <p:nvSpPr>
          <p:cNvPr id="3" name="Content Placeholder 2">
            <a:extLst>
              <a:ext uri="{FF2B5EF4-FFF2-40B4-BE49-F238E27FC236}">
                <a16:creationId xmlns:a16="http://schemas.microsoft.com/office/drawing/2014/main" id="{961CCEC4-89E8-4B20-9546-1084364AA4E6}"/>
              </a:ext>
            </a:extLst>
          </p:cNvPr>
          <p:cNvSpPr>
            <a:spLocks noGrp="1"/>
          </p:cNvSpPr>
          <p:nvPr>
            <p:ph type="body" sz="quarter" idx="14"/>
          </p:nvPr>
        </p:nvSpPr>
        <p:spPr/>
        <p:txBody>
          <a:bodyPr wrap="square" anchor="t">
            <a:normAutofit fontScale="25000" lnSpcReduction="2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pic>
        <p:nvPicPr>
          <p:cNvPr id="6" name="Picture 5" descr="A picture containing text&#10;&#10;Description automatically generated">
            <a:extLst>
              <a:ext uri="{FF2B5EF4-FFF2-40B4-BE49-F238E27FC236}">
                <a16:creationId xmlns:a16="http://schemas.microsoft.com/office/drawing/2014/main" id="{F872C144-736E-4401-85D5-3BC6ED38215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4758" y="2052402"/>
            <a:ext cx="2109023" cy="2109023"/>
          </a:xfrm>
          <a:prstGeom prst="rect">
            <a:avLst/>
          </a:prstGeom>
          <a:noFill/>
        </p:spPr>
      </p:pic>
      <p:sp>
        <p:nvSpPr>
          <p:cNvPr id="7" name="Arrow: Pentagon 6">
            <a:extLst>
              <a:ext uri="{FF2B5EF4-FFF2-40B4-BE49-F238E27FC236}">
                <a16:creationId xmlns:a16="http://schemas.microsoft.com/office/drawing/2014/main" id="{1BC9F917-141B-44B5-91CB-0B7C5388C8C3}"/>
              </a:ext>
            </a:extLst>
          </p:cNvPr>
          <p:cNvSpPr/>
          <p:nvPr/>
        </p:nvSpPr>
        <p:spPr>
          <a:xfrm>
            <a:off x="2482126" y="197174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Announce your visit</a:t>
            </a:r>
          </a:p>
        </p:txBody>
      </p:sp>
      <p:sp>
        <p:nvSpPr>
          <p:cNvPr id="10" name="Arrow: Pentagon 9">
            <a:extLst>
              <a:ext uri="{FF2B5EF4-FFF2-40B4-BE49-F238E27FC236}">
                <a16:creationId xmlns:a16="http://schemas.microsoft.com/office/drawing/2014/main" id="{E091BEDC-92A9-4621-836D-F1053701CE66}"/>
              </a:ext>
            </a:extLst>
          </p:cNvPr>
          <p:cNvSpPr/>
          <p:nvPr/>
        </p:nvSpPr>
        <p:spPr>
          <a:xfrm>
            <a:off x="2482126" y="433772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Get a listing of resident names and room numbers</a:t>
            </a:r>
          </a:p>
        </p:txBody>
      </p:sp>
      <p:sp>
        <p:nvSpPr>
          <p:cNvPr id="12" name="Arrow: Pentagon 11">
            <a:extLst>
              <a:ext uri="{FF2B5EF4-FFF2-40B4-BE49-F238E27FC236}">
                <a16:creationId xmlns:a16="http://schemas.microsoft.com/office/drawing/2014/main" id="{18232020-237F-4476-801C-F1D7DFC9FBD7}"/>
              </a:ext>
            </a:extLst>
          </p:cNvPr>
          <p:cNvSpPr/>
          <p:nvPr/>
        </p:nvSpPr>
        <p:spPr>
          <a:xfrm>
            <a:off x="2482126" y="315473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Wear your badge</a:t>
            </a:r>
          </a:p>
        </p:txBody>
      </p:sp>
      <p:sp>
        <p:nvSpPr>
          <p:cNvPr id="14" name="Arrow: Pentagon 13">
            <a:extLst>
              <a:ext uri="{FF2B5EF4-FFF2-40B4-BE49-F238E27FC236}">
                <a16:creationId xmlns:a16="http://schemas.microsoft.com/office/drawing/2014/main" id="{96B3E727-2EC1-43A6-86E8-6BC90E4082EC}"/>
              </a:ext>
            </a:extLst>
          </p:cNvPr>
          <p:cNvSpPr/>
          <p:nvPr/>
        </p:nvSpPr>
        <p:spPr>
          <a:xfrm>
            <a:off x="7079192" y="61569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Visit residents</a:t>
            </a:r>
          </a:p>
        </p:txBody>
      </p:sp>
      <p:sp>
        <p:nvSpPr>
          <p:cNvPr id="15" name="Arrow: Pentagon 14">
            <a:extLst>
              <a:ext uri="{FF2B5EF4-FFF2-40B4-BE49-F238E27FC236}">
                <a16:creationId xmlns:a16="http://schemas.microsoft.com/office/drawing/2014/main" id="{D763F573-9CE3-44D9-8E9B-AAB8621B19FD}"/>
              </a:ext>
            </a:extLst>
          </p:cNvPr>
          <p:cNvSpPr/>
          <p:nvPr/>
        </p:nvSpPr>
        <p:spPr>
          <a:xfrm>
            <a:off x="7079192" y="197174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Talk to visitors</a:t>
            </a:r>
          </a:p>
        </p:txBody>
      </p:sp>
      <p:sp>
        <p:nvSpPr>
          <p:cNvPr id="16" name="Arrow: Pentagon 15">
            <a:extLst>
              <a:ext uri="{FF2B5EF4-FFF2-40B4-BE49-F238E27FC236}">
                <a16:creationId xmlns:a16="http://schemas.microsoft.com/office/drawing/2014/main" id="{2D56D545-A6E5-4876-9789-A2C63DF492B6}"/>
              </a:ext>
            </a:extLst>
          </p:cNvPr>
          <p:cNvSpPr/>
          <p:nvPr/>
        </p:nvSpPr>
        <p:spPr>
          <a:xfrm>
            <a:off x="7079192" y="3151069"/>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Follow up on complaints</a:t>
            </a:r>
          </a:p>
        </p:txBody>
      </p:sp>
      <p:sp>
        <p:nvSpPr>
          <p:cNvPr id="17" name="Arrow: Pentagon 16">
            <a:extLst>
              <a:ext uri="{FF2B5EF4-FFF2-40B4-BE49-F238E27FC236}">
                <a16:creationId xmlns:a16="http://schemas.microsoft.com/office/drawing/2014/main" id="{024002B4-F8EB-4085-BA7E-5D48A1DAB676}"/>
              </a:ext>
            </a:extLst>
          </p:cNvPr>
          <p:cNvSpPr/>
          <p:nvPr/>
        </p:nvSpPr>
        <p:spPr>
          <a:xfrm>
            <a:off x="2482125" y="552071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Follow program policies and procedures</a:t>
            </a:r>
          </a:p>
        </p:txBody>
      </p:sp>
      <p:sp>
        <p:nvSpPr>
          <p:cNvPr id="18" name="Arrow: Pentagon 17">
            <a:extLst>
              <a:ext uri="{FF2B5EF4-FFF2-40B4-BE49-F238E27FC236}">
                <a16:creationId xmlns:a16="http://schemas.microsoft.com/office/drawing/2014/main" id="{8E8A78E7-E8D0-49DB-BEC8-0A9A15BD5A21}"/>
              </a:ext>
            </a:extLst>
          </p:cNvPr>
          <p:cNvSpPr/>
          <p:nvPr/>
        </p:nvSpPr>
        <p:spPr>
          <a:xfrm>
            <a:off x="7079191" y="4337726"/>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Check for LTCOP posters</a:t>
            </a:r>
          </a:p>
        </p:txBody>
      </p:sp>
      <p:sp>
        <p:nvSpPr>
          <p:cNvPr id="13" name="Arrow: Pentagon 12">
            <a:extLst>
              <a:ext uri="{FF2B5EF4-FFF2-40B4-BE49-F238E27FC236}">
                <a16:creationId xmlns:a16="http://schemas.microsoft.com/office/drawing/2014/main" id="{7AD265B3-39F7-494D-8946-52BE3401607C}"/>
              </a:ext>
            </a:extLst>
          </p:cNvPr>
          <p:cNvSpPr/>
          <p:nvPr/>
        </p:nvSpPr>
        <p:spPr>
          <a:xfrm>
            <a:off x="7079190" y="5524383"/>
            <a:ext cx="3298785" cy="990600"/>
          </a:xfrm>
          <a:prstGeom prst="homePlate">
            <a:avLst/>
          </a:prstGeom>
          <a:solidFill>
            <a:schemeClr val="accent5">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Document</a:t>
            </a:r>
          </a:p>
        </p:txBody>
      </p:sp>
    </p:spTree>
    <p:extLst>
      <p:ext uri="{BB962C8B-B14F-4D97-AF65-F5344CB8AC3E}">
        <p14:creationId xmlns:p14="http://schemas.microsoft.com/office/powerpoint/2010/main" val="3775631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81301-65D7-4C1B-83CD-BEF3D71D7ADA}"/>
              </a:ext>
            </a:extLst>
          </p:cNvPr>
          <p:cNvSpPr>
            <a:spLocks noGrp="1"/>
          </p:cNvSpPr>
          <p:nvPr>
            <p:ph type="title"/>
          </p:nvPr>
        </p:nvSpPr>
        <p:spPr/>
        <p:txBody>
          <a:bodyPr/>
          <a:lstStyle/>
          <a:p>
            <a:r>
              <a:rPr lang="en-US" b="1" dirty="0"/>
              <a:t>Approach and Introductions</a:t>
            </a:r>
          </a:p>
        </p:txBody>
      </p:sp>
      <p:graphicFrame>
        <p:nvGraphicFramePr>
          <p:cNvPr id="5" name="Content Placeholder 4">
            <a:extLst>
              <a:ext uri="{FF2B5EF4-FFF2-40B4-BE49-F238E27FC236}">
                <a16:creationId xmlns:a16="http://schemas.microsoft.com/office/drawing/2014/main" id="{EE9EF54C-DC39-4FB5-AADA-E91DF6A310CE}"/>
              </a:ext>
            </a:extLst>
          </p:cNvPr>
          <p:cNvGraphicFramePr>
            <a:graphicFrameLocks noGrp="1"/>
          </p:cNvGraphicFramePr>
          <p:nvPr>
            <p:ph sz="half" idx="4294967295"/>
            <p:extLst>
              <p:ext uri="{D42A27DB-BD31-4B8C-83A1-F6EECF244321}">
                <p14:modId xmlns:p14="http://schemas.microsoft.com/office/powerpoint/2010/main" val="1172928416"/>
              </p:ext>
            </p:extLst>
          </p:nvPr>
        </p:nvGraphicFramePr>
        <p:xfrm>
          <a:off x="0" y="1673225"/>
          <a:ext cx="5384800" cy="4718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a:extLst>
              <a:ext uri="{FF2B5EF4-FFF2-40B4-BE49-F238E27FC236}">
                <a16:creationId xmlns:a16="http://schemas.microsoft.com/office/drawing/2014/main" id="{485C2FAA-63F0-4B86-A303-363528B8C842}"/>
              </a:ext>
            </a:extLst>
          </p:cNvPr>
          <p:cNvGraphicFramePr>
            <a:graphicFrameLocks noGrp="1"/>
          </p:cNvGraphicFramePr>
          <p:nvPr>
            <p:ph sz="half" idx="4294967295"/>
            <p:extLst>
              <p:ext uri="{D42A27DB-BD31-4B8C-83A1-F6EECF244321}">
                <p14:modId xmlns:p14="http://schemas.microsoft.com/office/powerpoint/2010/main" val="3815859514"/>
              </p:ext>
            </p:extLst>
          </p:nvPr>
        </p:nvGraphicFramePr>
        <p:xfrm>
          <a:off x="6807200" y="1673225"/>
          <a:ext cx="5384800" cy="47180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63791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31F62-033E-85D4-A6D6-7592CB9572D1}"/>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84295BCA-C046-4804-A412-EA97A694CB65}"/>
              </a:ext>
            </a:extLst>
          </p:cNvPr>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A70C509B-5E02-8D4B-A016-3E8F66731D11}"/>
              </a:ext>
            </a:extLst>
          </p:cNvPr>
          <p:cNvSpPr>
            <a:spLocks noGrp="1"/>
          </p:cNvSpPr>
          <p:nvPr>
            <p:ph type="body" sz="quarter" idx="15"/>
          </p:nvPr>
        </p:nvSpPr>
        <p:spPr>
          <a:xfrm>
            <a:off x="457925" y="2501330"/>
            <a:ext cx="10728325" cy="3521098"/>
          </a:xfrm>
        </p:spPr>
        <p:txBody>
          <a:bodyPr>
            <a:normAutofit/>
          </a:bodyPr>
          <a:lstStyle/>
          <a:p>
            <a:pPr marL="0" indent="0">
              <a:buNone/>
            </a:pPr>
            <a:endParaRPr lang="en-US" dirty="0"/>
          </a:p>
          <a:p>
            <a:r>
              <a:rPr lang="en-US" dirty="0"/>
              <a:t>You knock on a resident’s door; how do you ask for permission to enter? </a:t>
            </a:r>
          </a:p>
          <a:p>
            <a:r>
              <a:rPr lang="en-US" dirty="0"/>
              <a:t>Once you approach a resident or enter their room with permission, what is the first thing you say to start a conversation with a resident you have never met?</a:t>
            </a:r>
          </a:p>
          <a:p>
            <a:r>
              <a:rPr lang="en-US" dirty="0"/>
              <a:t>How do you describe why you are visiting?</a:t>
            </a:r>
          </a:p>
          <a:p>
            <a:r>
              <a:rPr lang="en-US" dirty="0"/>
              <a:t>How do you describe the program?</a:t>
            </a:r>
          </a:p>
          <a:p>
            <a:endParaRPr lang="en-US" dirty="0"/>
          </a:p>
        </p:txBody>
      </p:sp>
      <p:pic>
        <p:nvPicPr>
          <p:cNvPr id="8" name="Graphic 7" descr="Door Open with solid fill">
            <a:extLst>
              <a:ext uri="{FF2B5EF4-FFF2-40B4-BE49-F238E27FC236}">
                <a16:creationId xmlns:a16="http://schemas.microsoft.com/office/drawing/2014/main" id="{64811BBD-C465-479F-87CA-F1689B424A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02377" y="534009"/>
            <a:ext cx="2187245" cy="2187245"/>
          </a:xfrm>
          <a:prstGeom prst="rect">
            <a:avLst/>
          </a:prstGeom>
        </p:spPr>
      </p:pic>
    </p:spTree>
    <p:extLst>
      <p:ext uri="{BB962C8B-B14F-4D97-AF65-F5344CB8AC3E}">
        <p14:creationId xmlns:p14="http://schemas.microsoft.com/office/powerpoint/2010/main" val="1757038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3028E-9621-43B7-919D-8429459990AA}"/>
              </a:ext>
            </a:extLst>
          </p:cNvPr>
          <p:cNvSpPr>
            <a:spLocks noGrp="1"/>
          </p:cNvSpPr>
          <p:nvPr>
            <p:ph type="title"/>
          </p:nvPr>
        </p:nvSpPr>
        <p:spPr>
          <a:xfrm>
            <a:off x="281652" y="256032"/>
            <a:ext cx="10972800" cy="990600"/>
          </a:xfrm>
        </p:spPr>
        <p:txBody>
          <a:bodyPr/>
          <a:lstStyle/>
          <a:p>
            <a:pPr algn="ctr"/>
            <a:r>
              <a:rPr lang="en-US" sz="4000" b="1" u="sng" dirty="0">
                <a:solidFill>
                  <a:srgbClr val="0070C0"/>
                </a:solidFill>
                <a:effectLst/>
                <a:uFill>
                  <a:solidFill>
                    <a:srgbClr val="0070C0"/>
                  </a:solidFill>
                </a:uFill>
                <a:latin typeface="Calibri" panose="020F0502020204030204" pitchFamily="34" charset="0"/>
                <a:ea typeface="Calibri" panose="020F0502020204030204" pitchFamily="34" charset="0"/>
                <a:cs typeface="Calibri" panose="020F0502020204030204" pitchFamily="34" charset="0"/>
                <a:hlinkClick r:id="rId3"/>
              </a:rPr>
              <a:t>Monkey Business</a:t>
            </a:r>
            <a:endParaRPr lang="en-US" b="1" dirty="0"/>
          </a:p>
        </p:txBody>
      </p:sp>
      <p:pic>
        <p:nvPicPr>
          <p:cNvPr id="7" name="Content Placeholder 6">
            <a:extLst>
              <a:ext uri="{FF2B5EF4-FFF2-40B4-BE49-F238E27FC236}">
                <a16:creationId xmlns:a16="http://schemas.microsoft.com/office/drawing/2014/main" id="{44E1B8D4-6442-49D3-AE67-FC2CD20BA4FE}"/>
              </a:ext>
            </a:extLst>
          </p:cNvPr>
          <p:cNvPicPr>
            <a:picLocks noGrp="1" noChangeAspect="1"/>
          </p:cNvPicPr>
          <p:nvPr>
            <p:ph idx="1"/>
          </p:nvPr>
        </p:nvPicPr>
        <p:blipFill rotWithShape="1">
          <a:blip r:embed="rId4"/>
          <a:srcRect l="1933" t="9868" r="78236" b="50770"/>
          <a:stretch/>
        </p:blipFill>
        <p:spPr>
          <a:xfrm>
            <a:off x="1692905" y="1654132"/>
            <a:ext cx="8806190" cy="4590463"/>
          </a:xfrm>
        </p:spPr>
      </p:pic>
    </p:spTree>
    <p:extLst>
      <p:ext uri="{BB962C8B-B14F-4D97-AF65-F5344CB8AC3E}">
        <p14:creationId xmlns:p14="http://schemas.microsoft.com/office/powerpoint/2010/main" val="123304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E0872C4F-FD3B-138C-E894-39CF1848A633}"/>
              </a:ext>
            </a:extLst>
          </p:cNvPr>
          <p:cNvSpPr>
            <a:spLocks noGrp="1"/>
          </p:cNvSpPr>
          <p:nvPr>
            <p:ph type="body" sz="quarter" idx="14"/>
          </p:nvPr>
        </p:nvSpPr>
        <p:spPr/>
        <p:txBody>
          <a:bodyPr/>
          <a:lstStyle/>
          <a:p>
            <a:r>
              <a:rPr lang="en-US" dirty="0">
                <a:solidFill>
                  <a:srgbClr val="191998"/>
                </a:solidFill>
              </a:rPr>
              <a:t>Section 1</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8BC9C-5302-4085-96AF-D7B2C65DA720}"/>
              </a:ext>
            </a:extLst>
          </p:cNvPr>
          <p:cNvSpPr>
            <a:spLocks noGrp="1"/>
          </p:cNvSpPr>
          <p:nvPr>
            <p:ph type="title"/>
          </p:nvPr>
        </p:nvSpPr>
        <p:spPr/>
        <p:txBody>
          <a:bodyPr>
            <a:normAutofit/>
          </a:bodyPr>
          <a:lstStyle/>
          <a:p>
            <a:r>
              <a:rPr lang="en-US" b="1" dirty="0"/>
              <a:t>Observation</a:t>
            </a:r>
          </a:p>
        </p:txBody>
      </p:sp>
      <p:graphicFrame>
        <p:nvGraphicFramePr>
          <p:cNvPr id="4" name="Content Placeholder 3">
            <a:extLst>
              <a:ext uri="{FF2B5EF4-FFF2-40B4-BE49-F238E27FC236}">
                <a16:creationId xmlns:a16="http://schemas.microsoft.com/office/drawing/2014/main" id="{6F444F27-F06C-4490-A952-66C2798CB32A}"/>
              </a:ext>
            </a:extLst>
          </p:cNvPr>
          <p:cNvGraphicFramePr>
            <a:graphicFrameLocks noGrp="1"/>
          </p:cNvGraphicFramePr>
          <p:nvPr>
            <p:ph idx="4294967295"/>
            <p:extLst>
              <p:ext uri="{D42A27DB-BD31-4B8C-83A1-F6EECF244321}">
                <p14:modId xmlns:p14="http://schemas.microsoft.com/office/powerpoint/2010/main" val="1929009680"/>
              </p:ext>
            </p:extLst>
          </p:nvPr>
        </p:nvGraphicFramePr>
        <p:xfrm>
          <a:off x="0" y="1524000"/>
          <a:ext cx="10972800" cy="4946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9460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D5851EB-4B31-4C28-955F-2769676590FB}"/>
              </a:ext>
            </a:extLst>
          </p:cNvPr>
          <p:cNvSpPr>
            <a:spLocks noGrp="1"/>
          </p:cNvSpPr>
          <p:nvPr>
            <p:ph type="title"/>
          </p:nvPr>
        </p:nvSpPr>
        <p:spPr/>
        <p:txBody>
          <a:bodyPr>
            <a:normAutofit fontScale="90000"/>
          </a:bodyPr>
          <a:lstStyle/>
          <a:p>
            <a:r>
              <a:rPr lang="en-US" b="1" dirty="0"/>
              <a:t>Case Study: </a:t>
            </a:r>
            <a:r>
              <a:rPr lang="en-US" b="1" dirty="0">
                <a:hlinkClick r:id="rId3"/>
              </a:rPr>
              <a:t>Anne Walker - Introduction</a:t>
            </a:r>
            <a:endParaRPr lang="en-US" b="1" dirty="0"/>
          </a:p>
        </p:txBody>
      </p:sp>
      <p:pic>
        <p:nvPicPr>
          <p:cNvPr id="6" name="Content Placeholder 5">
            <a:extLst>
              <a:ext uri="{FF2B5EF4-FFF2-40B4-BE49-F238E27FC236}">
                <a16:creationId xmlns:a16="http://schemas.microsoft.com/office/drawing/2014/main" id="{1D18D06A-A637-495E-83F9-C50B5740EF66}"/>
              </a:ext>
            </a:extLst>
          </p:cNvPr>
          <p:cNvPicPr>
            <a:picLocks noGrp="1" noChangeAspect="1"/>
          </p:cNvPicPr>
          <p:nvPr>
            <p:ph idx="4294967295"/>
          </p:nvPr>
        </p:nvPicPr>
        <p:blipFill rotWithShape="1">
          <a:blip r:embed="rId4"/>
          <a:stretch/>
        </p:blipFill>
        <p:spPr>
          <a:xfrm>
            <a:off x="0" y="2620963"/>
            <a:ext cx="10515600" cy="2760662"/>
          </a:xfrm>
        </p:spPr>
      </p:pic>
    </p:spTree>
    <p:extLst>
      <p:ext uri="{BB962C8B-B14F-4D97-AF65-F5344CB8AC3E}">
        <p14:creationId xmlns:p14="http://schemas.microsoft.com/office/powerpoint/2010/main" val="2166320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8287C8C0-9C1A-5D1B-C0F9-5FB8EE41A043}"/>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855CDCD3-0A89-D2A4-36F6-387D0CA03F5F}"/>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D665EC2E-E66A-FC8C-5CE5-23032E8E4E8F}"/>
              </a:ext>
            </a:extLst>
          </p:cNvPr>
          <p:cNvSpPr>
            <a:spLocks noGrp="1"/>
          </p:cNvSpPr>
          <p:nvPr>
            <p:ph type="body" sz="quarter" idx="14"/>
          </p:nvPr>
        </p:nvSpPr>
        <p:spPr/>
        <p:txBody>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2BA0A43C-0970-C240-1310-A27F8B3E8E7F}"/>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r>
              <a:rPr lang="en-US" dirty="0"/>
              <a:t>INSERT PRESENTER CONTACT INFORMATION</a:t>
            </a:r>
          </a:p>
        </p:txBody>
      </p:sp>
      <p:sp>
        <p:nvSpPr>
          <p:cNvPr id="4" name="Text Placeholder 3">
            <a:extLst>
              <a:ext uri="{FF2B5EF4-FFF2-40B4-BE49-F238E27FC236}">
                <a16:creationId xmlns:a16="http://schemas.microsoft.com/office/drawing/2014/main" id="{F49391F8-985E-5941-3A74-738FD22C6CC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0997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E36F23C7-052C-E780-28D2-5314AC6475B6}"/>
              </a:ext>
            </a:extLst>
          </p:cNvPr>
          <p:cNvSpPr>
            <a:spLocks noGrp="1"/>
          </p:cNvSpPr>
          <p:nvPr>
            <p:ph type="body" sz="quarter" idx="15"/>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Your name</a:t>
            </a:r>
          </a:p>
          <a:p>
            <a:pPr marL="342900" marR="0" lvl="0" indent="-342900">
              <a:lnSpc>
                <a:spcPct val="115000"/>
              </a:lnSpc>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cs typeface="Times New Roman" panose="02020603050405020304" pitchFamily="18" charset="0"/>
              </a:rPr>
              <a:t>W</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here you are from</a:t>
            </a: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One thing you learned from M</a:t>
            </a:r>
            <a:r>
              <a:rPr lang="en-US" sz="1800" dirty="0">
                <a:latin typeface="Calibri" panose="020F0502020204030204" pitchFamily="34" charset="0"/>
                <a:ea typeface="Times New Roman" panose="02020603050405020304" pitchFamily="18" charset="0"/>
                <a:cs typeface="Times New Roman" panose="02020603050405020304" pitchFamily="18" charset="0"/>
              </a:rPr>
              <a:t>odule 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80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cs typeface="Times New Roman" panose="02020603050405020304" pitchFamily="18" charset="0"/>
              </a:rPr>
              <a:t>W</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hat you hope to </a:t>
            </a:r>
            <a:r>
              <a:rPr lang="en-US" sz="1800" dirty="0">
                <a:latin typeface="Calibri" panose="020F0502020204030204" pitchFamily="34" charset="0"/>
                <a:ea typeface="Times New Roman" panose="02020603050405020304" pitchFamily="18" charset="0"/>
                <a:cs typeface="Times New Roman" panose="02020603050405020304" pitchFamily="18" charset="0"/>
              </a:rPr>
              <a:t>learn since the last module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5" name="Content Placeholder 4"/>
          <p:cNvSpPr>
            <a:spLocks noGrp="1"/>
          </p:cNvSpPr>
          <p:nvPr>
            <p:ph type="body" sz="quarter" idx="14"/>
          </p:nvPr>
        </p:nvSpPr>
        <p:spPr/>
        <p:txBody>
          <a:bodyPr>
            <a:normAutofit fontScale="70000" lnSpcReduction="20000"/>
          </a:bodyPr>
          <a:lstStyle/>
          <a:p>
            <a:pPr marL="0" indent="0">
              <a:buNone/>
            </a:pPr>
            <a:endParaRPr lang="en-US" sz="2800" dirty="0"/>
          </a:p>
        </p:txBody>
      </p:sp>
      <p:sp>
        <p:nvSpPr>
          <p:cNvPr id="3" name="Text Placeholder 2">
            <a:extLst>
              <a:ext uri="{FF2B5EF4-FFF2-40B4-BE49-F238E27FC236}">
                <a16:creationId xmlns:a16="http://schemas.microsoft.com/office/drawing/2014/main" id="{6139E0C1-5EAB-291C-6FF8-F49F23ADFF45}"/>
              </a:ext>
            </a:extLst>
          </p:cNvPr>
          <p:cNvSpPr>
            <a:spLocks noGrp="1"/>
          </p:cNvSpPr>
          <p:nvPr>
            <p:ph type="body" sz="quarter" idx="15"/>
          </p:nvPr>
        </p:nvSpPr>
        <p:spPr/>
        <p:txBody>
          <a:bodyPr/>
          <a:lstStyle/>
          <a:p>
            <a:pPr marL="0" indent="0">
              <a:buNone/>
            </a:pPr>
            <a:r>
              <a:rPr lang="en-US" sz="1800" dirty="0"/>
              <a:t>Section 1:	Welcome and Introduction (15 minutes)</a:t>
            </a:r>
          </a:p>
          <a:p>
            <a:pPr marL="0" indent="0">
              <a:buNone/>
            </a:pPr>
            <a:r>
              <a:rPr lang="en-US" sz="1800" dirty="0"/>
              <a:t>Section 2:	Ombudsman Program Advocacy (15 minutes)</a:t>
            </a:r>
            <a:endParaRPr kumimoji="0" lang="en-US" sz="1800" b="0" i="0" u="none" strike="noStrike" kern="1200" cap="none" spc="0" normalizeH="0" baseline="0" noProof="0" dirty="0">
              <a:ln>
                <a:noFill/>
              </a:ln>
              <a:solidFill>
                <a:schemeClr val="accent2">
                  <a:lumMod val="75000"/>
                </a:schemeClr>
              </a:solidFill>
              <a:effectLst/>
              <a:uLnTx/>
              <a:uFillTx/>
              <a:latin typeface="Arial"/>
              <a:ea typeface="ＭＳ Ｐゴシック" pitchFamily="127" charset="-128"/>
            </a:endParaRPr>
          </a:p>
          <a:p>
            <a:pPr marL="0" indent="0">
              <a:buNone/>
            </a:pPr>
            <a:r>
              <a:rPr lang="en-US" sz="1800" dirty="0"/>
              <a:t>Section 3:	Conducting a Facility Visit (45 minutes)</a:t>
            </a:r>
          </a:p>
          <a:p>
            <a:pPr marL="0" indent="0">
              <a:buNone/>
            </a:pPr>
            <a:r>
              <a:rPr lang="en-US" sz="1800" dirty="0"/>
              <a:t>Section 4:	Conclusion (15 minutes)</a:t>
            </a:r>
          </a:p>
          <a:p>
            <a:endParaRPr lang="en-US" dirty="0"/>
          </a:p>
        </p:txBody>
      </p:sp>
    </p:spTree>
    <p:extLst>
      <p:ext uri="{BB962C8B-B14F-4D97-AF65-F5344CB8AC3E}">
        <p14:creationId xmlns:p14="http://schemas.microsoft.com/office/powerpoint/2010/main" val="1293767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6 Learning Objectives</a:t>
            </a:r>
          </a:p>
        </p:txBody>
      </p:sp>
      <p:sp>
        <p:nvSpPr>
          <p:cNvPr id="3" name="Content Placeholder 2">
            <a:extLst>
              <a:ext uri="{FF2B5EF4-FFF2-40B4-BE49-F238E27FC236}">
                <a16:creationId xmlns:a16="http://schemas.microsoft.com/office/drawing/2014/main" id="{9BBE87A1-20CB-41B2-978E-3A4F2E4358E2}"/>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4" name="Text Placeholder 3">
            <a:extLst>
              <a:ext uri="{FF2B5EF4-FFF2-40B4-BE49-F238E27FC236}">
                <a16:creationId xmlns:a16="http://schemas.microsoft.com/office/drawing/2014/main" id="{25A32814-A839-D712-46CD-8D6F858A4F44}"/>
              </a:ext>
            </a:extLst>
          </p:cNvPr>
          <p:cNvSpPr>
            <a:spLocks noGrp="1"/>
          </p:cNvSpPr>
          <p:nvPr>
            <p:ph type="body" sz="quarter" idx="15"/>
          </p:nvPr>
        </p:nvSpPr>
        <p:spPr/>
        <p:txBody>
          <a:bodyPr/>
          <a:lstStyle/>
          <a:p>
            <a:pPr>
              <a:lnSpc>
                <a:spcPct val="150000"/>
              </a:lnSpc>
            </a:pPr>
            <a:r>
              <a:rPr lang="en-US" dirty="0"/>
              <a:t>The dos and don’ts of advocacy</a:t>
            </a:r>
          </a:p>
          <a:p>
            <a:pPr>
              <a:lnSpc>
                <a:spcPct val="150000"/>
              </a:lnSpc>
            </a:pPr>
            <a:r>
              <a:rPr lang="en-US" dirty="0"/>
              <a:t>How to prepare for, and conduct, a facility visit</a:t>
            </a:r>
          </a:p>
        </p:txBody>
      </p:sp>
    </p:spTree>
    <p:extLst>
      <p:ext uri="{BB962C8B-B14F-4D97-AF65-F5344CB8AC3E}">
        <p14:creationId xmlns:p14="http://schemas.microsoft.com/office/powerpoint/2010/main" val="267154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Ombudsman Program Advocacy</a:t>
            </a:r>
          </a:p>
        </p:txBody>
      </p:sp>
      <p:sp>
        <p:nvSpPr>
          <p:cNvPr id="5" name="Text Placeholder 4">
            <a:extLst>
              <a:ext uri="{FF2B5EF4-FFF2-40B4-BE49-F238E27FC236}">
                <a16:creationId xmlns:a16="http://schemas.microsoft.com/office/drawing/2014/main" id="{C1805E03-A34D-6916-4903-5AAD02674101}"/>
              </a:ext>
            </a:extLst>
          </p:cNvPr>
          <p:cNvSpPr>
            <a:spLocks noGrp="1"/>
          </p:cNvSpPr>
          <p:nvPr>
            <p:ph type="body" sz="quarter" idx="14"/>
          </p:nvPr>
        </p:nvSpPr>
        <p:spPr/>
        <p:txBody>
          <a:bodyPr/>
          <a:lstStyle/>
          <a:p>
            <a:r>
              <a:rPr lang="en-US" dirty="0">
                <a:solidFill>
                  <a:srgbClr val="191998"/>
                </a:solidFill>
              </a:rPr>
              <a:t>Section 2</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06672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DFEB0FA6-48ED-40CD-8F67-D0056EE42811}"/>
              </a:ext>
            </a:extLst>
          </p:cNvPr>
          <p:cNvSpPr/>
          <p:nvPr/>
        </p:nvSpPr>
        <p:spPr>
          <a:xfrm>
            <a:off x="781213" y="2028463"/>
            <a:ext cx="2307220" cy="28010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989B1">
                    <a:lumMod val="50000"/>
                  </a:srgbClr>
                </a:solidFill>
                <a:effectLst/>
                <a:uLnTx/>
                <a:uFillTx/>
                <a:latin typeface="Arial"/>
                <a:ea typeface="+mn-ea"/>
                <a:cs typeface="+mn-cs"/>
              </a:rPr>
              <a:t>Ombudsman Program Advocacy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Arial"/>
              <a:ea typeface="+mn-ea"/>
              <a:cs typeface="+mn-cs"/>
            </a:endParaRPr>
          </a:p>
        </p:txBody>
      </p:sp>
      <p:sp>
        <p:nvSpPr>
          <p:cNvPr id="5" name="Arrow: Right 4">
            <a:extLst>
              <a:ext uri="{FF2B5EF4-FFF2-40B4-BE49-F238E27FC236}">
                <a16:creationId xmlns:a16="http://schemas.microsoft.com/office/drawing/2014/main" id="{E78774AE-21DF-4FFF-A379-DF274538E3F5}"/>
              </a:ext>
            </a:extLst>
          </p:cNvPr>
          <p:cNvSpPr/>
          <p:nvPr/>
        </p:nvSpPr>
        <p:spPr>
          <a:xfrm>
            <a:off x="1120737" y="3532508"/>
            <a:ext cx="1628172" cy="120226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989B1">
                    <a:lumMod val="50000"/>
                  </a:srgbClr>
                </a:solidFill>
                <a:effectLst/>
                <a:uLnTx/>
                <a:uFillTx/>
                <a:latin typeface="Arial"/>
                <a:ea typeface="+mn-ea"/>
                <a:cs typeface="+mn-cs"/>
              </a:rPr>
              <a:t>DOs</a:t>
            </a:r>
          </a:p>
        </p:txBody>
      </p:sp>
      <p:graphicFrame>
        <p:nvGraphicFramePr>
          <p:cNvPr id="3" name="Table 2">
            <a:extLst>
              <a:ext uri="{FF2B5EF4-FFF2-40B4-BE49-F238E27FC236}">
                <a16:creationId xmlns:a16="http://schemas.microsoft.com/office/drawing/2014/main" id="{94D2DE05-9646-451F-8B70-B97F7F9318AA}"/>
              </a:ext>
            </a:extLst>
          </p:cNvPr>
          <p:cNvGraphicFramePr>
            <a:graphicFrameLocks noGrp="1"/>
          </p:cNvGraphicFramePr>
          <p:nvPr>
            <p:extLst>
              <p:ext uri="{D42A27DB-BD31-4B8C-83A1-F6EECF244321}">
                <p14:modId xmlns:p14="http://schemas.microsoft.com/office/powerpoint/2010/main" val="186482850"/>
              </p:ext>
            </p:extLst>
          </p:nvPr>
        </p:nvGraphicFramePr>
        <p:xfrm>
          <a:off x="4192143" y="670560"/>
          <a:ext cx="6366129" cy="6046725"/>
        </p:xfrm>
        <a:graphic>
          <a:graphicData uri="http://schemas.openxmlformats.org/drawingml/2006/table">
            <a:tbl>
              <a:tblPr firstRow="1" firstCol="1" bandRow="1"/>
              <a:tblGrid>
                <a:gridCol w="6366129">
                  <a:extLst>
                    <a:ext uri="{9D8B030D-6E8A-4147-A177-3AD203B41FA5}">
                      <a16:colId xmlns:a16="http://schemas.microsoft.com/office/drawing/2014/main" val="129075597"/>
                    </a:ext>
                  </a:extLst>
                </a:gridCol>
              </a:tblGrid>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Speak with the resident in a quiet, private area </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905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70553180"/>
                  </a:ext>
                </a:extLst>
              </a:tr>
              <a:tr h="695901">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Communicate in a way the other person can understand </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905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527567985"/>
                  </a:ext>
                </a:extLst>
              </a:tr>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Explain your role as a resident-directed advocate</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785522038"/>
                  </a:ext>
                </a:extLst>
              </a:tr>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Be respectful, considerate, and professional</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767177399"/>
                  </a:ext>
                </a:extLst>
              </a:tr>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Be clear and succinct</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546439771"/>
                  </a:ext>
                </a:extLst>
              </a:tr>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Be objective</a:t>
                      </a: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838643713"/>
                  </a:ext>
                </a:extLst>
              </a:tr>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Be accurate and honest</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714954339"/>
                  </a:ext>
                </a:extLst>
              </a:tr>
              <a:tr h="695901">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Be mindful that the resident may tire easily, have a short attention span, or become confused</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690261342"/>
                  </a:ext>
                </a:extLst>
              </a:tr>
              <a:tr h="664989">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Empower the resident to be involved</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603212373"/>
                  </a:ext>
                </a:extLst>
              </a:tr>
            </a:tbl>
          </a:graphicData>
        </a:graphic>
      </p:graphicFrame>
    </p:spTree>
    <p:extLst>
      <p:ext uri="{BB962C8B-B14F-4D97-AF65-F5344CB8AC3E}">
        <p14:creationId xmlns:p14="http://schemas.microsoft.com/office/powerpoint/2010/main" val="320743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DFEB0FA6-48ED-40CD-8F67-D0056EE42811}"/>
              </a:ext>
            </a:extLst>
          </p:cNvPr>
          <p:cNvSpPr/>
          <p:nvPr/>
        </p:nvSpPr>
        <p:spPr>
          <a:xfrm>
            <a:off x="781213" y="2028463"/>
            <a:ext cx="2307220" cy="28010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solidFill>
                  <a:schemeClr val="accent6">
                    <a:lumMod val="50000"/>
                  </a:schemeClr>
                </a:solidFill>
              </a:rPr>
              <a:t>Ombudsman Program Advocacy</a:t>
            </a:r>
          </a:p>
          <a:p>
            <a:pPr algn="ctr"/>
            <a:endParaRPr lang="en-US" dirty="0"/>
          </a:p>
          <a:p>
            <a:pPr algn="ctr"/>
            <a:endParaRPr lang="en-US" dirty="0"/>
          </a:p>
          <a:p>
            <a:pPr algn="ctr"/>
            <a:endParaRPr lang="en-US" dirty="0"/>
          </a:p>
        </p:txBody>
      </p:sp>
      <p:sp>
        <p:nvSpPr>
          <p:cNvPr id="5" name="Arrow: Right 4">
            <a:extLst>
              <a:ext uri="{FF2B5EF4-FFF2-40B4-BE49-F238E27FC236}">
                <a16:creationId xmlns:a16="http://schemas.microsoft.com/office/drawing/2014/main" id="{E78774AE-21DF-4FFF-A379-DF274538E3F5}"/>
              </a:ext>
            </a:extLst>
          </p:cNvPr>
          <p:cNvSpPr/>
          <p:nvPr/>
        </p:nvSpPr>
        <p:spPr>
          <a:xfrm>
            <a:off x="1120737" y="3532508"/>
            <a:ext cx="1628172" cy="120226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schemeClr val="accent6">
                    <a:lumMod val="50000"/>
                  </a:schemeClr>
                </a:solidFill>
              </a:rPr>
              <a:t>DOs</a:t>
            </a:r>
          </a:p>
        </p:txBody>
      </p:sp>
      <p:graphicFrame>
        <p:nvGraphicFramePr>
          <p:cNvPr id="3" name="Table 2">
            <a:extLst>
              <a:ext uri="{FF2B5EF4-FFF2-40B4-BE49-F238E27FC236}">
                <a16:creationId xmlns:a16="http://schemas.microsoft.com/office/drawing/2014/main" id="{94D2DE05-9646-451F-8B70-B97F7F9318AA}"/>
              </a:ext>
            </a:extLst>
          </p:cNvPr>
          <p:cNvGraphicFramePr>
            <a:graphicFrameLocks noGrp="1"/>
          </p:cNvGraphicFramePr>
          <p:nvPr>
            <p:extLst>
              <p:ext uri="{D42A27DB-BD31-4B8C-83A1-F6EECF244321}">
                <p14:modId xmlns:p14="http://schemas.microsoft.com/office/powerpoint/2010/main" val="1639733441"/>
              </p:ext>
            </p:extLst>
          </p:nvPr>
        </p:nvGraphicFramePr>
        <p:xfrm>
          <a:off x="3998976" y="792480"/>
          <a:ext cx="6449568" cy="5552273"/>
        </p:xfrm>
        <a:graphic>
          <a:graphicData uri="http://schemas.openxmlformats.org/drawingml/2006/table">
            <a:tbl>
              <a:tblPr firstRow="1" firstCol="1" bandRow="1"/>
              <a:tblGrid>
                <a:gridCol w="6449568">
                  <a:extLst>
                    <a:ext uri="{9D8B030D-6E8A-4147-A177-3AD203B41FA5}">
                      <a16:colId xmlns:a16="http://schemas.microsoft.com/office/drawing/2014/main" val="129075597"/>
                    </a:ext>
                  </a:extLst>
                </a:gridCol>
              </a:tblGrid>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Explain possible options and outcomes</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3877771782"/>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Be patient, persistent, and thorough when seeking answers</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935301292"/>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Convey the resident’s wishes from their point of view</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709846233"/>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Work with the resident, staff, and administration as appropriate to resolve problems </a:t>
                      </a: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141008896"/>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Verify information received.</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025004907"/>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Utilize as many sources of information as possible</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504797337"/>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Keep accurate records as required by the LTCOP</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991876341"/>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Maintain confidentiality</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43473076"/>
                  </a:ext>
                </a:extLst>
              </a:tr>
              <a:tr h="598763">
                <a:tc>
                  <a:txBody>
                    <a:bodyPr/>
                    <a:lstStyle/>
                    <a:p>
                      <a:pPr marL="0" marR="0" algn="l">
                        <a:lnSpc>
                          <a:spcPct val="115000"/>
                        </a:lnSpc>
                        <a:spcBef>
                          <a:spcPts val="0"/>
                        </a:spcBef>
                        <a:spcAft>
                          <a:spcPts val="800"/>
                        </a:spcAft>
                      </a:pPr>
                      <a:r>
                        <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Follow all state and federal requirements for the Ombudsman program</a:t>
                      </a:r>
                      <a:endParaRPr lang="en-US" sz="20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3334492865"/>
                  </a:ext>
                </a:extLst>
              </a:tr>
            </a:tbl>
          </a:graphicData>
        </a:graphic>
      </p:graphicFrame>
    </p:spTree>
    <p:extLst>
      <p:ext uri="{BB962C8B-B14F-4D97-AF65-F5344CB8AC3E}">
        <p14:creationId xmlns:p14="http://schemas.microsoft.com/office/powerpoint/2010/main" val="45162544"/>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E1123F-AF79-414E-AAB7-D558968E01DB}">
  <ds:schemaRefs>
    <ds:schemaRef ds:uri="http://schemas.microsoft.com/office/2006/metadata/properties"/>
    <ds:schemaRef ds:uri="http://schemas.microsoft.com/office/2006/documentManagement/types"/>
    <ds:schemaRef ds:uri="http://purl.org/dc/terms/"/>
    <ds:schemaRef ds:uri="http://purl.org/dc/elements/1.1/"/>
    <ds:schemaRef ds:uri="5c35a713-1803-478c-8f83-023c5882b006"/>
    <ds:schemaRef ds:uri="http://purl.org/dc/dcmitype/"/>
    <ds:schemaRef ds:uri="http://schemas.microsoft.com/office/infopath/2007/PartnerControls"/>
    <ds:schemaRef ds:uri="http://schemas.openxmlformats.org/package/2006/metadata/core-properties"/>
    <ds:schemaRef ds:uri="3188d611-75c6-427f-a9e3-a7e8bc53749e"/>
    <ds:schemaRef ds:uri="http://www.w3.org/XML/1998/namespace"/>
  </ds:schemaRefs>
</ds:datastoreItem>
</file>

<file path=customXml/itemProps2.xml><?xml version="1.0" encoding="utf-8"?>
<ds:datastoreItem xmlns:ds="http://schemas.openxmlformats.org/officeDocument/2006/customXml" ds:itemID="{631BE0DA-BACA-408B-A432-05AE7F8BDEB0}">
  <ds:schemaRefs>
    <ds:schemaRef ds:uri="http://schemas.microsoft.com/sharepoint/v3/contenttype/forms"/>
  </ds:schemaRefs>
</ds:datastoreItem>
</file>

<file path=customXml/itemProps3.xml><?xml version="1.0" encoding="utf-8"?>
<ds:datastoreItem xmlns:ds="http://schemas.openxmlformats.org/officeDocument/2006/customXml" ds:itemID="{903C4316-4773-4555-A4C6-18C927DFE5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26496</TotalTime>
  <Words>3544</Words>
  <Application>Microsoft Office PowerPoint</Application>
  <PresentationFormat>Widescreen</PresentationFormat>
  <Paragraphs>301</Paragraphs>
  <Slides>25</Slides>
  <Notes>24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25</vt:i4>
      </vt:variant>
    </vt:vector>
  </HeadingPairs>
  <TitlesOfParts>
    <vt:vector size="41" baseType="lpstr">
      <vt:lpstr>ＭＳ Ｐゴシック</vt:lpstr>
      <vt:lpstr>Arial</vt:lpstr>
      <vt:lpstr>Barlow Light</vt:lpstr>
      <vt:lpstr>Bree Serif</vt:lpstr>
      <vt:lpstr>Calibri</vt:lpstr>
      <vt:lpstr>Calibri Light</vt:lpstr>
      <vt:lpstr>Helvetica</vt:lpstr>
      <vt:lpstr>Open Sans</vt:lpstr>
      <vt:lpstr>Poppins</vt:lpstr>
      <vt:lpstr>Raleway</vt:lpstr>
      <vt:lpstr>Raleway Thin</vt:lpstr>
      <vt:lpstr>Symbol</vt:lpstr>
      <vt:lpstr>Times New Roman</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6 Learning Objectives</vt:lpstr>
      <vt:lpstr>Ombudsman Program Advocacy</vt:lpstr>
      <vt:lpstr>PowerPoint Presentation</vt:lpstr>
      <vt:lpstr>PowerPoint Presentation</vt:lpstr>
      <vt:lpstr>PowerPoint Presentation</vt:lpstr>
      <vt:lpstr>Facility Visits</vt:lpstr>
      <vt:lpstr> State-Specific Requirements for Field Observation</vt:lpstr>
      <vt:lpstr>Facility Visits</vt:lpstr>
      <vt:lpstr>Before Your Visit</vt:lpstr>
      <vt:lpstr> Program Visit Requirements</vt:lpstr>
      <vt:lpstr>During Your Visit</vt:lpstr>
      <vt:lpstr>Approach and Introductions</vt:lpstr>
      <vt:lpstr>PowerPoint Presentation</vt:lpstr>
      <vt:lpstr>Monkey Business</vt:lpstr>
      <vt:lpstr>Observation</vt:lpstr>
      <vt:lpstr>Case Study: Anne Walker - Introduction</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Katie O'Hearn</cp:lastModifiedBy>
  <cp:revision>338</cp:revision>
  <dcterms:created xsi:type="dcterms:W3CDTF">2017-08-16T20:53:38Z</dcterms:created>
  <dcterms:modified xsi:type="dcterms:W3CDTF">2025-01-28T16:06:20Z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