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2" r:id="rId4"/>
  </p:sldMasterIdLst>
  <p:notesMasterIdLst>
    <p:notesMasterId r:id="rId77"/>
  </p:notesMasterIdLst>
  <p:sldIdLst>
    <p:sldId id="257" r:id="rId5"/>
    <p:sldId id="266" r:id="rId6"/>
    <p:sldId id="267" r:id="rId7"/>
    <p:sldId id="338" r:id="rId8"/>
    <p:sldId id="339" r:id="rId9"/>
    <p:sldId id="349" r:id="rId10"/>
    <p:sldId id="340" r:id="rId11"/>
    <p:sldId id="476" r:id="rId12"/>
    <p:sldId id="534" r:id="rId13"/>
    <p:sldId id="520" r:id="rId14"/>
    <p:sldId id="521" r:id="rId15"/>
    <p:sldId id="523" r:id="rId16"/>
    <p:sldId id="519" r:id="rId17"/>
    <p:sldId id="524" r:id="rId18"/>
    <p:sldId id="477" r:id="rId19"/>
    <p:sldId id="478" r:id="rId20"/>
    <p:sldId id="479" r:id="rId21"/>
    <p:sldId id="480" r:id="rId22"/>
    <p:sldId id="481" r:id="rId23"/>
    <p:sldId id="482" r:id="rId24"/>
    <p:sldId id="483" r:id="rId25"/>
    <p:sldId id="484" r:id="rId26"/>
    <p:sldId id="485" r:id="rId27"/>
    <p:sldId id="486" r:id="rId28"/>
    <p:sldId id="501" r:id="rId29"/>
    <p:sldId id="487" r:id="rId30"/>
    <p:sldId id="488" r:id="rId31"/>
    <p:sldId id="489" r:id="rId32"/>
    <p:sldId id="490" r:id="rId33"/>
    <p:sldId id="494" r:id="rId34"/>
    <p:sldId id="493" r:id="rId35"/>
    <p:sldId id="492" r:id="rId36"/>
    <p:sldId id="491" r:id="rId37"/>
    <p:sldId id="495" r:id="rId38"/>
    <p:sldId id="496" r:id="rId39"/>
    <p:sldId id="497" r:id="rId40"/>
    <p:sldId id="500" r:id="rId41"/>
    <p:sldId id="498" r:id="rId42"/>
    <p:sldId id="499" r:id="rId43"/>
    <p:sldId id="341" r:id="rId44"/>
    <p:sldId id="502" r:id="rId45"/>
    <p:sldId id="503" r:id="rId46"/>
    <p:sldId id="504" r:id="rId47"/>
    <p:sldId id="505" r:id="rId48"/>
    <p:sldId id="506" r:id="rId49"/>
    <p:sldId id="528" r:id="rId50"/>
    <p:sldId id="507" r:id="rId51"/>
    <p:sldId id="527" r:id="rId52"/>
    <p:sldId id="508" r:id="rId53"/>
    <p:sldId id="526" r:id="rId54"/>
    <p:sldId id="509" r:id="rId55"/>
    <p:sldId id="525" r:id="rId56"/>
    <p:sldId id="510" r:id="rId57"/>
    <p:sldId id="529" r:id="rId58"/>
    <p:sldId id="511" r:id="rId59"/>
    <p:sldId id="530" r:id="rId60"/>
    <p:sldId id="512" r:id="rId61"/>
    <p:sldId id="531" r:id="rId62"/>
    <p:sldId id="513" r:id="rId63"/>
    <p:sldId id="532" r:id="rId64"/>
    <p:sldId id="514" r:id="rId65"/>
    <p:sldId id="533" r:id="rId66"/>
    <p:sldId id="440" r:id="rId67"/>
    <p:sldId id="439" r:id="rId68"/>
    <p:sldId id="515" r:id="rId69"/>
    <p:sldId id="516" r:id="rId70"/>
    <p:sldId id="517" r:id="rId71"/>
    <p:sldId id="518" r:id="rId72"/>
    <p:sldId id="260" r:id="rId73"/>
    <p:sldId id="352" r:id="rId74"/>
    <p:sldId id="263" r:id="rId75"/>
    <p:sldId id="535" r:id="rId7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e Gordon" initials="KG" lastIdx="4" clrIdx="0">
    <p:extLst>
      <p:ext uri="{19B8F6BF-5375-455C-9EA6-DF929625EA0E}">
        <p15:presenceInfo xmlns:p15="http://schemas.microsoft.com/office/powerpoint/2012/main" userId="e6bb3cebef18fd4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1998"/>
    <a:srgbClr val="FF00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A6B3DE-8241-4E36-A3AE-6F1FD728B83C}" v="8" dt="2025-01-29T16:45:24.3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08" autoAdjust="0"/>
    <p:restoredTop sz="72632" autoAdjust="0"/>
  </p:normalViewPr>
  <p:slideViewPr>
    <p:cSldViewPr snapToGrid="0">
      <p:cViewPr varScale="1">
        <p:scale>
          <a:sx n="51" d="100"/>
          <a:sy n="51" d="100"/>
        </p:scale>
        <p:origin x="174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commentAuthors" Target="commentAuthors.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F16AA8-E6C3-4C70-B944-80158FF78974}" type="doc">
      <dgm:prSet loTypeId="urn:microsoft.com/office/officeart/2005/8/layout/list1" loCatId="list" qsTypeId="urn:microsoft.com/office/officeart/2005/8/quickstyle/simple2" qsCatId="simple" csTypeId="urn:microsoft.com/office/officeart/2005/8/colors/accent0_1" csCatId="mainScheme" phldr="1"/>
      <dgm:spPr/>
      <dgm:t>
        <a:bodyPr/>
        <a:lstStyle/>
        <a:p>
          <a:endParaRPr lang="en-US"/>
        </a:p>
      </dgm:t>
    </dgm:pt>
    <dgm:pt modelId="{F9B24971-A6C3-445D-AE76-0B6E55B9B657}">
      <dgm:prSet phldrT="[Text]" custT="1"/>
      <dgm:spPr/>
      <dgm:t>
        <a:bodyPr/>
        <a:lstStyle/>
        <a:p>
          <a:r>
            <a:rPr lang="en-US" sz="2000" b="1" dirty="0"/>
            <a:t>Physical</a:t>
          </a:r>
          <a:r>
            <a:rPr lang="en-US" sz="2000" dirty="0"/>
            <a:t> – Intentional use of physical force </a:t>
          </a:r>
        </a:p>
      </dgm:t>
    </dgm:pt>
    <dgm:pt modelId="{54FC5E6B-AEF7-41F1-B43F-61DAA03BD5E5}" type="parTrans" cxnId="{93F6311A-ED76-4423-8326-9DAF91EE6F40}">
      <dgm:prSet/>
      <dgm:spPr/>
      <dgm:t>
        <a:bodyPr/>
        <a:lstStyle/>
        <a:p>
          <a:endParaRPr lang="en-US"/>
        </a:p>
      </dgm:t>
    </dgm:pt>
    <dgm:pt modelId="{E30B2C66-6056-475C-B1B8-250868816869}" type="sibTrans" cxnId="{93F6311A-ED76-4423-8326-9DAF91EE6F40}">
      <dgm:prSet/>
      <dgm:spPr/>
      <dgm:t>
        <a:bodyPr/>
        <a:lstStyle/>
        <a:p>
          <a:endParaRPr lang="en-US"/>
        </a:p>
      </dgm:t>
    </dgm:pt>
    <dgm:pt modelId="{1F58B641-0D0D-4A11-89D0-B85591C0A0EE}">
      <dgm:prSet phldrT="[Text]"/>
      <dgm:spPr/>
      <dgm:t>
        <a:bodyPr/>
        <a:lstStyle/>
        <a:p>
          <a:r>
            <a:rPr lang="en-US" dirty="0">
              <a:solidFill>
                <a:srgbClr val="000000"/>
              </a:solidFill>
            </a:rPr>
            <a:t>A staff member slaps a resident, or a CNA pinches a resident’s arm to get them to move out of the way</a:t>
          </a:r>
        </a:p>
      </dgm:t>
    </dgm:pt>
    <dgm:pt modelId="{D197C923-7B10-45DF-AC57-824450AE24F3}" type="parTrans" cxnId="{C3D883B2-3CCA-4FD9-939A-FF5773F8A474}">
      <dgm:prSet/>
      <dgm:spPr/>
      <dgm:t>
        <a:bodyPr/>
        <a:lstStyle/>
        <a:p>
          <a:endParaRPr lang="en-US"/>
        </a:p>
      </dgm:t>
    </dgm:pt>
    <dgm:pt modelId="{122923C6-2392-470A-93BF-3EDA06566765}" type="sibTrans" cxnId="{C3D883B2-3CCA-4FD9-939A-FF5773F8A474}">
      <dgm:prSet/>
      <dgm:spPr/>
      <dgm:t>
        <a:bodyPr/>
        <a:lstStyle/>
        <a:p>
          <a:endParaRPr lang="en-US"/>
        </a:p>
      </dgm:t>
    </dgm:pt>
    <dgm:pt modelId="{4FD11D91-BE95-47A9-9460-4B1EAE596159}">
      <dgm:prSet phldrT="[Text]" custT="1"/>
      <dgm:spPr/>
      <dgm:t>
        <a:bodyPr/>
        <a:lstStyle/>
        <a:p>
          <a:r>
            <a:rPr lang="en-US" sz="2000" b="1" dirty="0"/>
            <a:t>Sexual</a:t>
          </a:r>
          <a:r>
            <a:rPr lang="en-US" sz="2000" dirty="0"/>
            <a:t> – Forced and/or unwanted sexual interaction of any kind.</a:t>
          </a:r>
          <a:r>
            <a:rPr lang="en-US" sz="1200" dirty="0"/>
            <a:t> </a:t>
          </a:r>
        </a:p>
      </dgm:t>
    </dgm:pt>
    <dgm:pt modelId="{20642FF5-8F64-46DB-B750-EE71A5F99D62}" type="parTrans" cxnId="{83846B51-0908-4D36-AB97-1216CE03D9E2}">
      <dgm:prSet/>
      <dgm:spPr/>
      <dgm:t>
        <a:bodyPr/>
        <a:lstStyle/>
        <a:p>
          <a:endParaRPr lang="en-US"/>
        </a:p>
      </dgm:t>
    </dgm:pt>
    <dgm:pt modelId="{E6F6E56C-E33B-4D8D-8169-D00961845D18}" type="sibTrans" cxnId="{83846B51-0908-4D36-AB97-1216CE03D9E2}">
      <dgm:prSet/>
      <dgm:spPr/>
      <dgm:t>
        <a:bodyPr/>
        <a:lstStyle/>
        <a:p>
          <a:endParaRPr lang="en-US"/>
        </a:p>
      </dgm:t>
    </dgm:pt>
    <dgm:pt modelId="{5FF5764A-D24C-4B69-BA79-937C097FDE58}">
      <dgm:prSet phldrT="[Text]" custT="1"/>
      <dgm:spPr/>
      <dgm:t>
        <a:bodyPr/>
        <a:lstStyle/>
        <a:p>
          <a:r>
            <a:rPr lang="en-US" sz="2000" b="1" dirty="0"/>
            <a:t>Psychological</a:t>
          </a:r>
          <a:r>
            <a:rPr lang="en-US" sz="2000" dirty="0"/>
            <a:t> – Infliction of anguish, pain, or distress through verbal or nonverbal acts.</a:t>
          </a:r>
        </a:p>
      </dgm:t>
    </dgm:pt>
    <dgm:pt modelId="{CB00FC6F-D036-445C-B535-4E52C83B8D6D}" type="parTrans" cxnId="{E45011B8-722A-4E90-8E62-331A8919F704}">
      <dgm:prSet/>
      <dgm:spPr/>
      <dgm:t>
        <a:bodyPr/>
        <a:lstStyle/>
        <a:p>
          <a:endParaRPr lang="en-US"/>
        </a:p>
      </dgm:t>
    </dgm:pt>
    <dgm:pt modelId="{B7CA7731-F91A-434C-89E6-DFDAE9D04BC7}" type="sibTrans" cxnId="{E45011B8-722A-4E90-8E62-331A8919F704}">
      <dgm:prSet/>
      <dgm:spPr/>
      <dgm:t>
        <a:bodyPr/>
        <a:lstStyle/>
        <a:p>
          <a:endParaRPr lang="en-US"/>
        </a:p>
      </dgm:t>
    </dgm:pt>
    <dgm:pt modelId="{ABA0A221-49D1-44DE-A005-E43E6D9FF2B5}">
      <dgm:prSet phldrT="[Text]"/>
      <dgm:spPr/>
      <dgm:t>
        <a:bodyPr/>
        <a:lstStyle/>
        <a:p>
          <a:r>
            <a:rPr lang="en-US" dirty="0">
              <a:solidFill>
                <a:srgbClr val="000000"/>
              </a:solidFill>
            </a:rPr>
            <a:t>A physical therapist tells a resident they will never see their family again if they don’t comply with physical therapy, or a staff member yells at a resident who did not make it to the restroom in time</a:t>
          </a:r>
        </a:p>
      </dgm:t>
    </dgm:pt>
    <dgm:pt modelId="{93632477-FA7C-434C-8667-E7F6EF4805C5}" type="parTrans" cxnId="{E10E90F2-E4D9-4755-B8CD-D1C9BA82E601}">
      <dgm:prSet/>
      <dgm:spPr/>
      <dgm:t>
        <a:bodyPr/>
        <a:lstStyle/>
        <a:p>
          <a:endParaRPr lang="en-US"/>
        </a:p>
      </dgm:t>
    </dgm:pt>
    <dgm:pt modelId="{640801B8-7976-43CF-9FA2-4E1B446CBBA1}" type="sibTrans" cxnId="{E10E90F2-E4D9-4755-B8CD-D1C9BA82E601}">
      <dgm:prSet/>
      <dgm:spPr/>
      <dgm:t>
        <a:bodyPr/>
        <a:lstStyle/>
        <a:p>
          <a:endParaRPr lang="en-US"/>
        </a:p>
      </dgm:t>
    </dgm:pt>
    <dgm:pt modelId="{55D108EB-7C46-46EA-92A2-F11E6D473B5C}">
      <dgm:prSet phldrT="[Text]"/>
      <dgm:spPr/>
      <dgm:t>
        <a:bodyPr/>
        <a:lstStyle/>
        <a:p>
          <a:r>
            <a:rPr lang="en-US" dirty="0">
              <a:solidFill>
                <a:srgbClr val="000000"/>
              </a:solidFill>
            </a:rPr>
            <a:t>A manager shows a resident a video containing nudity making the resident uncomfortable</a:t>
          </a:r>
        </a:p>
      </dgm:t>
    </dgm:pt>
    <dgm:pt modelId="{9C2E0086-9541-49A7-977A-659F3B72D51D}" type="parTrans" cxnId="{FF6689DE-8D17-483A-BAFA-1164E782A4F7}">
      <dgm:prSet/>
      <dgm:spPr/>
    </dgm:pt>
    <dgm:pt modelId="{C56515DB-968E-4F1B-8104-15761F40CAB4}" type="sibTrans" cxnId="{FF6689DE-8D17-483A-BAFA-1164E782A4F7}">
      <dgm:prSet/>
      <dgm:spPr/>
    </dgm:pt>
    <dgm:pt modelId="{03EF0DBB-A553-404B-AAAC-E9F68381C2A0}" type="pres">
      <dgm:prSet presAssocID="{DAF16AA8-E6C3-4C70-B944-80158FF78974}" presName="linear" presStyleCnt="0">
        <dgm:presLayoutVars>
          <dgm:dir/>
          <dgm:animLvl val="lvl"/>
          <dgm:resizeHandles val="exact"/>
        </dgm:presLayoutVars>
      </dgm:prSet>
      <dgm:spPr/>
    </dgm:pt>
    <dgm:pt modelId="{BE471F45-F346-4919-972B-A5037D20FE6D}" type="pres">
      <dgm:prSet presAssocID="{F9B24971-A6C3-445D-AE76-0B6E55B9B657}" presName="parentLin" presStyleCnt="0"/>
      <dgm:spPr/>
    </dgm:pt>
    <dgm:pt modelId="{65659954-DF29-4FC9-9E1B-C6DCCCB9AEE4}" type="pres">
      <dgm:prSet presAssocID="{F9B24971-A6C3-445D-AE76-0B6E55B9B657}" presName="parentLeftMargin" presStyleLbl="node1" presStyleIdx="0" presStyleCnt="3"/>
      <dgm:spPr/>
    </dgm:pt>
    <dgm:pt modelId="{3E8C78E0-DAFF-4EF9-9D9F-6E9592CEA763}" type="pres">
      <dgm:prSet presAssocID="{F9B24971-A6C3-445D-AE76-0B6E55B9B657}" presName="parentText" presStyleLbl="node1" presStyleIdx="0" presStyleCnt="3">
        <dgm:presLayoutVars>
          <dgm:chMax val="0"/>
          <dgm:bulletEnabled val="1"/>
        </dgm:presLayoutVars>
      </dgm:prSet>
      <dgm:spPr/>
    </dgm:pt>
    <dgm:pt modelId="{28A15C6A-7B85-4162-87B9-D45EE3407EB9}" type="pres">
      <dgm:prSet presAssocID="{F9B24971-A6C3-445D-AE76-0B6E55B9B657}" presName="negativeSpace" presStyleCnt="0"/>
      <dgm:spPr/>
    </dgm:pt>
    <dgm:pt modelId="{EEA0EE72-5FA2-4661-BAE5-8A2F1B8921A1}" type="pres">
      <dgm:prSet presAssocID="{F9B24971-A6C3-445D-AE76-0B6E55B9B657}" presName="childText" presStyleLbl="conFgAcc1" presStyleIdx="0" presStyleCnt="3">
        <dgm:presLayoutVars>
          <dgm:bulletEnabled val="1"/>
        </dgm:presLayoutVars>
      </dgm:prSet>
      <dgm:spPr/>
    </dgm:pt>
    <dgm:pt modelId="{EEFAB3A0-82B0-4DC0-8A79-FFEAAA89B371}" type="pres">
      <dgm:prSet presAssocID="{E30B2C66-6056-475C-B1B8-250868816869}" presName="spaceBetweenRectangles" presStyleCnt="0"/>
      <dgm:spPr/>
    </dgm:pt>
    <dgm:pt modelId="{D4FF961B-C4D7-41F3-9571-4E770CE56D37}" type="pres">
      <dgm:prSet presAssocID="{4FD11D91-BE95-47A9-9460-4B1EAE596159}" presName="parentLin" presStyleCnt="0"/>
      <dgm:spPr/>
    </dgm:pt>
    <dgm:pt modelId="{4CAAD97F-E787-4EF8-B212-4E60D42CA263}" type="pres">
      <dgm:prSet presAssocID="{4FD11D91-BE95-47A9-9460-4B1EAE596159}" presName="parentLeftMargin" presStyleLbl="node1" presStyleIdx="0" presStyleCnt="3"/>
      <dgm:spPr/>
    </dgm:pt>
    <dgm:pt modelId="{9754DB65-8BEF-41CC-B3EA-CABDB9DE4A21}" type="pres">
      <dgm:prSet presAssocID="{4FD11D91-BE95-47A9-9460-4B1EAE596159}" presName="parentText" presStyleLbl="node1" presStyleIdx="1" presStyleCnt="3">
        <dgm:presLayoutVars>
          <dgm:chMax val="0"/>
          <dgm:bulletEnabled val="1"/>
        </dgm:presLayoutVars>
      </dgm:prSet>
      <dgm:spPr/>
    </dgm:pt>
    <dgm:pt modelId="{3D021AE2-65BE-4D3A-8EE2-F1955D061B5F}" type="pres">
      <dgm:prSet presAssocID="{4FD11D91-BE95-47A9-9460-4B1EAE596159}" presName="negativeSpace" presStyleCnt="0"/>
      <dgm:spPr/>
    </dgm:pt>
    <dgm:pt modelId="{B0E2A711-F6BE-459A-8B10-8492E4BF2528}" type="pres">
      <dgm:prSet presAssocID="{4FD11D91-BE95-47A9-9460-4B1EAE596159}" presName="childText" presStyleLbl="conFgAcc1" presStyleIdx="1" presStyleCnt="3">
        <dgm:presLayoutVars>
          <dgm:bulletEnabled val="1"/>
        </dgm:presLayoutVars>
      </dgm:prSet>
      <dgm:spPr/>
    </dgm:pt>
    <dgm:pt modelId="{CE5EAC63-99F8-4DAA-9912-5D1238C35F5E}" type="pres">
      <dgm:prSet presAssocID="{E6F6E56C-E33B-4D8D-8169-D00961845D18}" presName="spaceBetweenRectangles" presStyleCnt="0"/>
      <dgm:spPr/>
    </dgm:pt>
    <dgm:pt modelId="{846AF1C5-BEE7-470E-A98E-96483EABF65F}" type="pres">
      <dgm:prSet presAssocID="{5FF5764A-D24C-4B69-BA79-937C097FDE58}" presName="parentLin" presStyleCnt="0"/>
      <dgm:spPr/>
    </dgm:pt>
    <dgm:pt modelId="{35167791-2568-4AD7-9121-8A6485C20BE7}" type="pres">
      <dgm:prSet presAssocID="{5FF5764A-D24C-4B69-BA79-937C097FDE58}" presName="parentLeftMargin" presStyleLbl="node1" presStyleIdx="1" presStyleCnt="3"/>
      <dgm:spPr/>
    </dgm:pt>
    <dgm:pt modelId="{CAD8D572-1BA4-4F63-8799-D0FCEA67F264}" type="pres">
      <dgm:prSet presAssocID="{5FF5764A-D24C-4B69-BA79-937C097FDE58}" presName="parentText" presStyleLbl="node1" presStyleIdx="2" presStyleCnt="3">
        <dgm:presLayoutVars>
          <dgm:chMax val="0"/>
          <dgm:bulletEnabled val="1"/>
        </dgm:presLayoutVars>
      </dgm:prSet>
      <dgm:spPr/>
    </dgm:pt>
    <dgm:pt modelId="{938EAFE2-D55B-44F1-88C5-AF21212D1C79}" type="pres">
      <dgm:prSet presAssocID="{5FF5764A-D24C-4B69-BA79-937C097FDE58}" presName="negativeSpace" presStyleCnt="0"/>
      <dgm:spPr/>
    </dgm:pt>
    <dgm:pt modelId="{ACBA3A93-B62E-4F21-A019-9EBA0C767A82}" type="pres">
      <dgm:prSet presAssocID="{5FF5764A-D24C-4B69-BA79-937C097FDE58}" presName="childText" presStyleLbl="conFgAcc1" presStyleIdx="2" presStyleCnt="3">
        <dgm:presLayoutVars>
          <dgm:bulletEnabled val="1"/>
        </dgm:presLayoutVars>
      </dgm:prSet>
      <dgm:spPr/>
    </dgm:pt>
  </dgm:ptLst>
  <dgm:cxnLst>
    <dgm:cxn modelId="{6053AF14-1E62-4B54-8C5D-268716EB2129}" type="presOf" srcId="{F9B24971-A6C3-445D-AE76-0B6E55B9B657}" destId="{65659954-DF29-4FC9-9E1B-C6DCCCB9AEE4}" srcOrd="0" destOrd="0" presId="urn:microsoft.com/office/officeart/2005/8/layout/list1"/>
    <dgm:cxn modelId="{93F6311A-ED76-4423-8326-9DAF91EE6F40}" srcId="{DAF16AA8-E6C3-4C70-B944-80158FF78974}" destId="{F9B24971-A6C3-445D-AE76-0B6E55B9B657}" srcOrd="0" destOrd="0" parTransId="{54FC5E6B-AEF7-41F1-B43F-61DAA03BD5E5}" sibTransId="{E30B2C66-6056-475C-B1B8-250868816869}"/>
    <dgm:cxn modelId="{EF74221D-B17E-47BA-AE7A-0428B60DDBB4}" type="presOf" srcId="{1F58B641-0D0D-4A11-89D0-B85591C0A0EE}" destId="{EEA0EE72-5FA2-4661-BAE5-8A2F1B8921A1}" srcOrd="0" destOrd="0" presId="urn:microsoft.com/office/officeart/2005/8/layout/list1"/>
    <dgm:cxn modelId="{2700EF39-4362-493E-B60C-696A9AB7B457}" type="presOf" srcId="{ABA0A221-49D1-44DE-A005-E43E6D9FF2B5}" destId="{ACBA3A93-B62E-4F21-A019-9EBA0C767A82}" srcOrd="0" destOrd="0" presId="urn:microsoft.com/office/officeart/2005/8/layout/list1"/>
    <dgm:cxn modelId="{298D3665-9A3C-422F-ABAD-CCE49AA1B40B}" type="presOf" srcId="{5FF5764A-D24C-4B69-BA79-937C097FDE58}" destId="{CAD8D572-1BA4-4F63-8799-D0FCEA67F264}" srcOrd="1" destOrd="0" presId="urn:microsoft.com/office/officeart/2005/8/layout/list1"/>
    <dgm:cxn modelId="{83846B51-0908-4D36-AB97-1216CE03D9E2}" srcId="{DAF16AA8-E6C3-4C70-B944-80158FF78974}" destId="{4FD11D91-BE95-47A9-9460-4B1EAE596159}" srcOrd="1" destOrd="0" parTransId="{20642FF5-8F64-46DB-B750-EE71A5F99D62}" sibTransId="{E6F6E56C-E33B-4D8D-8169-D00961845D18}"/>
    <dgm:cxn modelId="{4EDAB691-DDCF-4652-BAEE-A03480B71BBD}" type="presOf" srcId="{4FD11D91-BE95-47A9-9460-4B1EAE596159}" destId="{9754DB65-8BEF-41CC-B3EA-CABDB9DE4A21}" srcOrd="1" destOrd="0" presId="urn:microsoft.com/office/officeart/2005/8/layout/list1"/>
    <dgm:cxn modelId="{60828CAD-D053-4C9C-B402-D84E4340DEF2}" type="presOf" srcId="{DAF16AA8-E6C3-4C70-B944-80158FF78974}" destId="{03EF0DBB-A553-404B-AAAC-E9F68381C2A0}" srcOrd="0" destOrd="0" presId="urn:microsoft.com/office/officeart/2005/8/layout/list1"/>
    <dgm:cxn modelId="{C3D883B2-3CCA-4FD9-939A-FF5773F8A474}" srcId="{F9B24971-A6C3-445D-AE76-0B6E55B9B657}" destId="{1F58B641-0D0D-4A11-89D0-B85591C0A0EE}" srcOrd="0" destOrd="0" parTransId="{D197C923-7B10-45DF-AC57-824450AE24F3}" sibTransId="{122923C6-2392-470A-93BF-3EDA06566765}"/>
    <dgm:cxn modelId="{E45011B8-722A-4E90-8E62-331A8919F704}" srcId="{DAF16AA8-E6C3-4C70-B944-80158FF78974}" destId="{5FF5764A-D24C-4B69-BA79-937C097FDE58}" srcOrd="2" destOrd="0" parTransId="{CB00FC6F-D036-445C-B535-4E52C83B8D6D}" sibTransId="{B7CA7731-F91A-434C-89E6-DFDAE9D04BC7}"/>
    <dgm:cxn modelId="{F4269FC4-C636-48DE-89B6-C9AD4F2FEA39}" type="presOf" srcId="{55D108EB-7C46-46EA-92A2-F11E6D473B5C}" destId="{B0E2A711-F6BE-459A-8B10-8492E4BF2528}" srcOrd="0" destOrd="0" presId="urn:microsoft.com/office/officeart/2005/8/layout/list1"/>
    <dgm:cxn modelId="{2CF8C5D4-AE49-488F-8FB3-D7680833F22B}" type="presOf" srcId="{5FF5764A-D24C-4B69-BA79-937C097FDE58}" destId="{35167791-2568-4AD7-9121-8A6485C20BE7}" srcOrd="0" destOrd="0" presId="urn:microsoft.com/office/officeart/2005/8/layout/list1"/>
    <dgm:cxn modelId="{182238DD-B920-416B-82A2-2F3CF442A7DF}" type="presOf" srcId="{F9B24971-A6C3-445D-AE76-0B6E55B9B657}" destId="{3E8C78E0-DAFF-4EF9-9D9F-6E9592CEA763}" srcOrd="1" destOrd="0" presId="urn:microsoft.com/office/officeart/2005/8/layout/list1"/>
    <dgm:cxn modelId="{FF6689DE-8D17-483A-BAFA-1164E782A4F7}" srcId="{4FD11D91-BE95-47A9-9460-4B1EAE596159}" destId="{55D108EB-7C46-46EA-92A2-F11E6D473B5C}" srcOrd="0" destOrd="0" parTransId="{9C2E0086-9541-49A7-977A-659F3B72D51D}" sibTransId="{C56515DB-968E-4F1B-8104-15761F40CAB4}"/>
    <dgm:cxn modelId="{71AB7CE2-8D7B-4DAF-83BE-9067AB0EEAD6}" type="presOf" srcId="{4FD11D91-BE95-47A9-9460-4B1EAE596159}" destId="{4CAAD97F-E787-4EF8-B212-4E60D42CA263}" srcOrd="0" destOrd="0" presId="urn:microsoft.com/office/officeart/2005/8/layout/list1"/>
    <dgm:cxn modelId="{E10E90F2-E4D9-4755-B8CD-D1C9BA82E601}" srcId="{5FF5764A-D24C-4B69-BA79-937C097FDE58}" destId="{ABA0A221-49D1-44DE-A005-E43E6D9FF2B5}" srcOrd="0" destOrd="0" parTransId="{93632477-FA7C-434C-8667-E7F6EF4805C5}" sibTransId="{640801B8-7976-43CF-9FA2-4E1B446CBBA1}"/>
    <dgm:cxn modelId="{1FEC901F-0AD7-4042-A29A-8485B11EE28E}" type="presParOf" srcId="{03EF0DBB-A553-404B-AAAC-E9F68381C2A0}" destId="{BE471F45-F346-4919-972B-A5037D20FE6D}" srcOrd="0" destOrd="0" presId="urn:microsoft.com/office/officeart/2005/8/layout/list1"/>
    <dgm:cxn modelId="{7A27A982-FB88-4BB5-B64A-9409B7675282}" type="presParOf" srcId="{BE471F45-F346-4919-972B-A5037D20FE6D}" destId="{65659954-DF29-4FC9-9E1B-C6DCCCB9AEE4}" srcOrd="0" destOrd="0" presId="urn:microsoft.com/office/officeart/2005/8/layout/list1"/>
    <dgm:cxn modelId="{9B464B0F-7820-4AE5-BF0C-61285FCE8673}" type="presParOf" srcId="{BE471F45-F346-4919-972B-A5037D20FE6D}" destId="{3E8C78E0-DAFF-4EF9-9D9F-6E9592CEA763}" srcOrd="1" destOrd="0" presId="urn:microsoft.com/office/officeart/2005/8/layout/list1"/>
    <dgm:cxn modelId="{87A84C25-0F0E-45E1-9356-3C61FE615941}" type="presParOf" srcId="{03EF0DBB-A553-404B-AAAC-E9F68381C2A0}" destId="{28A15C6A-7B85-4162-87B9-D45EE3407EB9}" srcOrd="1" destOrd="0" presId="urn:microsoft.com/office/officeart/2005/8/layout/list1"/>
    <dgm:cxn modelId="{F069C987-6E78-4394-81DB-30B7BD7F48EE}" type="presParOf" srcId="{03EF0DBB-A553-404B-AAAC-E9F68381C2A0}" destId="{EEA0EE72-5FA2-4661-BAE5-8A2F1B8921A1}" srcOrd="2" destOrd="0" presId="urn:microsoft.com/office/officeart/2005/8/layout/list1"/>
    <dgm:cxn modelId="{95B65CDA-DBFC-41E9-A0E3-1DB1F65008D1}" type="presParOf" srcId="{03EF0DBB-A553-404B-AAAC-E9F68381C2A0}" destId="{EEFAB3A0-82B0-4DC0-8A79-FFEAAA89B371}" srcOrd="3" destOrd="0" presId="urn:microsoft.com/office/officeart/2005/8/layout/list1"/>
    <dgm:cxn modelId="{CE7CE588-07A2-469B-AA60-1C5E7C99C25F}" type="presParOf" srcId="{03EF0DBB-A553-404B-AAAC-E9F68381C2A0}" destId="{D4FF961B-C4D7-41F3-9571-4E770CE56D37}" srcOrd="4" destOrd="0" presId="urn:microsoft.com/office/officeart/2005/8/layout/list1"/>
    <dgm:cxn modelId="{8CC067CC-F948-48C2-B8C8-76179B4AF6A3}" type="presParOf" srcId="{D4FF961B-C4D7-41F3-9571-4E770CE56D37}" destId="{4CAAD97F-E787-4EF8-B212-4E60D42CA263}" srcOrd="0" destOrd="0" presId="urn:microsoft.com/office/officeart/2005/8/layout/list1"/>
    <dgm:cxn modelId="{C2D2B732-8DD3-40DF-BDCE-479465E30E5E}" type="presParOf" srcId="{D4FF961B-C4D7-41F3-9571-4E770CE56D37}" destId="{9754DB65-8BEF-41CC-B3EA-CABDB9DE4A21}" srcOrd="1" destOrd="0" presId="urn:microsoft.com/office/officeart/2005/8/layout/list1"/>
    <dgm:cxn modelId="{987558B6-6CEF-4781-ACFF-9964C68524E9}" type="presParOf" srcId="{03EF0DBB-A553-404B-AAAC-E9F68381C2A0}" destId="{3D021AE2-65BE-4D3A-8EE2-F1955D061B5F}" srcOrd="5" destOrd="0" presId="urn:microsoft.com/office/officeart/2005/8/layout/list1"/>
    <dgm:cxn modelId="{29CFC510-D4A5-4223-9742-175334A065C5}" type="presParOf" srcId="{03EF0DBB-A553-404B-AAAC-E9F68381C2A0}" destId="{B0E2A711-F6BE-459A-8B10-8492E4BF2528}" srcOrd="6" destOrd="0" presId="urn:microsoft.com/office/officeart/2005/8/layout/list1"/>
    <dgm:cxn modelId="{4D5FA96C-DF0B-40C3-AC2F-5C59E93D678C}" type="presParOf" srcId="{03EF0DBB-A553-404B-AAAC-E9F68381C2A0}" destId="{CE5EAC63-99F8-4DAA-9912-5D1238C35F5E}" srcOrd="7" destOrd="0" presId="urn:microsoft.com/office/officeart/2005/8/layout/list1"/>
    <dgm:cxn modelId="{1E43BB68-12F9-47CD-AFC3-80EDE7F3DDBC}" type="presParOf" srcId="{03EF0DBB-A553-404B-AAAC-E9F68381C2A0}" destId="{846AF1C5-BEE7-470E-A98E-96483EABF65F}" srcOrd="8" destOrd="0" presId="urn:microsoft.com/office/officeart/2005/8/layout/list1"/>
    <dgm:cxn modelId="{5F0CC6A7-B995-45CD-B4E8-443F4CEF2737}" type="presParOf" srcId="{846AF1C5-BEE7-470E-A98E-96483EABF65F}" destId="{35167791-2568-4AD7-9121-8A6485C20BE7}" srcOrd="0" destOrd="0" presId="urn:microsoft.com/office/officeart/2005/8/layout/list1"/>
    <dgm:cxn modelId="{CCEA4BDC-E7B3-46E8-8E09-2DD3A0CFC12A}" type="presParOf" srcId="{846AF1C5-BEE7-470E-A98E-96483EABF65F}" destId="{CAD8D572-1BA4-4F63-8799-D0FCEA67F264}" srcOrd="1" destOrd="0" presId="urn:microsoft.com/office/officeart/2005/8/layout/list1"/>
    <dgm:cxn modelId="{DEDB70FD-9612-487D-9038-AA6073678E6A}" type="presParOf" srcId="{03EF0DBB-A553-404B-AAAC-E9F68381C2A0}" destId="{938EAFE2-D55B-44F1-88C5-AF21212D1C79}" srcOrd="9" destOrd="0" presId="urn:microsoft.com/office/officeart/2005/8/layout/list1"/>
    <dgm:cxn modelId="{9C7849AA-E453-4FC5-AA6A-6E527B55C645}" type="presParOf" srcId="{03EF0DBB-A553-404B-AAAC-E9F68381C2A0}" destId="{ACBA3A93-B62E-4F21-A019-9EBA0C767A82}"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94EBA70-BA8B-4900-9F5D-20B58281E69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D1E87817-3C3E-413E-A405-D62A3DB44D1C}">
      <dgm:prSet phldrT="[Text]"/>
      <dgm:spPr/>
      <dgm:t>
        <a:bodyPr/>
        <a:lstStyle/>
        <a:p>
          <a:r>
            <a:rPr lang="en-US" dirty="0"/>
            <a:t>Seek information when…</a:t>
          </a:r>
        </a:p>
      </dgm:t>
    </dgm:pt>
    <dgm:pt modelId="{EFCD7F49-6B0C-463B-893C-24F3E84F1E17}" type="parTrans" cxnId="{AC03E642-F2D5-4414-9BC3-255317F93863}">
      <dgm:prSet/>
      <dgm:spPr/>
      <dgm:t>
        <a:bodyPr/>
        <a:lstStyle/>
        <a:p>
          <a:endParaRPr lang="en-US"/>
        </a:p>
      </dgm:t>
    </dgm:pt>
    <dgm:pt modelId="{434D05DB-EF60-4B48-AE92-2AA8A92D4342}" type="sibTrans" cxnId="{AC03E642-F2D5-4414-9BC3-255317F93863}">
      <dgm:prSet/>
      <dgm:spPr/>
      <dgm:t>
        <a:bodyPr/>
        <a:lstStyle/>
        <a:p>
          <a:endParaRPr lang="en-US"/>
        </a:p>
      </dgm:t>
    </dgm:pt>
    <dgm:pt modelId="{D2C475BA-3D1F-4954-AB34-3D4DE5465189}">
      <dgm:prSet phldrT="[Text]" custT="1"/>
      <dgm:spPr/>
      <dgm:t>
        <a:bodyPr/>
        <a:lstStyle/>
        <a:p>
          <a:r>
            <a:rPr lang="en-US" sz="3200" dirty="0"/>
            <a:t>You receive a complaint about a resident with a guardian/conservator</a:t>
          </a:r>
        </a:p>
      </dgm:t>
    </dgm:pt>
    <dgm:pt modelId="{405BD1A6-E836-4374-AACF-77C5989CCFB3}" type="parTrans" cxnId="{0ECCB60E-97A6-4CF5-988E-6824E119E5AF}">
      <dgm:prSet/>
      <dgm:spPr/>
      <dgm:t>
        <a:bodyPr/>
        <a:lstStyle/>
        <a:p>
          <a:endParaRPr lang="en-US"/>
        </a:p>
      </dgm:t>
    </dgm:pt>
    <dgm:pt modelId="{99580D9C-2ADF-4768-B341-AABE36B95570}" type="sibTrans" cxnId="{0ECCB60E-97A6-4CF5-988E-6824E119E5AF}">
      <dgm:prSet/>
      <dgm:spPr/>
      <dgm:t>
        <a:bodyPr/>
        <a:lstStyle/>
        <a:p>
          <a:endParaRPr lang="en-US"/>
        </a:p>
      </dgm:t>
    </dgm:pt>
    <dgm:pt modelId="{68B5C3D7-D41C-43D2-8457-5B9B4EA1E515}">
      <dgm:prSet phldrT="[Text]" custT="1"/>
      <dgm:spPr/>
      <dgm:t>
        <a:bodyPr/>
        <a:lstStyle/>
        <a:p>
          <a:r>
            <a:rPr lang="en-US" sz="3200" dirty="0"/>
            <a:t>A resident has a complaint against the guardian/conservator</a:t>
          </a:r>
        </a:p>
      </dgm:t>
    </dgm:pt>
    <dgm:pt modelId="{47969307-3010-4158-8B65-2665420262F9}" type="parTrans" cxnId="{8B5980E3-A2E2-45A8-A366-130E46CA6237}">
      <dgm:prSet/>
      <dgm:spPr/>
      <dgm:t>
        <a:bodyPr/>
        <a:lstStyle/>
        <a:p>
          <a:endParaRPr lang="en-US"/>
        </a:p>
      </dgm:t>
    </dgm:pt>
    <dgm:pt modelId="{A908C0E9-AB0D-4225-9575-F75E33223B89}" type="sibTrans" cxnId="{8B5980E3-A2E2-45A8-A366-130E46CA6237}">
      <dgm:prSet/>
      <dgm:spPr/>
      <dgm:t>
        <a:bodyPr/>
        <a:lstStyle/>
        <a:p>
          <a:endParaRPr lang="en-US"/>
        </a:p>
      </dgm:t>
    </dgm:pt>
    <dgm:pt modelId="{B52F15BC-4C21-426F-AF7F-FE3249E27A63}">
      <dgm:prSet phldrT="[Text]" custT="1"/>
      <dgm:spPr/>
      <dgm:t>
        <a:bodyPr/>
        <a:lstStyle/>
        <a:p>
          <a:r>
            <a:rPr lang="en-US" sz="3200" dirty="0"/>
            <a:t>A resident wants to remove or change a guardian/conservator</a:t>
          </a:r>
        </a:p>
      </dgm:t>
    </dgm:pt>
    <dgm:pt modelId="{0723E271-D035-46F5-B58C-16BCE09B1419}" type="parTrans" cxnId="{B619B3F0-B075-498A-A829-9C1CE89B0F1A}">
      <dgm:prSet/>
      <dgm:spPr/>
      <dgm:t>
        <a:bodyPr/>
        <a:lstStyle/>
        <a:p>
          <a:endParaRPr lang="en-US"/>
        </a:p>
      </dgm:t>
    </dgm:pt>
    <dgm:pt modelId="{3B6D2EA5-8256-41C7-AF40-41B0D4B41866}" type="sibTrans" cxnId="{B619B3F0-B075-498A-A829-9C1CE89B0F1A}">
      <dgm:prSet/>
      <dgm:spPr/>
      <dgm:t>
        <a:bodyPr/>
        <a:lstStyle/>
        <a:p>
          <a:endParaRPr lang="en-US"/>
        </a:p>
      </dgm:t>
    </dgm:pt>
    <dgm:pt modelId="{327FAD57-80AF-4C4E-9E2F-A6F5540B2627}">
      <dgm:prSet phldrT="[Text]" custT="1"/>
      <dgm:spPr/>
      <dgm:t>
        <a:bodyPr/>
        <a:lstStyle/>
        <a:p>
          <a:r>
            <a:rPr lang="en-US" sz="3200" dirty="0"/>
            <a:t>The guardian/conservator is not acting in the best interest of the resident</a:t>
          </a:r>
        </a:p>
      </dgm:t>
    </dgm:pt>
    <dgm:pt modelId="{7A65F7B5-4256-4B3E-9F6E-A9A279C8DC46}" type="parTrans" cxnId="{B8A78C04-876B-4833-9961-C558BBFCBA4E}">
      <dgm:prSet/>
      <dgm:spPr/>
      <dgm:t>
        <a:bodyPr/>
        <a:lstStyle/>
        <a:p>
          <a:endParaRPr lang="en-US"/>
        </a:p>
      </dgm:t>
    </dgm:pt>
    <dgm:pt modelId="{2A0B41DC-FCBC-4F14-89EE-D7C07CBAEECB}" type="sibTrans" cxnId="{B8A78C04-876B-4833-9961-C558BBFCBA4E}">
      <dgm:prSet/>
      <dgm:spPr/>
      <dgm:t>
        <a:bodyPr/>
        <a:lstStyle/>
        <a:p>
          <a:endParaRPr lang="en-US"/>
        </a:p>
      </dgm:t>
    </dgm:pt>
    <dgm:pt modelId="{1395EB8B-9530-43DC-B6CA-300D1F7901AC}" type="pres">
      <dgm:prSet presAssocID="{894EBA70-BA8B-4900-9F5D-20B58281E693}" presName="vert0" presStyleCnt="0">
        <dgm:presLayoutVars>
          <dgm:dir/>
          <dgm:animOne val="branch"/>
          <dgm:animLvl val="lvl"/>
        </dgm:presLayoutVars>
      </dgm:prSet>
      <dgm:spPr/>
    </dgm:pt>
    <dgm:pt modelId="{A70F2F15-B53C-4E2A-BADD-450FB58A4955}" type="pres">
      <dgm:prSet presAssocID="{D1E87817-3C3E-413E-A405-D62A3DB44D1C}" presName="thickLine" presStyleLbl="alignNode1" presStyleIdx="0" presStyleCnt="1"/>
      <dgm:spPr/>
    </dgm:pt>
    <dgm:pt modelId="{3F747111-506B-4512-AA85-2A31D0E4780A}" type="pres">
      <dgm:prSet presAssocID="{D1E87817-3C3E-413E-A405-D62A3DB44D1C}" presName="horz1" presStyleCnt="0"/>
      <dgm:spPr/>
    </dgm:pt>
    <dgm:pt modelId="{D75BF87A-890A-44AF-9505-87AB77FAB050}" type="pres">
      <dgm:prSet presAssocID="{D1E87817-3C3E-413E-A405-D62A3DB44D1C}" presName="tx1" presStyleLbl="revTx" presStyleIdx="0" presStyleCnt="5"/>
      <dgm:spPr/>
    </dgm:pt>
    <dgm:pt modelId="{4DEF4F1F-4863-40DD-A0BF-B46F0FFA7978}" type="pres">
      <dgm:prSet presAssocID="{D1E87817-3C3E-413E-A405-D62A3DB44D1C}" presName="vert1" presStyleCnt="0"/>
      <dgm:spPr/>
    </dgm:pt>
    <dgm:pt modelId="{63636B6A-013E-40A3-A7C4-4B844A57F707}" type="pres">
      <dgm:prSet presAssocID="{D2C475BA-3D1F-4954-AB34-3D4DE5465189}" presName="vertSpace2a" presStyleCnt="0"/>
      <dgm:spPr/>
    </dgm:pt>
    <dgm:pt modelId="{08FBF888-56A8-4704-8822-AAA66DC284BB}" type="pres">
      <dgm:prSet presAssocID="{D2C475BA-3D1F-4954-AB34-3D4DE5465189}" presName="horz2" presStyleCnt="0"/>
      <dgm:spPr/>
    </dgm:pt>
    <dgm:pt modelId="{D91F61D8-00FC-4C2C-B956-02FF5F7AA547}" type="pres">
      <dgm:prSet presAssocID="{D2C475BA-3D1F-4954-AB34-3D4DE5465189}" presName="horzSpace2" presStyleCnt="0"/>
      <dgm:spPr/>
    </dgm:pt>
    <dgm:pt modelId="{DAD86B45-8022-4365-BBCC-C9A6E9007C28}" type="pres">
      <dgm:prSet presAssocID="{D2C475BA-3D1F-4954-AB34-3D4DE5465189}" presName="tx2" presStyleLbl="revTx" presStyleIdx="1" presStyleCnt="5"/>
      <dgm:spPr/>
    </dgm:pt>
    <dgm:pt modelId="{3E72036D-45C8-4E15-84CA-23B685B9E485}" type="pres">
      <dgm:prSet presAssocID="{D2C475BA-3D1F-4954-AB34-3D4DE5465189}" presName="vert2" presStyleCnt="0"/>
      <dgm:spPr/>
    </dgm:pt>
    <dgm:pt modelId="{AA40667A-9E0A-4EAA-BEC9-DFA87046BB37}" type="pres">
      <dgm:prSet presAssocID="{D2C475BA-3D1F-4954-AB34-3D4DE5465189}" presName="thinLine2b" presStyleLbl="callout" presStyleIdx="0" presStyleCnt="4"/>
      <dgm:spPr/>
    </dgm:pt>
    <dgm:pt modelId="{FB7FBA65-B682-4EA6-B08F-BB67CCEFCDB6}" type="pres">
      <dgm:prSet presAssocID="{D2C475BA-3D1F-4954-AB34-3D4DE5465189}" presName="vertSpace2b" presStyleCnt="0"/>
      <dgm:spPr/>
    </dgm:pt>
    <dgm:pt modelId="{198BC625-ABD3-4F98-BAF9-E4BE1FAB0928}" type="pres">
      <dgm:prSet presAssocID="{68B5C3D7-D41C-43D2-8457-5B9B4EA1E515}" presName="horz2" presStyleCnt="0"/>
      <dgm:spPr/>
    </dgm:pt>
    <dgm:pt modelId="{BA3271A4-7101-40AA-93ED-3C938D03B05D}" type="pres">
      <dgm:prSet presAssocID="{68B5C3D7-D41C-43D2-8457-5B9B4EA1E515}" presName="horzSpace2" presStyleCnt="0"/>
      <dgm:spPr/>
    </dgm:pt>
    <dgm:pt modelId="{F669ED43-3988-464B-BA9C-B8E64F298F47}" type="pres">
      <dgm:prSet presAssocID="{68B5C3D7-D41C-43D2-8457-5B9B4EA1E515}" presName="tx2" presStyleLbl="revTx" presStyleIdx="2" presStyleCnt="5"/>
      <dgm:spPr/>
    </dgm:pt>
    <dgm:pt modelId="{53BC1FFB-FE37-4049-BB0D-82AA34EDD096}" type="pres">
      <dgm:prSet presAssocID="{68B5C3D7-D41C-43D2-8457-5B9B4EA1E515}" presName="vert2" presStyleCnt="0"/>
      <dgm:spPr/>
    </dgm:pt>
    <dgm:pt modelId="{4247D844-0D94-4D90-AE25-49F0F878C5D2}" type="pres">
      <dgm:prSet presAssocID="{68B5C3D7-D41C-43D2-8457-5B9B4EA1E515}" presName="thinLine2b" presStyleLbl="callout" presStyleIdx="1" presStyleCnt="4"/>
      <dgm:spPr/>
    </dgm:pt>
    <dgm:pt modelId="{DEEBE1C9-92E9-4B8B-8207-D0CEF3BFAA22}" type="pres">
      <dgm:prSet presAssocID="{68B5C3D7-D41C-43D2-8457-5B9B4EA1E515}" presName="vertSpace2b" presStyleCnt="0"/>
      <dgm:spPr/>
    </dgm:pt>
    <dgm:pt modelId="{5A5E13D0-C087-4528-933E-2DB88E8692A7}" type="pres">
      <dgm:prSet presAssocID="{B52F15BC-4C21-426F-AF7F-FE3249E27A63}" presName="horz2" presStyleCnt="0"/>
      <dgm:spPr/>
    </dgm:pt>
    <dgm:pt modelId="{CD76A887-3CDC-4D08-B80A-086CF1168B1A}" type="pres">
      <dgm:prSet presAssocID="{B52F15BC-4C21-426F-AF7F-FE3249E27A63}" presName="horzSpace2" presStyleCnt="0"/>
      <dgm:spPr/>
    </dgm:pt>
    <dgm:pt modelId="{EB28D11E-619B-4293-94FB-97E648BFF821}" type="pres">
      <dgm:prSet presAssocID="{B52F15BC-4C21-426F-AF7F-FE3249E27A63}" presName="tx2" presStyleLbl="revTx" presStyleIdx="3" presStyleCnt="5"/>
      <dgm:spPr/>
    </dgm:pt>
    <dgm:pt modelId="{55F8C461-E5B8-4A0B-A910-7A0920B84295}" type="pres">
      <dgm:prSet presAssocID="{B52F15BC-4C21-426F-AF7F-FE3249E27A63}" presName="vert2" presStyleCnt="0"/>
      <dgm:spPr/>
    </dgm:pt>
    <dgm:pt modelId="{CA925633-A709-402F-811A-580D5F5E1CD1}" type="pres">
      <dgm:prSet presAssocID="{B52F15BC-4C21-426F-AF7F-FE3249E27A63}" presName="thinLine2b" presStyleLbl="callout" presStyleIdx="2" presStyleCnt="4"/>
      <dgm:spPr/>
    </dgm:pt>
    <dgm:pt modelId="{CEE24760-9578-4026-BAD4-379719913FDB}" type="pres">
      <dgm:prSet presAssocID="{B52F15BC-4C21-426F-AF7F-FE3249E27A63}" presName="vertSpace2b" presStyleCnt="0"/>
      <dgm:spPr/>
    </dgm:pt>
    <dgm:pt modelId="{B2D073B1-A8AF-4C8E-8E21-501870B29F6C}" type="pres">
      <dgm:prSet presAssocID="{327FAD57-80AF-4C4E-9E2F-A6F5540B2627}" presName="horz2" presStyleCnt="0"/>
      <dgm:spPr/>
    </dgm:pt>
    <dgm:pt modelId="{D7A8B719-573E-44FF-830D-320424227B11}" type="pres">
      <dgm:prSet presAssocID="{327FAD57-80AF-4C4E-9E2F-A6F5540B2627}" presName="horzSpace2" presStyleCnt="0"/>
      <dgm:spPr/>
    </dgm:pt>
    <dgm:pt modelId="{68CA3923-F346-4DC0-9026-B28F88C84E29}" type="pres">
      <dgm:prSet presAssocID="{327FAD57-80AF-4C4E-9E2F-A6F5540B2627}" presName="tx2" presStyleLbl="revTx" presStyleIdx="4" presStyleCnt="5"/>
      <dgm:spPr/>
    </dgm:pt>
    <dgm:pt modelId="{B749012A-6214-424A-BF7B-D2FB5B93D1BE}" type="pres">
      <dgm:prSet presAssocID="{327FAD57-80AF-4C4E-9E2F-A6F5540B2627}" presName="vert2" presStyleCnt="0"/>
      <dgm:spPr/>
    </dgm:pt>
    <dgm:pt modelId="{35C16A28-4AE3-4EC4-B543-1BD9722C1E60}" type="pres">
      <dgm:prSet presAssocID="{327FAD57-80AF-4C4E-9E2F-A6F5540B2627}" presName="thinLine2b" presStyleLbl="callout" presStyleIdx="3" presStyleCnt="4"/>
      <dgm:spPr/>
    </dgm:pt>
    <dgm:pt modelId="{0720AADA-5FE6-42D8-BF9E-74CCE3926BA2}" type="pres">
      <dgm:prSet presAssocID="{327FAD57-80AF-4C4E-9E2F-A6F5540B2627}" presName="vertSpace2b" presStyleCnt="0"/>
      <dgm:spPr/>
    </dgm:pt>
  </dgm:ptLst>
  <dgm:cxnLst>
    <dgm:cxn modelId="{B8A78C04-876B-4833-9961-C558BBFCBA4E}" srcId="{D1E87817-3C3E-413E-A405-D62A3DB44D1C}" destId="{327FAD57-80AF-4C4E-9E2F-A6F5540B2627}" srcOrd="3" destOrd="0" parTransId="{7A65F7B5-4256-4B3E-9F6E-A9A279C8DC46}" sibTransId="{2A0B41DC-FCBC-4F14-89EE-D7C07CBAEECB}"/>
    <dgm:cxn modelId="{0ECCB60E-97A6-4CF5-988E-6824E119E5AF}" srcId="{D1E87817-3C3E-413E-A405-D62A3DB44D1C}" destId="{D2C475BA-3D1F-4954-AB34-3D4DE5465189}" srcOrd="0" destOrd="0" parTransId="{405BD1A6-E836-4374-AACF-77C5989CCFB3}" sibTransId="{99580D9C-2ADF-4768-B341-AABE36B95570}"/>
    <dgm:cxn modelId="{FF368E27-62DD-401C-912B-E7E98B3C869F}" type="presOf" srcId="{894EBA70-BA8B-4900-9F5D-20B58281E693}" destId="{1395EB8B-9530-43DC-B6CA-300D1F7901AC}" srcOrd="0" destOrd="0" presId="urn:microsoft.com/office/officeart/2008/layout/LinedList"/>
    <dgm:cxn modelId="{AC03E642-F2D5-4414-9BC3-255317F93863}" srcId="{894EBA70-BA8B-4900-9F5D-20B58281E693}" destId="{D1E87817-3C3E-413E-A405-D62A3DB44D1C}" srcOrd="0" destOrd="0" parTransId="{EFCD7F49-6B0C-463B-893C-24F3E84F1E17}" sibTransId="{434D05DB-EF60-4B48-AE92-2AA8A92D4342}"/>
    <dgm:cxn modelId="{7D8F9B75-C0AE-442D-9212-4538871D1984}" type="presOf" srcId="{68B5C3D7-D41C-43D2-8457-5B9B4EA1E515}" destId="{F669ED43-3988-464B-BA9C-B8E64F298F47}" srcOrd="0" destOrd="0" presId="urn:microsoft.com/office/officeart/2008/layout/LinedList"/>
    <dgm:cxn modelId="{3D91EB7A-F928-4956-A14A-CEBAB3DB9CC2}" type="presOf" srcId="{327FAD57-80AF-4C4E-9E2F-A6F5540B2627}" destId="{68CA3923-F346-4DC0-9026-B28F88C84E29}" srcOrd="0" destOrd="0" presId="urn:microsoft.com/office/officeart/2008/layout/LinedList"/>
    <dgm:cxn modelId="{8735769C-1A40-4D97-810C-17817D93F97A}" type="presOf" srcId="{B52F15BC-4C21-426F-AF7F-FE3249E27A63}" destId="{EB28D11E-619B-4293-94FB-97E648BFF821}" srcOrd="0" destOrd="0" presId="urn:microsoft.com/office/officeart/2008/layout/LinedList"/>
    <dgm:cxn modelId="{F4AD67A1-DF17-4765-AD33-7C97BB9C2D73}" type="presOf" srcId="{D2C475BA-3D1F-4954-AB34-3D4DE5465189}" destId="{DAD86B45-8022-4365-BBCC-C9A6E9007C28}" srcOrd="0" destOrd="0" presId="urn:microsoft.com/office/officeart/2008/layout/LinedList"/>
    <dgm:cxn modelId="{150695CA-DEBD-4CB9-A1F2-7ACC54344520}" type="presOf" srcId="{D1E87817-3C3E-413E-A405-D62A3DB44D1C}" destId="{D75BF87A-890A-44AF-9505-87AB77FAB050}" srcOrd="0" destOrd="0" presId="urn:microsoft.com/office/officeart/2008/layout/LinedList"/>
    <dgm:cxn modelId="{8B5980E3-A2E2-45A8-A366-130E46CA6237}" srcId="{D1E87817-3C3E-413E-A405-D62A3DB44D1C}" destId="{68B5C3D7-D41C-43D2-8457-5B9B4EA1E515}" srcOrd="1" destOrd="0" parTransId="{47969307-3010-4158-8B65-2665420262F9}" sibTransId="{A908C0E9-AB0D-4225-9575-F75E33223B89}"/>
    <dgm:cxn modelId="{B619B3F0-B075-498A-A829-9C1CE89B0F1A}" srcId="{D1E87817-3C3E-413E-A405-D62A3DB44D1C}" destId="{B52F15BC-4C21-426F-AF7F-FE3249E27A63}" srcOrd="2" destOrd="0" parTransId="{0723E271-D035-46F5-B58C-16BCE09B1419}" sibTransId="{3B6D2EA5-8256-41C7-AF40-41B0D4B41866}"/>
    <dgm:cxn modelId="{344410BE-D876-473C-A16E-B81CE24A170B}" type="presParOf" srcId="{1395EB8B-9530-43DC-B6CA-300D1F7901AC}" destId="{A70F2F15-B53C-4E2A-BADD-450FB58A4955}" srcOrd="0" destOrd="0" presId="urn:microsoft.com/office/officeart/2008/layout/LinedList"/>
    <dgm:cxn modelId="{FD20B165-3102-4089-8B42-1478F44437FD}" type="presParOf" srcId="{1395EB8B-9530-43DC-B6CA-300D1F7901AC}" destId="{3F747111-506B-4512-AA85-2A31D0E4780A}" srcOrd="1" destOrd="0" presId="urn:microsoft.com/office/officeart/2008/layout/LinedList"/>
    <dgm:cxn modelId="{7291AA3B-3852-4B26-97AE-BF646A6285DD}" type="presParOf" srcId="{3F747111-506B-4512-AA85-2A31D0E4780A}" destId="{D75BF87A-890A-44AF-9505-87AB77FAB050}" srcOrd="0" destOrd="0" presId="urn:microsoft.com/office/officeart/2008/layout/LinedList"/>
    <dgm:cxn modelId="{578705B3-4351-49D5-AC18-38C01926201F}" type="presParOf" srcId="{3F747111-506B-4512-AA85-2A31D0E4780A}" destId="{4DEF4F1F-4863-40DD-A0BF-B46F0FFA7978}" srcOrd="1" destOrd="0" presId="urn:microsoft.com/office/officeart/2008/layout/LinedList"/>
    <dgm:cxn modelId="{E4C19A50-C7C6-4CE7-AD06-EF439ED40B23}" type="presParOf" srcId="{4DEF4F1F-4863-40DD-A0BF-B46F0FFA7978}" destId="{63636B6A-013E-40A3-A7C4-4B844A57F707}" srcOrd="0" destOrd="0" presId="urn:microsoft.com/office/officeart/2008/layout/LinedList"/>
    <dgm:cxn modelId="{683E3D63-8BEF-465F-9F43-58B8758B9249}" type="presParOf" srcId="{4DEF4F1F-4863-40DD-A0BF-B46F0FFA7978}" destId="{08FBF888-56A8-4704-8822-AAA66DC284BB}" srcOrd="1" destOrd="0" presId="urn:microsoft.com/office/officeart/2008/layout/LinedList"/>
    <dgm:cxn modelId="{C767F1ED-E462-4402-8B06-9A14D719AD9E}" type="presParOf" srcId="{08FBF888-56A8-4704-8822-AAA66DC284BB}" destId="{D91F61D8-00FC-4C2C-B956-02FF5F7AA547}" srcOrd="0" destOrd="0" presId="urn:microsoft.com/office/officeart/2008/layout/LinedList"/>
    <dgm:cxn modelId="{5E17CD59-1E8D-45F1-8F21-24329BB8856E}" type="presParOf" srcId="{08FBF888-56A8-4704-8822-AAA66DC284BB}" destId="{DAD86B45-8022-4365-BBCC-C9A6E9007C28}" srcOrd="1" destOrd="0" presId="urn:microsoft.com/office/officeart/2008/layout/LinedList"/>
    <dgm:cxn modelId="{9B0FE9F9-8AD0-4CEC-BD9D-C15B2D34C48A}" type="presParOf" srcId="{08FBF888-56A8-4704-8822-AAA66DC284BB}" destId="{3E72036D-45C8-4E15-84CA-23B685B9E485}" srcOrd="2" destOrd="0" presId="urn:microsoft.com/office/officeart/2008/layout/LinedList"/>
    <dgm:cxn modelId="{AF0CBB93-9042-4618-90A7-737E59660D7A}" type="presParOf" srcId="{4DEF4F1F-4863-40DD-A0BF-B46F0FFA7978}" destId="{AA40667A-9E0A-4EAA-BEC9-DFA87046BB37}" srcOrd="2" destOrd="0" presId="urn:microsoft.com/office/officeart/2008/layout/LinedList"/>
    <dgm:cxn modelId="{9AEC8F6D-D349-49B0-8DFF-49ABE39DD5D0}" type="presParOf" srcId="{4DEF4F1F-4863-40DD-A0BF-B46F0FFA7978}" destId="{FB7FBA65-B682-4EA6-B08F-BB67CCEFCDB6}" srcOrd="3" destOrd="0" presId="urn:microsoft.com/office/officeart/2008/layout/LinedList"/>
    <dgm:cxn modelId="{4298414C-3546-4D3D-88C6-611D304B058B}" type="presParOf" srcId="{4DEF4F1F-4863-40DD-A0BF-B46F0FFA7978}" destId="{198BC625-ABD3-4F98-BAF9-E4BE1FAB0928}" srcOrd="4" destOrd="0" presId="urn:microsoft.com/office/officeart/2008/layout/LinedList"/>
    <dgm:cxn modelId="{2F74F060-8F59-443E-AA2A-287E142E23E6}" type="presParOf" srcId="{198BC625-ABD3-4F98-BAF9-E4BE1FAB0928}" destId="{BA3271A4-7101-40AA-93ED-3C938D03B05D}" srcOrd="0" destOrd="0" presId="urn:microsoft.com/office/officeart/2008/layout/LinedList"/>
    <dgm:cxn modelId="{E0E616AB-896C-43FE-A14B-170351FF93E2}" type="presParOf" srcId="{198BC625-ABD3-4F98-BAF9-E4BE1FAB0928}" destId="{F669ED43-3988-464B-BA9C-B8E64F298F47}" srcOrd="1" destOrd="0" presId="urn:microsoft.com/office/officeart/2008/layout/LinedList"/>
    <dgm:cxn modelId="{25CB8ED0-E2CE-4090-8328-DA1FBE95DC74}" type="presParOf" srcId="{198BC625-ABD3-4F98-BAF9-E4BE1FAB0928}" destId="{53BC1FFB-FE37-4049-BB0D-82AA34EDD096}" srcOrd="2" destOrd="0" presId="urn:microsoft.com/office/officeart/2008/layout/LinedList"/>
    <dgm:cxn modelId="{D3F6E398-9C1D-462F-917D-91782252703E}" type="presParOf" srcId="{4DEF4F1F-4863-40DD-A0BF-B46F0FFA7978}" destId="{4247D844-0D94-4D90-AE25-49F0F878C5D2}" srcOrd="5" destOrd="0" presId="urn:microsoft.com/office/officeart/2008/layout/LinedList"/>
    <dgm:cxn modelId="{705F309F-599A-4E48-B3D6-2F57B477089D}" type="presParOf" srcId="{4DEF4F1F-4863-40DD-A0BF-B46F0FFA7978}" destId="{DEEBE1C9-92E9-4B8B-8207-D0CEF3BFAA22}" srcOrd="6" destOrd="0" presId="urn:microsoft.com/office/officeart/2008/layout/LinedList"/>
    <dgm:cxn modelId="{C7593279-4BB4-4569-9388-1B7C8934DBA8}" type="presParOf" srcId="{4DEF4F1F-4863-40DD-A0BF-B46F0FFA7978}" destId="{5A5E13D0-C087-4528-933E-2DB88E8692A7}" srcOrd="7" destOrd="0" presId="urn:microsoft.com/office/officeart/2008/layout/LinedList"/>
    <dgm:cxn modelId="{2D043457-2F2B-46F1-8D2F-7F6C59F195E1}" type="presParOf" srcId="{5A5E13D0-C087-4528-933E-2DB88E8692A7}" destId="{CD76A887-3CDC-4D08-B80A-086CF1168B1A}" srcOrd="0" destOrd="0" presId="urn:microsoft.com/office/officeart/2008/layout/LinedList"/>
    <dgm:cxn modelId="{A4EE4223-9B83-48DC-A1A3-6D2C82A243FA}" type="presParOf" srcId="{5A5E13D0-C087-4528-933E-2DB88E8692A7}" destId="{EB28D11E-619B-4293-94FB-97E648BFF821}" srcOrd="1" destOrd="0" presId="urn:microsoft.com/office/officeart/2008/layout/LinedList"/>
    <dgm:cxn modelId="{10E5AAE1-18E0-4648-9957-5B005DD8833A}" type="presParOf" srcId="{5A5E13D0-C087-4528-933E-2DB88E8692A7}" destId="{55F8C461-E5B8-4A0B-A910-7A0920B84295}" srcOrd="2" destOrd="0" presId="urn:microsoft.com/office/officeart/2008/layout/LinedList"/>
    <dgm:cxn modelId="{76F33B5D-35FE-487A-B3EA-B9FACAE72AF0}" type="presParOf" srcId="{4DEF4F1F-4863-40DD-A0BF-B46F0FFA7978}" destId="{CA925633-A709-402F-811A-580D5F5E1CD1}" srcOrd="8" destOrd="0" presId="urn:microsoft.com/office/officeart/2008/layout/LinedList"/>
    <dgm:cxn modelId="{E01A42C6-FABE-45F2-9CC6-5BB14C91275D}" type="presParOf" srcId="{4DEF4F1F-4863-40DD-A0BF-B46F0FFA7978}" destId="{CEE24760-9578-4026-BAD4-379719913FDB}" srcOrd="9" destOrd="0" presId="urn:microsoft.com/office/officeart/2008/layout/LinedList"/>
    <dgm:cxn modelId="{49406202-CD94-4443-BB77-FAB531DC03DF}" type="presParOf" srcId="{4DEF4F1F-4863-40DD-A0BF-B46F0FFA7978}" destId="{B2D073B1-A8AF-4C8E-8E21-501870B29F6C}" srcOrd="10" destOrd="0" presId="urn:microsoft.com/office/officeart/2008/layout/LinedList"/>
    <dgm:cxn modelId="{7FAB5F59-17E8-43F2-B5C1-831408ED83B9}" type="presParOf" srcId="{B2D073B1-A8AF-4C8E-8E21-501870B29F6C}" destId="{D7A8B719-573E-44FF-830D-320424227B11}" srcOrd="0" destOrd="0" presId="urn:microsoft.com/office/officeart/2008/layout/LinedList"/>
    <dgm:cxn modelId="{EA5994EC-0012-4A89-9966-3BDB64B04E83}" type="presParOf" srcId="{B2D073B1-A8AF-4C8E-8E21-501870B29F6C}" destId="{68CA3923-F346-4DC0-9026-B28F88C84E29}" srcOrd="1" destOrd="0" presId="urn:microsoft.com/office/officeart/2008/layout/LinedList"/>
    <dgm:cxn modelId="{FE2A4FA3-C056-49D6-9D2D-0230887D6D82}" type="presParOf" srcId="{B2D073B1-A8AF-4C8E-8E21-501870B29F6C}" destId="{B749012A-6214-424A-BF7B-D2FB5B93D1BE}" srcOrd="2" destOrd="0" presId="urn:microsoft.com/office/officeart/2008/layout/LinedList"/>
    <dgm:cxn modelId="{53BAABBC-EAF4-4BC7-A39F-54DCF717BE8C}" type="presParOf" srcId="{4DEF4F1F-4863-40DD-A0BF-B46F0FFA7978}" destId="{35C16A28-4AE3-4EC4-B543-1BD9722C1E60}" srcOrd="11" destOrd="0" presId="urn:microsoft.com/office/officeart/2008/layout/LinedList"/>
    <dgm:cxn modelId="{0E4E104D-749E-4C02-A67A-A724DBAB1446}" type="presParOf" srcId="{4DEF4F1F-4863-40DD-A0BF-B46F0FFA7978}" destId="{0720AADA-5FE6-42D8-BF9E-74CCE3926BA2}" srcOrd="12"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FE035C-48D4-44AF-9D2E-68D8CA0D4AB3}" type="doc">
      <dgm:prSet loTypeId="urn:microsoft.com/office/officeart/2005/8/layout/vList2" loCatId="list" qsTypeId="urn:microsoft.com/office/officeart/2005/8/quickstyle/simple3" qsCatId="simple" csTypeId="urn:microsoft.com/office/officeart/2005/8/colors/accent5_5" csCatId="accent5" phldr="1"/>
      <dgm:spPr/>
      <dgm:t>
        <a:bodyPr/>
        <a:lstStyle/>
        <a:p>
          <a:endParaRPr lang="en-US"/>
        </a:p>
      </dgm:t>
    </dgm:pt>
    <dgm:pt modelId="{67250062-28B5-441D-AE1C-A3DB50F82E06}">
      <dgm:prSet phldrT="[Text]"/>
      <dgm:spPr/>
      <dgm:t>
        <a:bodyPr/>
        <a:lstStyle/>
        <a:p>
          <a:r>
            <a:rPr lang="en-US" dirty="0">
              <a:solidFill>
                <a:srgbClr val="000000"/>
              </a:solidFill>
            </a:rPr>
            <a:t>Misappropriating income or assets</a:t>
          </a:r>
        </a:p>
      </dgm:t>
    </dgm:pt>
    <dgm:pt modelId="{FBA3B27C-87FA-4442-B197-6D36B5BB10B9}" type="parTrans" cxnId="{6D41FE93-74CB-4EF0-9E50-AB39300AA1AA}">
      <dgm:prSet/>
      <dgm:spPr/>
      <dgm:t>
        <a:bodyPr/>
        <a:lstStyle/>
        <a:p>
          <a:endParaRPr lang="en-US"/>
        </a:p>
      </dgm:t>
    </dgm:pt>
    <dgm:pt modelId="{1A512C97-4748-41BF-8A82-D7B0D8B58FDA}" type="sibTrans" cxnId="{6D41FE93-74CB-4EF0-9E50-AB39300AA1AA}">
      <dgm:prSet/>
      <dgm:spPr/>
      <dgm:t>
        <a:bodyPr/>
        <a:lstStyle/>
        <a:p>
          <a:endParaRPr lang="en-US"/>
        </a:p>
      </dgm:t>
    </dgm:pt>
    <dgm:pt modelId="{CFAA1824-1396-403A-A98C-6A5BD06A38DD}">
      <dgm:prSet phldrT="[Text]"/>
      <dgm:spPr/>
      <dgm:t>
        <a:bodyPr/>
        <a:lstStyle/>
        <a:p>
          <a:r>
            <a:rPr lang="en-US" dirty="0"/>
            <a:t>The aide purchases additional items for themself.</a:t>
          </a:r>
        </a:p>
      </dgm:t>
    </dgm:pt>
    <dgm:pt modelId="{1D82ACA6-D0DA-4DCF-AED3-18BD31C71147}" type="parTrans" cxnId="{1059BB47-DF28-4055-9256-95F68191FA34}">
      <dgm:prSet/>
      <dgm:spPr/>
      <dgm:t>
        <a:bodyPr/>
        <a:lstStyle/>
        <a:p>
          <a:endParaRPr lang="en-US"/>
        </a:p>
      </dgm:t>
    </dgm:pt>
    <dgm:pt modelId="{0584BBDE-35BB-4A99-906A-0B98C6C4D0E1}" type="sibTrans" cxnId="{1059BB47-DF28-4055-9256-95F68191FA34}">
      <dgm:prSet/>
      <dgm:spPr/>
      <dgm:t>
        <a:bodyPr/>
        <a:lstStyle/>
        <a:p>
          <a:endParaRPr lang="en-US"/>
        </a:p>
      </dgm:t>
    </dgm:pt>
    <dgm:pt modelId="{47345DD1-6336-4B52-BF94-5B8FBD04E7AF}">
      <dgm:prSet phldrT="[Text]"/>
      <dgm:spPr/>
      <dgm:t>
        <a:bodyPr/>
        <a:lstStyle/>
        <a:p>
          <a:r>
            <a:rPr lang="en-US" dirty="0">
              <a:solidFill>
                <a:srgbClr val="000000"/>
              </a:solidFill>
            </a:rPr>
            <a:t>Charging excessive fees for goods and services</a:t>
          </a:r>
        </a:p>
      </dgm:t>
    </dgm:pt>
    <dgm:pt modelId="{F52254ED-994D-4967-BA75-B559D7D84C0A}" type="parTrans" cxnId="{8E69C4C4-726C-4613-8A1C-1594698C4BD0}">
      <dgm:prSet/>
      <dgm:spPr/>
      <dgm:t>
        <a:bodyPr/>
        <a:lstStyle/>
        <a:p>
          <a:endParaRPr lang="en-US"/>
        </a:p>
      </dgm:t>
    </dgm:pt>
    <dgm:pt modelId="{812F0406-EB3C-4788-A17B-BB004CDD406C}" type="sibTrans" cxnId="{8E69C4C4-726C-4613-8A1C-1594698C4BD0}">
      <dgm:prSet/>
      <dgm:spPr/>
      <dgm:t>
        <a:bodyPr/>
        <a:lstStyle/>
        <a:p>
          <a:endParaRPr lang="en-US"/>
        </a:p>
      </dgm:t>
    </dgm:pt>
    <dgm:pt modelId="{244319F7-B95C-4185-84D8-4D94729761ED}">
      <dgm:prSet phldrT="[Text]"/>
      <dgm:spPr/>
      <dgm:t>
        <a:bodyPr/>
        <a:lstStyle/>
        <a:p>
          <a:r>
            <a:rPr lang="en-US" dirty="0"/>
            <a:t>Charging $200 a week to bring in the resident’s dog for a visit.</a:t>
          </a:r>
        </a:p>
      </dgm:t>
    </dgm:pt>
    <dgm:pt modelId="{0EC1C713-F347-4B74-8DB4-DB1B92AE98DB}" type="parTrans" cxnId="{3BC95B14-E241-492B-AE98-3460C5C8F93C}">
      <dgm:prSet/>
      <dgm:spPr/>
      <dgm:t>
        <a:bodyPr/>
        <a:lstStyle/>
        <a:p>
          <a:endParaRPr lang="en-US"/>
        </a:p>
      </dgm:t>
    </dgm:pt>
    <dgm:pt modelId="{C7572D55-CBFD-4B00-A906-2D094582E152}" type="sibTrans" cxnId="{3BC95B14-E241-492B-AE98-3460C5C8F93C}">
      <dgm:prSet/>
      <dgm:spPr/>
      <dgm:t>
        <a:bodyPr/>
        <a:lstStyle/>
        <a:p>
          <a:endParaRPr lang="en-US"/>
        </a:p>
      </dgm:t>
    </dgm:pt>
    <dgm:pt modelId="{3DB2A359-E2ED-465D-8B2D-93D973F39E5B}">
      <dgm:prSet/>
      <dgm:spPr/>
      <dgm:t>
        <a:bodyPr/>
        <a:lstStyle/>
        <a:p>
          <a:r>
            <a:rPr lang="en-US" dirty="0">
              <a:solidFill>
                <a:srgbClr val="000000"/>
              </a:solidFill>
            </a:rPr>
            <a:t>Improper or fraudulent use of power of attorney or legal authority</a:t>
          </a:r>
        </a:p>
      </dgm:t>
    </dgm:pt>
    <dgm:pt modelId="{3987329F-9742-40CB-8552-6F7247D18E2C}" type="parTrans" cxnId="{CAD1554A-F100-4CD8-8977-1B393DC32151}">
      <dgm:prSet/>
      <dgm:spPr/>
      <dgm:t>
        <a:bodyPr/>
        <a:lstStyle/>
        <a:p>
          <a:endParaRPr lang="en-US"/>
        </a:p>
      </dgm:t>
    </dgm:pt>
    <dgm:pt modelId="{FA32ABE3-A892-4DA4-9A5F-3405762E81F6}" type="sibTrans" cxnId="{CAD1554A-F100-4CD8-8977-1B393DC32151}">
      <dgm:prSet/>
      <dgm:spPr/>
      <dgm:t>
        <a:bodyPr/>
        <a:lstStyle/>
        <a:p>
          <a:endParaRPr lang="en-US"/>
        </a:p>
      </dgm:t>
    </dgm:pt>
    <dgm:pt modelId="{98C7B6FD-68E8-4711-BB78-F2A8BA9A249A}">
      <dgm:prSet/>
      <dgm:spPr/>
      <dgm:t>
        <a:bodyPr/>
        <a:lstStyle/>
        <a:p>
          <a:r>
            <a:rPr lang="en-US" dirty="0"/>
            <a:t>Borrowing money to buy a boat using the resident’s name without permission.</a:t>
          </a:r>
        </a:p>
      </dgm:t>
    </dgm:pt>
    <dgm:pt modelId="{305E9A4E-D839-4C8D-94F7-E9C4AF95AE19}" type="parTrans" cxnId="{52A13729-D04C-4275-B4A2-C0FBEA9C3814}">
      <dgm:prSet/>
      <dgm:spPr/>
      <dgm:t>
        <a:bodyPr/>
        <a:lstStyle/>
        <a:p>
          <a:endParaRPr lang="en-US"/>
        </a:p>
      </dgm:t>
    </dgm:pt>
    <dgm:pt modelId="{26BFF9B0-3DDF-4268-8A00-5CFEAF923685}" type="sibTrans" cxnId="{52A13729-D04C-4275-B4A2-C0FBEA9C3814}">
      <dgm:prSet/>
      <dgm:spPr/>
      <dgm:t>
        <a:bodyPr/>
        <a:lstStyle/>
        <a:p>
          <a:endParaRPr lang="en-US"/>
        </a:p>
      </dgm:t>
    </dgm:pt>
    <dgm:pt modelId="{98982932-DC73-4CB9-99C0-29DDC3063046}" type="pres">
      <dgm:prSet presAssocID="{B4FE035C-48D4-44AF-9D2E-68D8CA0D4AB3}" presName="linear" presStyleCnt="0">
        <dgm:presLayoutVars>
          <dgm:animLvl val="lvl"/>
          <dgm:resizeHandles val="exact"/>
        </dgm:presLayoutVars>
      </dgm:prSet>
      <dgm:spPr/>
    </dgm:pt>
    <dgm:pt modelId="{B46412B0-BF0F-45A3-8237-4F24B187B0B0}" type="pres">
      <dgm:prSet presAssocID="{67250062-28B5-441D-AE1C-A3DB50F82E06}" presName="parentText" presStyleLbl="node1" presStyleIdx="0" presStyleCnt="3">
        <dgm:presLayoutVars>
          <dgm:chMax val="0"/>
          <dgm:bulletEnabled val="1"/>
        </dgm:presLayoutVars>
      </dgm:prSet>
      <dgm:spPr/>
    </dgm:pt>
    <dgm:pt modelId="{2E061325-034C-4B37-8DB5-33A4EF6CD49E}" type="pres">
      <dgm:prSet presAssocID="{67250062-28B5-441D-AE1C-A3DB50F82E06}" presName="childText" presStyleLbl="revTx" presStyleIdx="0" presStyleCnt="3">
        <dgm:presLayoutVars>
          <dgm:bulletEnabled val="1"/>
        </dgm:presLayoutVars>
      </dgm:prSet>
      <dgm:spPr/>
    </dgm:pt>
    <dgm:pt modelId="{9CC6F2B3-FB32-4900-B2BE-18738E3AE608}" type="pres">
      <dgm:prSet presAssocID="{47345DD1-6336-4B52-BF94-5B8FBD04E7AF}" presName="parentText" presStyleLbl="node1" presStyleIdx="1" presStyleCnt="3">
        <dgm:presLayoutVars>
          <dgm:chMax val="0"/>
          <dgm:bulletEnabled val="1"/>
        </dgm:presLayoutVars>
      </dgm:prSet>
      <dgm:spPr/>
    </dgm:pt>
    <dgm:pt modelId="{87BDE112-B40D-428A-BC62-A8361E41AC1E}" type="pres">
      <dgm:prSet presAssocID="{47345DD1-6336-4B52-BF94-5B8FBD04E7AF}" presName="childText" presStyleLbl="revTx" presStyleIdx="1" presStyleCnt="3">
        <dgm:presLayoutVars>
          <dgm:bulletEnabled val="1"/>
        </dgm:presLayoutVars>
      </dgm:prSet>
      <dgm:spPr/>
    </dgm:pt>
    <dgm:pt modelId="{8484DCE4-3E94-4A89-8073-007640553D5D}" type="pres">
      <dgm:prSet presAssocID="{3DB2A359-E2ED-465D-8B2D-93D973F39E5B}" presName="parentText" presStyleLbl="node1" presStyleIdx="2" presStyleCnt="3">
        <dgm:presLayoutVars>
          <dgm:chMax val="0"/>
          <dgm:bulletEnabled val="1"/>
        </dgm:presLayoutVars>
      </dgm:prSet>
      <dgm:spPr/>
    </dgm:pt>
    <dgm:pt modelId="{771B7DFA-FB62-43E0-88F8-A47184A848D5}" type="pres">
      <dgm:prSet presAssocID="{3DB2A359-E2ED-465D-8B2D-93D973F39E5B}" presName="childText" presStyleLbl="revTx" presStyleIdx="2" presStyleCnt="3">
        <dgm:presLayoutVars>
          <dgm:bulletEnabled val="1"/>
        </dgm:presLayoutVars>
      </dgm:prSet>
      <dgm:spPr/>
    </dgm:pt>
  </dgm:ptLst>
  <dgm:cxnLst>
    <dgm:cxn modelId="{7F0F1901-6639-402C-9CB9-65E59530E7B4}" type="presOf" srcId="{CFAA1824-1396-403A-A98C-6A5BD06A38DD}" destId="{2E061325-034C-4B37-8DB5-33A4EF6CD49E}" srcOrd="0" destOrd="0" presId="urn:microsoft.com/office/officeart/2005/8/layout/vList2"/>
    <dgm:cxn modelId="{3BC95B14-E241-492B-AE98-3460C5C8F93C}" srcId="{47345DD1-6336-4B52-BF94-5B8FBD04E7AF}" destId="{244319F7-B95C-4185-84D8-4D94729761ED}" srcOrd="0" destOrd="0" parTransId="{0EC1C713-F347-4B74-8DB4-DB1B92AE98DB}" sibTransId="{C7572D55-CBFD-4B00-A906-2D094582E152}"/>
    <dgm:cxn modelId="{52A13729-D04C-4275-B4A2-C0FBEA9C3814}" srcId="{3DB2A359-E2ED-465D-8B2D-93D973F39E5B}" destId="{98C7B6FD-68E8-4711-BB78-F2A8BA9A249A}" srcOrd="0" destOrd="0" parTransId="{305E9A4E-D839-4C8D-94F7-E9C4AF95AE19}" sibTransId="{26BFF9B0-3DDF-4268-8A00-5CFEAF923685}"/>
    <dgm:cxn modelId="{A116A560-2545-4A24-B707-9178EFFAD2D5}" type="presOf" srcId="{3DB2A359-E2ED-465D-8B2D-93D973F39E5B}" destId="{8484DCE4-3E94-4A89-8073-007640553D5D}" srcOrd="0" destOrd="0" presId="urn:microsoft.com/office/officeart/2005/8/layout/vList2"/>
    <dgm:cxn modelId="{78F14465-A343-4BAF-A558-DB0C029240D1}" type="presOf" srcId="{244319F7-B95C-4185-84D8-4D94729761ED}" destId="{87BDE112-B40D-428A-BC62-A8361E41AC1E}" srcOrd="0" destOrd="0" presId="urn:microsoft.com/office/officeart/2005/8/layout/vList2"/>
    <dgm:cxn modelId="{1059BB47-DF28-4055-9256-95F68191FA34}" srcId="{67250062-28B5-441D-AE1C-A3DB50F82E06}" destId="{CFAA1824-1396-403A-A98C-6A5BD06A38DD}" srcOrd="0" destOrd="0" parTransId="{1D82ACA6-D0DA-4DCF-AED3-18BD31C71147}" sibTransId="{0584BBDE-35BB-4A99-906A-0B98C6C4D0E1}"/>
    <dgm:cxn modelId="{CAD1554A-F100-4CD8-8977-1B393DC32151}" srcId="{B4FE035C-48D4-44AF-9D2E-68D8CA0D4AB3}" destId="{3DB2A359-E2ED-465D-8B2D-93D973F39E5B}" srcOrd="2" destOrd="0" parTransId="{3987329F-9742-40CB-8552-6F7247D18E2C}" sibTransId="{FA32ABE3-A892-4DA4-9A5F-3405762E81F6}"/>
    <dgm:cxn modelId="{8BF9DF79-0D56-47B7-8ABA-8CF2746A4E8C}" type="presOf" srcId="{B4FE035C-48D4-44AF-9D2E-68D8CA0D4AB3}" destId="{98982932-DC73-4CB9-99C0-29DDC3063046}" srcOrd="0" destOrd="0" presId="urn:microsoft.com/office/officeart/2005/8/layout/vList2"/>
    <dgm:cxn modelId="{F4B98480-0E18-47CD-9009-394C995E1751}" type="presOf" srcId="{47345DD1-6336-4B52-BF94-5B8FBD04E7AF}" destId="{9CC6F2B3-FB32-4900-B2BE-18738E3AE608}" srcOrd="0" destOrd="0" presId="urn:microsoft.com/office/officeart/2005/8/layout/vList2"/>
    <dgm:cxn modelId="{6D41FE93-74CB-4EF0-9E50-AB39300AA1AA}" srcId="{B4FE035C-48D4-44AF-9D2E-68D8CA0D4AB3}" destId="{67250062-28B5-441D-AE1C-A3DB50F82E06}" srcOrd="0" destOrd="0" parTransId="{FBA3B27C-87FA-4442-B197-6D36B5BB10B9}" sibTransId="{1A512C97-4748-41BF-8A82-D7B0D8B58FDA}"/>
    <dgm:cxn modelId="{8E69C4C4-726C-4613-8A1C-1594698C4BD0}" srcId="{B4FE035C-48D4-44AF-9D2E-68D8CA0D4AB3}" destId="{47345DD1-6336-4B52-BF94-5B8FBD04E7AF}" srcOrd="1" destOrd="0" parTransId="{F52254ED-994D-4967-BA75-B559D7D84C0A}" sibTransId="{812F0406-EB3C-4788-A17B-BB004CDD406C}"/>
    <dgm:cxn modelId="{AB23F1D1-4446-4E31-8920-2373B021DEB7}" type="presOf" srcId="{67250062-28B5-441D-AE1C-A3DB50F82E06}" destId="{B46412B0-BF0F-45A3-8237-4F24B187B0B0}" srcOrd="0" destOrd="0" presId="urn:microsoft.com/office/officeart/2005/8/layout/vList2"/>
    <dgm:cxn modelId="{4F2FB9FF-B0DA-4A9B-9875-555672753CD5}" type="presOf" srcId="{98C7B6FD-68E8-4711-BB78-F2A8BA9A249A}" destId="{771B7DFA-FB62-43E0-88F8-A47184A848D5}" srcOrd="0" destOrd="0" presId="urn:microsoft.com/office/officeart/2005/8/layout/vList2"/>
    <dgm:cxn modelId="{1702E9F8-7A26-4E0F-AE58-E9CBAF1928C2}" type="presParOf" srcId="{98982932-DC73-4CB9-99C0-29DDC3063046}" destId="{B46412B0-BF0F-45A3-8237-4F24B187B0B0}" srcOrd="0" destOrd="0" presId="urn:microsoft.com/office/officeart/2005/8/layout/vList2"/>
    <dgm:cxn modelId="{66F7EAD3-D4F3-4303-BCCB-B3B31B8E1A64}" type="presParOf" srcId="{98982932-DC73-4CB9-99C0-29DDC3063046}" destId="{2E061325-034C-4B37-8DB5-33A4EF6CD49E}" srcOrd="1" destOrd="0" presId="urn:microsoft.com/office/officeart/2005/8/layout/vList2"/>
    <dgm:cxn modelId="{13257E10-8FC7-47DA-99BB-9FB4DCE8796A}" type="presParOf" srcId="{98982932-DC73-4CB9-99C0-29DDC3063046}" destId="{9CC6F2B3-FB32-4900-B2BE-18738E3AE608}" srcOrd="2" destOrd="0" presId="urn:microsoft.com/office/officeart/2005/8/layout/vList2"/>
    <dgm:cxn modelId="{3AE2F390-2D16-4BB3-A0C9-E6B04EC03B90}" type="presParOf" srcId="{98982932-DC73-4CB9-99C0-29DDC3063046}" destId="{87BDE112-B40D-428A-BC62-A8361E41AC1E}" srcOrd="3" destOrd="0" presId="urn:microsoft.com/office/officeart/2005/8/layout/vList2"/>
    <dgm:cxn modelId="{65C9376B-8468-48AE-8FE7-A871135369C9}" type="presParOf" srcId="{98982932-DC73-4CB9-99C0-29DDC3063046}" destId="{8484DCE4-3E94-4A89-8073-007640553D5D}" srcOrd="4" destOrd="0" presId="urn:microsoft.com/office/officeart/2005/8/layout/vList2"/>
    <dgm:cxn modelId="{ABC422FD-4363-46F6-9F5D-4DC78535A0D5}" type="presParOf" srcId="{98982932-DC73-4CB9-99C0-29DDC3063046}" destId="{771B7DFA-FB62-43E0-88F8-A47184A848D5}"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A9BA695-A928-4FF3-B87F-A547FCCF081E}" type="doc">
      <dgm:prSet loTypeId="urn:microsoft.com/office/officeart/2005/8/layout/list1" loCatId="list" qsTypeId="urn:microsoft.com/office/officeart/2005/8/quickstyle/simple1" qsCatId="simple" csTypeId="urn:microsoft.com/office/officeart/2005/8/colors/accent2_1" csCatId="accent2" phldr="1"/>
      <dgm:spPr/>
      <dgm:t>
        <a:bodyPr/>
        <a:lstStyle/>
        <a:p>
          <a:endParaRPr lang="en-US"/>
        </a:p>
      </dgm:t>
    </dgm:pt>
    <dgm:pt modelId="{31A2BB3D-7F31-43E3-88A7-9676E3C79C9C}">
      <dgm:prSet phldrT="[Text]"/>
      <dgm:spPr/>
      <dgm:t>
        <a:bodyPr/>
        <a:lstStyle/>
        <a:p>
          <a:r>
            <a:rPr lang="en-US" dirty="0"/>
            <a:t>Explain residents’ rights and the LTCOP role</a:t>
          </a:r>
        </a:p>
      </dgm:t>
    </dgm:pt>
    <dgm:pt modelId="{677B798A-49EE-4F63-B8DE-C78B44197E81}" type="parTrans" cxnId="{4627A7EE-8DD2-4242-BCDB-E66AE56882C3}">
      <dgm:prSet/>
      <dgm:spPr/>
      <dgm:t>
        <a:bodyPr/>
        <a:lstStyle/>
        <a:p>
          <a:endParaRPr lang="en-US"/>
        </a:p>
      </dgm:t>
    </dgm:pt>
    <dgm:pt modelId="{2F5CDFF9-8802-47E3-A4DB-B011A4A6B737}" type="sibTrans" cxnId="{4627A7EE-8DD2-4242-BCDB-E66AE56882C3}">
      <dgm:prSet/>
      <dgm:spPr/>
      <dgm:t>
        <a:bodyPr/>
        <a:lstStyle/>
        <a:p>
          <a:endParaRPr lang="en-US"/>
        </a:p>
      </dgm:t>
    </dgm:pt>
    <dgm:pt modelId="{46F769FF-9A21-471C-9D9C-86F59426F8E1}">
      <dgm:prSet phldrT="[Text]"/>
      <dgm:spPr/>
      <dgm:t>
        <a:bodyPr/>
        <a:lstStyle/>
        <a:p>
          <a:r>
            <a:rPr lang="en-US" dirty="0"/>
            <a:t>Assist with reporting ANE</a:t>
          </a:r>
        </a:p>
      </dgm:t>
    </dgm:pt>
    <dgm:pt modelId="{68BB7D01-FA25-4A51-AE50-9977EA567B6C}" type="parTrans" cxnId="{3C7A8381-7603-4399-8BB9-D06116A2E8D4}">
      <dgm:prSet/>
      <dgm:spPr/>
      <dgm:t>
        <a:bodyPr/>
        <a:lstStyle/>
        <a:p>
          <a:endParaRPr lang="en-US"/>
        </a:p>
      </dgm:t>
    </dgm:pt>
    <dgm:pt modelId="{B2B5435C-4F85-43DC-A32C-3FDA6E6E8D6C}" type="sibTrans" cxnId="{3C7A8381-7603-4399-8BB9-D06116A2E8D4}">
      <dgm:prSet/>
      <dgm:spPr/>
      <dgm:t>
        <a:bodyPr/>
        <a:lstStyle/>
        <a:p>
          <a:endParaRPr lang="en-US"/>
        </a:p>
      </dgm:t>
    </dgm:pt>
    <dgm:pt modelId="{047F1C3D-5675-4459-A5B6-7C0FCE424AAC}">
      <dgm:prSet phldrT="[Text]"/>
      <dgm:spPr/>
      <dgm:t>
        <a:bodyPr/>
        <a:lstStyle/>
        <a:p>
          <a:r>
            <a:rPr lang="en-US" dirty="0"/>
            <a:t>Meet with residents</a:t>
          </a:r>
        </a:p>
      </dgm:t>
    </dgm:pt>
    <dgm:pt modelId="{9BEB9287-6946-4B83-A302-E81216B96799}" type="parTrans" cxnId="{9D977D4F-60E9-4EA5-9DD0-C3A0B0929096}">
      <dgm:prSet/>
      <dgm:spPr/>
      <dgm:t>
        <a:bodyPr/>
        <a:lstStyle/>
        <a:p>
          <a:endParaRPr lang="en-US"/>
        </a:p>
      </dgm:t>
    </dgm:pt>
    <dgm:pt modelId="{6C124C19-507B-472F-8F46-D4A087C93D2C}" type="sibTrans" cxnId="{9D977D4F-60E9-4EA5-9DD0-C3A0B0929096}">
      <dgm:prSet/>
      <dgm:spPr/>
      <dgm:t>
        <a:bodyPr/>
        <a:lstStyle/>
        <a:p>
          <a:endParaRPr lang="en-US"/>
        </a:p>
      </dgm:t>
    </dgm:pt>
    <dgm:pt modelId="{BFDEE872-0F88-4A9A-8D20-C59D555FD2E5}">
      <dgm:prSet/>
      <dgm:spPr/>
      <dgm:t>
        <a:bodyPr/>
        <a:lstStyle/>
        <a:p>
          <a:r>
            <a:rPr lang="en-US" dirty="0"/>
            <a:t>Meet with family members</a:t>
          </a:r>
        </a:p>
      </dgm:t>
    </dgm:pt>
    <dgm:pt modelId="{D33FB47A-22D4-4B0E-9B93-1A054E0E1C72}" type="parTrans" cxnId="{D7AF39ED-0363-47FD-B451-906F8A7547A9}">
      <dgm:prSet/>
      <dgm:spPr/>
      <dgm:t>
        <a:bodyPr/>
        <a:lstStyle/>
        <a:p>
          <a:endParaRPr lang="en-US"/>
        </a:p>
      </dgm:t>
    </dgm:pt>
    <dgm:pt modelId="{5032B093-E815-408B-88BF-DC8FA3CB6C05}" type="sibTrans" cxnId="{D7AF39ED-0363-47FD-B451-906F8A7547A9}">
      <dgm:prSet/>
      <dgm:spPr/>
      <dgm:t>
        <a:bodyPr/>
        <a:lstStyle/>
        <a:p>
          <a:endParaRPr lang="en-US"/>
        </a:p>
      </dgm:t>
    </dgm:pt>
    <dgm:pt modelId="{0100BEC3-8617-4021-A454-985A4F704399}" type="pres">
      <dgm:prSet presAssocID="{6A9BA695-A928-4FF3-B87F-A547FCCF081E}" presName="linear" presStyleCnt="0">
        <dgm:presLayoutVars>
          <dgm:dir/>
          <dgm:animLvl val="lvl"/>
          <dgm:resizeHandles val="exact"/>
        </dgm:presLayoutVars>
      </dgm:prSet>
      <dgm:spPr/>
    </dgm:pt>
    <dgm:pt modelId="{1C68CAA9-BA52-45FC-B60F-4DA7B78BA62F}" type="pres">
      <dgm:prSet presAssocID="{31A2BB3D-7F31-43E3-88A7-9676E3C79C9C}" presName="parentLin" presStyleCnt="0"/>
      <dgm:spPr/>
    </dgm:pt>
    <dgm:pt modelId="{E8D945E2-F394-404A-900D-26DD50BA2394}" type="pres">
      <dgm:prSet presAssocID="{31A2BB3D-7F31-43E3-88A7-9676E3C79C9C}" presName="parentLeftMargin" presStyleLbl="node1" presStyleIdx="0" presStyleCnt="4"/>
      <dgm:spPr/>
    </dgm:pt>
    <dgm:pt modelId="{BF454D4A-577C-48FA-A9BC-FAC2FC9F0CDE}" type="pres">
      <dgm:prSet presAssocID="{31A2BB3D-7F31-43E3-88A7-9676E3C79C9C}" presName="parentText" presStyleLbl="node1" presStyleIdx="0" presStyleCnt="4">
        <dgm:presLayoutVars>
          <dgm:chMax val="0"/>
          <dgm:bulletEnabled val="1"/>
        </dgm:presLayoutVars>
      </dgm:prSet>
      <dgm:spPr/>
    </dgm:pt>
    <dgm:pt modelId="{87654792-B8C9-46F6-A159-C741254A3205}" type="pres">
      <dgm:prSet presAssocID="{31A2BB3D-7F31-43E3-88A7-9676E3C79C9C}" presName="negativeSpace" presStyleCnt="0"/>
      <dgm:spPr/>
    </dgm:pt>
    <dgm:pt modelId="{DA8742EC-EE17-4AEF-96C3-BF37D74FC254}" type="pres">
      <dgm:prSet presAssocID="{31A2BB3D-7F31-43E3-88A7-9676E3C79C9C}" presName="childText" presStyleLbl="conFgAcc1" presStyleIdx="0" presStyleCnt="4">
        <dgm:presLayoutVars>
          <dgm:bulletEnabled val="1"/>
        </dgm:presLayoutVars>
      </dgm:prSet>
      <dgm:spPr/>
    </dgm:pt>
    <dgm:pt modelId="{88B1C686-4C4D-4AFB-A250-A2DFEA7DA94E}" type="pres">
      <dgm:prSet presAssocID="{2F5CDFF9-8802-47E3-A4DB-B011A4A6B737}" presName="spaceBetweenRectangles" presStyleCnt="0"/>
      <dgm:spPr/>
    </dgm:pt>
    <dgm:pt modelId="{4DB393B9-4DF8-4ADF-8D67-9D425560C336}" type="pres">
      <dgm:prSet presAssocID="{46F769FF-9A21-471C-9D9C-86F59426F8E1}" presName="parentLin" presStyleCnt="0"/>
      <dgm:spPr/>
    </dgm:pt>
    <dgm:pt modelId="{84D7FECE-1FF2-4C03-B803-90272CE63052}" type="pres">
      <dgm:prSet presAssocID="{46F769FF-9A21-471C-9D9C-86F59426F8E1}" presName="parentLeftMargin" presStyleLbl="node1" presStyleIdx="0" presStyleCnt="4"/>
      <dgm:spPr/>
    </dgm:pt>
    <dgm:pt modelId="{EE9FF5FE-49ED-40F3-9760-7051E4B1F9E9}" type="pres">
      <dgm:prSet presAssocID="{46F769FF-9A21-471C-9D9C-86F59426F8E1}" presName="parentText" presStyleLbl="node1" presStyleIdx="1" presStyleCnt="4">
        <dgm:presLayoutVars>
          <dgm:chMax val="0"/>
          <dgm:bulletEnabled val="1"/>
        </dgm:presLayoutVars>
      </dgm:prSet>
      <dgm:spPr/>
    </dgm:pt>
    <dgm:pt modelId="{B1337399-DB5B-421D-87ED-66CB9D2800C9}" type="pres">
      <dgm:prSet presAssocID="{46F769FF-9A21-471C-9D9C-86F59426F8E1}" presName="negativeSpace" presStyleCnt="0"/>
      <dgm:spPr/>
    </dgm:pt>
    <dgm:pt modelId="{C9D1D882-121C-4DDD-A64E-CA0303692734}" type="pres">
      <dgm:prSet presAssocID="{46F769FF-9A21-471C-9D9C-86F59426F8E1}" presName="childText" presStyleLbl="conFgAcc1" presStyleIdx="1" presStyleCnt="4">
        <dgm:presLayoutVars>
          <dgm:bulletEnabled val="1"/>
        </dgm:presLayoutVars>
      </dgm:prSet>
      <dgm:spPr/>
    </dgm:pt>
    <dgm:pt modelId="{A0000A19-5D84-4BDD-995B-337ABA669F18}" type="pres">
      <dgm:prSet presAssocID="{B2B5435C-4F85-43DC-A32C-3FDA6E6E8D6C}" presName="spaceBetweenRectangles" presStyleCnt="0"/>
      <dgm:spPr/>
    </dgm:pt>
    <dgm:pt modelId="{6427777A-4A56-4EDE-BAC7-95E84F84F771}" type="pres">
      <dgm:prSet presAssocID="{047F1C3D-5675-4459-A5B6-7C0FCE424AAC}" presName="parentLin" presStyleCnt="0"/>
      <dgm:spPr/>
    </dgm:pt>
    <dgm:pt modelId="{6D18EBC9-29EA-4AAA-BA7B-4B1F7B569A14}" type="pres">
      <dgm:prSet presAssocID="{047F1C3D-5675-4459-A5B6-7C0FCE424AAC}" presName="parentLeftMargin" presStyleLbl="node1" presStyleIdx="1" presStyleCnt="4"/>
      <dgm:spPr/>
    </dgm:pt>
    <dgm:pt modelId="{7A8E73C9-2FD3-458E-9F20-29C7B5F85EE9}" type="pres">
      <dgm:prSet presAssocID="{047F1C3D-5675-4459-A5B6-7C0FCE424AAC}" presName="parentText" presStyleLbl="node1" presStyleIdx="2" presStyleCnt="4">
        <dgm:presLayoutVars>
          <dgm:chMax val="0"/>
          <dgm:bulletEnabled val="1"/>
        </dgm:presLayoutVars>
      </dgm:prSet>
      <dgm:spPr/>
    </dgm:pt>
    <dgm:pt modelId="{0F3B5ADE-30BF-475B-8724-9DCE0323FD85}" type="pres">
      <dgm:prSet presAssocID="{047F1C3D-5675-4459-A5B6-7C0FCE424AAC}" presName="negativeSpace" presStyleCnt="0"/>
      <dgm:spPr/>
    </dgm:pt>
    <dgm:pt modelId="{310979D1-8163-4C59-A29C-56D162794DCF}" type="pres">
      <dgm:prSet presAssocID="{047F1C3D-5675-4459-A5B6-7C0FCE424AAC}" presName="childText" presStyleLbl="conFgAcc1" presStyleIdx="2" presStyleCnt="4">
        <dgm:presLayoutVars>
          <dgm:bulletEnabled val="1"/>
        </dgm:presLayoutVars>
      </dgm:prSet>
      <dgm:spPr/>
    </dgm:pt>
    <dgm:pt modelId="{BDBABA6D-B24E-41DC-B879-5DDADCC7CA1A}" type="pres">
      <dgm:prSet presAssocID="{6C124C19-507B-472F-8F46-D4A087C93D2C}" presName="spaceBetweenRectangles" presStyleCnt="0"/>
      <dgm:spPr/>
    </dgm:pt>
    <dgm:pt modelId="{7E989CA8-DB52-4748-B6D6-12540410E244}" type="pres">
      <dgm:prSet presAssocID="{BFDEE872-0F88-4A9A-8D20-C59D555FD2E5}" presName="parentLin" presStyleCnt="0"/>
      <dgm:spPr/>
    </dgm:pt>
    <dgm:pt modelId="{27A689FE-E751-4115-948C-DA3A97F0610D}" type="pres">
      <dgm:prSet presAssocID="{BFDEE872-0F88-4A9A-8D20-C59D555FD2E5}" presName="parentLeftMargin" presStyleLbl="node1" presStyleIdx="2" presStyleCnt="4"/>
      <dgm:spPr/>
    </dgm:pt>
    <dgm:pt modelId="{2E5222CE-A44C-4DAF-A9B4-BD88F15CB0E5}" type="pres">
      <dgm:prSet presAssocID="{BFDEE872-0F88-4A9A-8D20-C59D555FD2E5}" presName="parentText" presStyleLbl="node1" presStyleIdx="3" presStyleCnt="4">
        <dgm:presLayoutVars>
          <dgm:chMax val="0"/>
          <dgm:bulletEnabled val="1"/>
        </dgm:presLayoutVars>
      </dgm:prSet>
      <dgm:spPr/>
    </dgm:pt>
    <dgm:pt modelId="{4AE7425C-0A9A-4052-9024-9FDF1367CED4}" type="pres">
      <dgm:prSet presAssocID="{BFDEE872-0F88-4A9A-8D20-C59D555FD2E5}" presName="negativeSpace" presStyleCnt="0"/>
      <dgm:spPr/>
    </dgm:pt>
    <dgm:pt modelId="{58E48ED3-C7C3-4DFD-9670-6473BF342F82}" type="pres">
      <dgm:prSet presAssocID="{BFDEE872-0F88-4A9A-8D20-C59D555FD2E5}" presName="childText" presStyleLbl="conFgAcc1" presStyleIdx="3" presStyleCnt="4">
        <dgm:presLayoutVars>
          <dgm:bulletEnabled val="1"/>
        </dgm:presLayoutVars>
      </dgm:prSet>
      <dgm:spPr/>
    </dgm:pt>
  </dgm:ptLst>
  <dgm:cxnLst>
    <dgm:cxn modelId="{745E3641-ECFC-4D50-B42F-A6B121D62679}" type="presOf" srcId="{BFDEE872-0F88-4A9A-8D20-C59D555FD2E5}" destId="{2E5222CE-A44C-4DAF-A9B4-BD88F15CB0E5}" srcOrd="1" destOrd="0" presId="urn:microsoft.com/office/officeart/2005/8/layout/list1"/>
    <dgm:cxn modelId="{F1D34061-9902-493F-AAB2-7243CDC357C8}" type="presOf" srcId="{047F1C3D-5675-4459-A5B6-7C0FCE424AAC}" destId="{6D18EBC9-29EA-4AAA-BA7B-4B1F7B569A14}" srcOrd="0" destOrd="0" presId="urn:microsoft.com/office/officeart/2005/8/layout/list1"/>
    <dgm:cxn modelId="{A658EE6E-4EAF-4432-ADD2-E73AAFDE6510}" type="presOf" srcId="{BFDEE872-0F88-4A9A-8D20-C59D555FD2E5}" destId="{27A689FE-E751-4115-948C-DA3A97F0610D}" srcOrd="0" destOrd="0" presId="urn:microsoft.com/office/officeart/2005/8/layout/list1"/>
    <dgm:cxn modelId="{9D977D4F-60E9-4EA5-9DD0-C3A0B0929096}" srcId="{6A9BA695-A928-4FF3-B87F-A547FCCF081E}" destId="{047F1C3D-5675-4459-A5B6-7C0FCE424AAC}" srcOrd="2" destOrd="0" parTransId="{9BEB9287-6946-4B83-A302-E81216B96799}" sibTransId="{6C124C19-507B-472F-8F46-D4A087C93D2C}"/>
    <dgm:cxn modelId="{4C4F9D50-6674-4269-B662-E0AE8AF7E265}" type="presOf" srcId="{46F769FF-9A21-471C-9D9C-86F59426F8E1}" destId="{EE9FF5FE-49ED-40F3-9760-7051E4B1F9E9}" srcOrd="1" destOrd="0" presId="urn:microsoft.com/office/officeart/2005/8/layout/list1"/>
    <dgm:cxn modelId="{E9A2F072-4476-4DC0-94F6-15AC095DA343}" type="presOf" srcId="{31A2BB3D-7F31-43E3-88A7-9676E3C79C9C}" destId="{E8D945E2-F394-404A-900D-26DD50BA2394}" srcOrd="0" destOrd="0" presId="urn:microsoft.com/office/officeart/2005/8/layout/list1"/>
    <dgm:cxn modelId="{3C7A8381-7603-4399-8BB9-D06116A2E8D4}" srcId="{6A9BA695-A928-4FF3-B87F-A547FCCF081E}" destId="{46F769FF-9A21-471C-9D9C-86F59426F8E1}" srcOrd="1" destOrd="0" parTransId="{68BB7D01-FA25-4A51-AE50-9977EA567B6C}" sibTransId="{B2B5435C-4F85-43DC-A32C-3FDA6E6E8D6C}"/>
    <dgm:cxn modelId="{38D04393-1089-49A1-AE3B-BD2B41DAC815}" type="presOf" srcId="{31A2BB3D-7F31-43E3-88A7-9676E3C79C9C}" destId="{BF454D4A-577C-48FA-A9BC-FAC2FC9F0CDE}" srcOrd="1" destOrd="0" presId="urn:microsoft.com/office/officeart/2005/8/layout/list1"/>
    <dgm:cxn modelId="{C64F299D-2CD5-450D-BEE5-6BEE386A1DA2}" type="presOf" srcId="{6A9BA695-A928-4FF3-B87F-A547FCCF081E}" destId="{0100BEC3-8617-4021-A454-985A4F704399}" srcOrd="0" destOrd="0" presId="urn:microsoft.com/office/officeart/2005/8/layout/list1"/>
    <dgm:cxn modelId="{684B3CC2-8272-47AE-A004-4277805327A0}" type="presOf" srcId="{047F1C3D-5675-4459-A5B6-7C0FCE424AAC}" destId="{7A8E73C9-2FD3-458E-9F20-29C7B5F85EE9}" srcOrd="1" destOrd="0" presId="urn:microsoft.com/office/officeart/2005/8/layout/list1"/>
    <dgm:cxn modelId="{D7AF39ED-0363-47FD-B451-906F8A7547A9}" srcId="{6A9BA695-A928-4FF3-B87F-A547FCCF081E}" destId="{BFDEE872-0F88-4A9A-8D20-C59D555FD2E5}" srcOrd="3" destOrd="0" parTransId="{D33FB47A-22D4-4B0E-9B93-1A054E0E1C72}" sibTransId="{5032B093-E815-408B-88BF-DC8FA3CB6C05}"/>
    <dgm:cxn modelId="{4627A7EE-8DD2-4242-BCDB-E66AE56882C3}" srcId="{6A9BA695-A928-4FF3-B87F-A547FCCF081E}" destId="{31A2BB3D-7F31-43E3-88A7-9676E3C79C9C}" srcOrd="0" destOrd="0" parTransId="{677B798A-49EE-4F63-B8DE-C78B44197E81}" sibTransId="{2F5CDFF9-8802-47E3-A4DB-B011A4A6B737}"/>
    <dgm:cxn modelId="{DD4521F4-92B2-40D9-A482-D8BF06E7AB98}" type="presOf" srcId="{46F769FF-9A21-471C-9D9C-86F59426F8E1}" destId="{84D7FECE-1FF2-4C03-B803-90272CE63052}" srcOrd="0" destOrd="0" presId="urn:microsoft.com/office/officeart/2005/8/layout/list1"/>
    <dgm:cxn modelId="{53DE8A95-8693-4402-89F7-15CCB03CFAEB}" type="presParOf" srcId="{0100BEC3-8617-4021-A454-985A4F704399}" destId="{1C68CAA9-BA52-45FC-B60F-4DA7B78BA62F}" srcOrd="0" destOrd="0" presId="urn:microsoft.com/office/officeart/2005/8/layout/list1"/>
    <dgm:cxn modelId="{0E3627E3-583B-4860-80CE-ACAEDCA6D048}" type="presParOf" srcId="{1C68CAA9-BA52-45FC-B60F-4DA7B78BA62F}" destId="{E8D945E2-F394-404A-900D-26DD50BA2394}" srcOrd="0" destOrd="0" presId="urn:microsoft.com/office/officeart/2005/8/layout/list1"/>
    <dgm:cxn modelId="{A9A211E6-A635-460F-80E8-3A342BDEEAAB}" type="presParOf" srcId="{1C68CAA9-BA52-45FC-B60F-4DA7B78BA62F}" destId="{BF454D4A-577C-48FA-A9BC-FAC2FC9F0CDE}" srcOrd="1" destOrd="0" presId="urn:microsoft.com/office/officeart/2005/8/layout/list1"/>
    <dgm:cxn modelId="{BE8EBD72-DC7F-45EB-8FB0-80AD9269435E}" type="presParOf" srcId="{0100BEC3-8617-4021-A454-985A4F704399}" destId="{87654792-B8C9-46F6-A159-C741254A3205}" srcOrd="1" destOrd="0" presId="urn:microsoft.com/office/officeart/2005/8/layout/list1"/>
    <dgm:cxn modelId="{C72DF610-5D4E-4036-ACCD-F6F326E29AE5}" type="presParOf" srcId="{0100BEC3-8617-4021-A454-985A4F704399}" destId="{DA8742EC-EE17-4AEF-96C3-BF37D74FC254}" srcOrd="2" destOrd="0" presId="urn:microsoft.com/office/officeart/2005/8/layout/list1"/>
    <dgm:cxn modelId="{C7F17ED6-1545-49CC-B135-B57AE8AE3E78}" type="presParOf" srcId="{0100BEC3-8617-4021-A454-985A4F704399}" destId="{88B1C686-4C4D-4AFB-A250-A2DFEA7DA94E}" srcOrd="3" destOrd="0" presId="urn:microsoft.com/office/officeart/2005/8/layout/list1"/>
    <dgm:cxn modelId="{99D159E2-0171-48AB-ACEF-596D4283A006}" type="presParOf" srcId="{0100BEC3-8617-4021-A454-985A4F704399}" destId="{4DB393B9-4DF8-4ADF-8D67-9D425560C336}" srcOrd="4" destOrd="0" presId="urn:microsoft.com/office/officeart/2005/8/layout/list1"/>
    <dgm:cxn modelId="{DE1E5A99-6328-4C1E-97AC-8B6EC1DC8B0E}" type="presParOf" srcId="{4DB393B9-4DF8-4ADF-8D67-9D425560C336}" destId="{84D7FECE-1FF2-4C03-B803-90272CE63052}" srcOrd="0" destOrd="0" presId="urn:microsoft.com/office/officeart/2005/8/layout/list1"/>
    <dgm:cxn modelId="{CEDD05DC-DBD4-4B0A-841E-421F578A6B5F}" type="presParOf" srcId="{4DB393B9-4DF8-4ADF-8D67-9D425560C336}" destId="{EE9FF5FE-49ED-40F3-9760-7051E4B1F9E9}" srcOrd="1" destOrd="0" presId="urn:microsoft.com/office/officeart/2005/8/layout/list1"/>
    <dgm:cxn modelId="{4EF53E9A-3FD9-4B37-90BB-82F7C9985736}" type="presParOf" srcId="{0100BEC3-8617-4021-A454-985A4F704399}" destId="{B1337399-DB5B-421D-87ED-66CB9D2800C9}" srcOrd="5" destOrd="0" presId="urn:microsoft.com/office/officeart/2005/8/layout/list1"/>
    <dgm:cxn modelId="{5B1CAB51-3133-4E5D-A84A-3C4720E978AD}" type="presParOf" srcId="{0100BEC3-8617-4021-A454-985A4F704399}" destId="{C9D1D882-121C-4DDD-A64E-CA0303692734}" srcOrd="6" destOrd="0" presId="urn:microsoft.com/office/officeart/2005/8/layout/list1"/>
    <dgm:cxn modelId="{5324E28C-9074-457A-9802-78BC079E5CFD}" type="presParOf" srcId="{0100BEC3-8617-4021-A454-985A4F704399}" destId="{A0000A19-5D84-4BDD-995B-337ABA669F18}" srcOrd="7" destOrd="0" presId="urn:microsoft.com/office/officeart/2005/8/layout/list1"/>
    <dgm:cxn modelId="{3FB7F149-6673-4846-98D0-8A655CEA86A4}" type="presParOf" srcId="{0100BEC3-8617-4021-A454-985A4F704399}" destId="{6427777A-4A56-4EDE-BAC7-95E84F84F771}" srcOrd="8" destOrd="0" presId="urn:microsoft.com/office/officeart/2005/8/layout/list1"/>
    <dgm:cxn modelId="{0695B0FC-1C57-45AB-9A46-3F628355AC4D}" type="presParOf" srcId="{6427777A-4A56-4EDE-BAC7-95E84F84F771}" destId="{6D18EBC9-29EA-4AAA-BA7B-4B1F7B569A14}" srcOrd="0" destOrd="0" presId="urn:microsoft.com/office/officeart/2005/8/layout/list1"/>
    <dgm:cxn modelId="{FEC7E518-F62E-4040-A74E-E18EF89727D7}" type="presParOf" srcId="{6427777A-4A56-4EDE-BAC7-95E84F84F771}" destId="{7A8E73C9-2FD3-458E-9F20-29C7B5F85EE9}" srcOrd="1" destOrd="0" presId="urn:microsoft.com/office/officeart/2005/8/layout/list1"/>
    <dgm:cxn modelId="{A83ED37A-78BB-4548-B6BA-1F6D32F1D638}" type="presParOf" srcId="{0100BEC3-8617-4021-A454-985A4F704399}" destId="{0F3B5ADE-30BF-475B-8724-9DCE0323FD85}" srcOrd="9" destOrd="0" presId="urn:microsoft.com/office/officeart/2005/8/layout/list1"/>
    <dgm:cxn modelId="{47DCFF90-C463-4F8E-A986-545D5B6B9546}" type="presParOf" srcId="{0100BEC3-8617-4021-A454-985A4F704399}" destId="{310979D1-8163-4C59-A29C-56D162794DCF}" srcOrd="10" destOrd="0" presId="urn:microsoft.com/office/officeart/2005/8/layout/list1"/>
    <dgm:cxn modelId="{B149C455-2937-4BBB-BFD1-658C92BB663D}" type="presParOf" srcId="{0100BEC3-8617-4021-A454-985A4F704399}" destId="{BDBABA6D-B24E-41DC-B879-5DDADCC7CA1A}" srcOrd="11" destOrd="0" presId="urn:microsoft.com/office/officeart/2005/8/layout/list1"/>
    <dgm:cxn modelId="{F8874646-0890-43F4-873F-C62D72A50EA1}" type="presParOf" srcId="{0100BEC3-8617-4021-A454-985A4F704399}" destId="{7E989CA8-DB52-4748-B6D6-12540410E244}" srcOrd="12" destOrd="0" presId="urn:microsoft.com/office/officeart/2005/8/layout/list1"/>
    <dgm:cxn modelId="{5296517B-41EA-40D1-A27F-253D9C277E29}" type="presParOf" srcId="{7E989CA8-DB52-4748-B6D6-12540410E244}" destId="{27A689FE-E751-4115-948C-DA3A97F0610D}" srcOrd="0" destOrd="0" presId="urn:microsoft.com/office/officeart/2005/8/layout/list1"/>
    <dgm:cxn modelId="{CE1D92F5-5455-4A9A-9C7A-DACB597870FB}" type="presParOf" srcId="{7E989CA8-DB52-4748-B6D6-12540410E244}" destId="{2E5222CE-A44C-4DAF-A9B4-BD88F15CB0E5}" srcOrd="1" destOrd="0" presId="urn:microsoft.com/office/officeart/2005/8/layout/list1"/>
    <dgm:cxn modelId="{0466C932-7D20-48DF-A1AB-72EAAE1ECAFB}" type="presParOf" srcId="{0100BEC3-8617-4021-A454-985A4F704399}" destId="{4AE7425C-0A9A-4052-9024-9FDF1367CED4}" srcOrd="13" destOrd="0" presId="urn:microsoft.com/office/officeart/2005/8/layout/list1"/>
    <dgm:cxn modelId="{C64682CD-7CC4-4D8D-8182-959D1B7A6CE8}" type="presParOf" srcId="{0100BEC3-8617-4021-A454-985A4F704399}" destId="{58E48ED3-C7C3-4DFD-9670-6473BF342F82}"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A9BA695-A928-4FF3-B87F-A547FCCF081E}" type="doc">
      <dgm:prSet loTypeId="urn:microsoft.com/office/officeart/2005/8/layout/list1" loCatId="list" qsTypeId="urn:microsoft.com/office/officeart/2005/8/quickstyle/simple1" qsCatId="simple" csTypeId="urn:microsoft.com/office/officeart/2005/8/colors/accent2_1" csCatId="accent2" phldr="1"/>
      <dgm:spPr/>
      <dgm:t>
        <a:bodyPr/>
        <a:lstStyle/>
        <a:p>
          <a:endParaRPr lang="en-US"/>
        </a:p>
      </dgm:t>
    </dgm:pt>
    <dgm:pt modelId="{31A2BB3D-7F31-43E3-88A7-9676E3C79C9C}">
      <dgm:prSet phldrT="[Text]"/>
      <dgm:spPr/>
      <dgm:t>
        <a:bodyPr/>
        <a:lstStyle/>
        <a:p>
          <a:r>
            <a:rPr lang="en-US" dirty="0"/>
            <a:t>Work with the facility to ensure residents feel safe</a:t>
          </a:r>
        </a:p>
      </dgm:t>
    </dgm:pt>
    <dgm:pt modelId="{677B798A-49EE-4F63-B8DE-C78B44197E81}" type="parTrans" cxnId="{4627A7EE-8DD2-4242-BCDB-E66AE56882C3}">
      <dgm:prSet/>
      <dgm:spPr/>
      <dgm:t>
        <a:bodyPr/>
        <a:lstStyle/>
        <a:p>
          <a:endParaRPr lang="en-US"/>
        </a:p>
      </dgm:t>
    </dgm:pt>
    <dgm:pt modelId="{2F5CDFF9-8802-47E3-A4DB-B011A4A6B737}" type="sibTrans" cxnId="{4627A7EE-8DD2-4242-BCDB-E66AE56882C3}">
      <dgm:prSet/>
      <dgm:spPr/>
      <dgm:t>
        <a:bodyPr/>
        <a:lstStyle/>
        <a:p>
          <a:endParaRPr lang="en-US"/>
        </a:p>
      </dgm:t>
    </dgm:pt>
    <dgm:pt modelId="{46F769FF-9A21-471C-9D9C-86F59426F8E1}">
      <dgm:prSet phldrT="[Text]"/>
      <dgm:spPr/>
      <dgm:t>
        <a:bodyPr/>
        <a:lstStyle/>
        <a:p>
          <a:r>
            <a:rPr lang="en-US" dirty="0"/>
            <a:t>Ensure the facility makes efforts to protect residents from further harm</a:t>
          </a:r>
        </a:p>
      </dgm:t>
    </dgm:pt>
    <dgm:pt modelId="{68BB7D01-FA25-4A51-AE50-9977EA567B6C}" type="parTrans" cxnId="{3C7A8381-7603-4399-8BB9-D06116A2E8D4}">
      <dgm:prSet/>
      <dgm:spPr/>
      <dgm:t>
        <a:bodyPr/>
        <a:lstStyle/>
        <a:p>
          <a:endParaRPr lang="en-US"/>
        </a:p>
      </dgm:t>
    </dgm:pt>
    <dgm:pt modelId="{B2B5435C-4F85-43DC-A32C-3FDA6E6E8D6C}" type="sibTrans" cxnId="{3C7A8381-7603-4399-8BB9-D06116A2E8D4}">
      <dgm:prSet/>
      <dgm:spPr/>
      <dgm:t>
        <a:bodyPr/>
        <a:lstStyle/>
        <a:p>
          <a:endParaRPr lang="en-US"/>
        </a:p>
      </dgm:t>
    </dgm:pt>
    <dgm:pt modelId="{047F1C3D-5675-4459-A5B6-7C0FCE424AAC}">
      <dgm:prSet phldrT="[Text]"/>
      <dgm:spPr/>
      <dgm:t>
        <a:bodyPr/>
        <a:lstStyle/>
        <a:p>
          <a:r>
            <a:rPr lang="en-US" dirty="0"/>
            <a:t>Follow up with the facility</a:t>
          </a:r>
        </a:p>
      </dgm:t>
    </dgm:pt>
    <dgm:pt modelId="{9BEB9287-6946-4B83-A302-E81216B96799}" type="parTrans" cxnId="{9D977D4F-60E9-4EA5-9DD0-C3A0B0929096}">
      <dgm:prSet/>
      <dgm:spPr/>
      <dgm:t>
        <a:bodyPr/>
        <a:lstStyle/>
        <a:p>
          <a:endParaRPr lang="en-US"/>
        </a:p>
      </dgm:t>
    </dgm:pt>
    <dgm:pt modelId="{6C124C19-507B-472F-8F46-D4A087C93D2C}" type="sibTrans" cxnId="{9D977D4F-60E9-4EA5-9DD0-C3A0B0929096}">
      <dgm:prSet/>
      <dgm:spPr/>
      <dgm:t>
        <a:bodyPr/>
        <a:lstStyle/>
        <a:p>
          <a:endParaRPr lang="en-US"/>
        </a:p>
      </dgm:t>
    </dgm:pt>
    <dgm:pt modelId="{BFDEE872-0F88-4A9A-8D20-C59D555FD2E5}">
      <dgm:prSet/>
      <dgm:spPr/>
      <dgm:t>
        <a:bodyPr/>
        <a:lstStyle/>
        <a:p>
          <a:r>
            <a:rPr lang="en-US" dirty="0"/>
            <a:t>Research the facility’s ANE history</a:t>
          </a:r>
        </a:p>
      </dgm:t>
    </dgm:pt>
    <dgm:pt modelId="{D33FB47A-22D4-4B0E-9B93-1A054E0E1C72}" type="parTrans" cxnId="{D7AF39ED-0363-47FD-B451-906F8A7547A9}">
      <dgm:prSet/>
      <dgm:spPr/>
      <dgm:t>
        <a:bodyPr/>
        <a:lstStyle/>
        <a:p>
          <a:endParaRPr lang="en-US"/>
        </a:p>
      </dgm:t>
    </dgm:pt>
    <dgm:pt modelId="{5032B093-E815-408B-88BF-DC8FA3CB6C05}" type="sibTrans" cxnId="{D7AF39ED-0363-47FD-B451-906F8A7547A9}">
      <dgm:prSet/>
      <dgm:spPr/>
      <dgm:t>
        <a:bodyPr/>
        <a:lstStyle/>
        <a:p>
          <a:endParaRPr lang="en-US"/>
        </a:p>
      </dgm:t>
    </dgm:pt>
    <dgm:pt modelId="{0100BEC3-8617-4021-A454-985A4F704399}" type="pres">
      <dgm:prSet presAssocID="{6A9BA695-A928-4FF3-B87F-A547FCCF081E}" presName="linear" presStyleCnt="0">
        <dgm:presLayoutVars>
          <dgm:dir/>
          <dgm:animLvl val="lvl"/>
          <dgm:resizeHandles val="exact"/>
        </dgm:presLayoutVars>
      </dgm:prSet>
      <dgm:spPr/>
    </dgm:pt>
    <dgm:pt modelId="{1C68CAA9-BA52-45FC-B60F-4DA7B78BA62F}" type="pres">
      <dgm:prSet presAssocID="{31A2BB3D-7F31-43E3-88A7-9676E3C79C9C}" presName="parentLin" presStyleCnt="0"/>
      <dgm:spPr/>
    </dgm:pt>
    <dgm:pt modelId="{E8D945E2-F394-404A-900D-26DD50BA2394}" type="pres">
      <dgm:prSet presAssocID="{31A2BB3D-7F31-43E3-88A7-9676E3C79C9C}" presName="parentLeftMargin" presStyleLbl="node1" presStyleIdx="0" presStyleCnt="4"/>
      <dgm:spPr/>
    </dgm:pt>
    <dgm:pt modelId="{BF454D4A-577C-48FA-A9BC-FAC2FC9F0CDE}" type="pres">
      <dgm:prSet presAssocID="{31A2BB3D-7F31-43E3-88A7-9676E3C79C9C}" presName="parentText" presStyleLbl="node1" presStyleIdx="0" presStyleCnt="4">
        <dgm:presLayoutVars>
          <dgm:chMax val="0"/>
          <dgm:bulletEnabled val="1"/>
        </dgm:presLayoutVars>
      </dgm:prSet>
      <dgm:spPr/>
    </dgm:pt>
    <dgm:pt modelId="{87654792-B8C9-46F6-A159-C741254A3205}" type="pres">
      <dgm:prSet presAssocID="{31A2BB3D-7F31-43E3-88A7-9676E3C79C9C}" presName="negativeSpace" presStyleCnt="0"/>
      <dgm:spPr/>
    </dgm:pt>
    <dgm:pt modelId="{DA8742EC-EE17-4AEF-96C3-BF37D74FC254}" type="pres">
      <dgm:prSet presAssocID="{31A2BB3D-7F31-43E3-88A7-9676E3C79C9C}" presName="childText" presStyleLbl="conFgAcc1" presStyleIdx="0" presStyleCnt="4">
        <dgm:presLayoutVars>
          <dgm:bulletEnabled val="1"/>
        </dgm:presLayoutVars>
      </dgm:prSet>
      <dgm:spPr/>
    </dgm:pt>
    <dgm:pt modelId="{88B1C686-4C4D-4AFB-A250-A2DFEA7DA94E}" type="pres">
      <dgm:prSet presAssocID="{2F5CDFF9-8802-47E3-A4DB-B011A4A6B737}" presName="spaceBetweenRectangles" presStyleCnt="0"/>
      <dgm:spPr/>
    </dgm:pt>
    <dgm:pt modelId="{4DB393B9-4DF8-4ADF-8D67-9D425560C336}" type="pres">
      <dgm:prSet presAssocID="{46F769FF-9A21-471C-9D9C-86F59426F8E1}" presName="parentLin" presStyleCnt="0"/>
      <dgm:spPr/>
    </dgm:pt>
    <dgm:pt modelId="{84D7FECE-1FF2-4C03-B803-90272CE63052}" type="pres">
      <dgm:prSet presAssocID="{46F769FF-9A21-471C-9D9C-86F59426F8E1}" presName="parentLeftMargin" presStyleLbl="node1" presStyleIdx="0" presStyleCnt="4"/>
      <dgm:spPr/>
    </dgm:pt>
    <dgm:pt modelId="{EE9FF5FE-49ED-40F3-9760-7051E4B1F9E9}" type="pres">
      <dgm:prSet presAssocID="{46F769FF-9A21-471C-9D9C-86F59426F8E1}" presName="parentText" presStyleLbl="node1" presStyleIdx="1" presStyleCnt="4">
        <dgm:presLayoutVars>
          <dgm:chMax val="0"/>
          <dgm:bulletEnabled val="1"/>
        </dgm:presLayoutVars>
      </dgm:prSet>
      <dgm:spPr/>
    </dgm:pt>
    <dgm:pt modelId="{B1337399-DB5B-421D-87ED-66CB9D2800C9}" type="pres">
      <dgm:prSet presAssocID="{46F769FF-9A21-471C-9D9C-86F59426F8E1}" presName="negativeSpace" presStyleCnt="0"/>
      <dgm:spPr/>
    </dgm:pt>
    <dgm:pt modelId="{C9D1D882-121C-4DDD-A64E-CA0303692734}" type="pres">
      <dgm:prSet presAssocID="{46F769FF-9A21-471C-9D9C-86F59426F8E1}" presName="childText" presStyleLbl="conFgAcc1" presStyleIdx="1" presStyleCnt="4">
        <dgm:presLayoutVars>
          <dgm:bulletEnabled val="1"/>
        </dgm:presLayoutVars>
      </dgm:prSet>
      <dgm:spPr/>
    </dgm:pt>
    <dgm:pt modelId="{A0000A19-5D84-4BDD-995B-337ABA669F18}" type="pres">
      <dgm:prSet presAssocID="{B2B5435C-4F85-43DC-A32C-3FDA6E6E8D6C}" presName="spaceBetweenRectangles" presStyleCnt="0"/>
      <dgm:spPr/>
    </dgm:pt>
    <dgm:pt modelId="{6427777A-4A56-4EDE-BAC7-95E84F84F771}" type="pres">
      <dgm:prSet presAssocID="{047F1C3D-5675-4459-A5B6-7C0FCE424AAC}" presName="parentLin" presStyleCnt="0"/>
      <dgm:spPr/>
    </dgm:pt>
    <dgm:pt modelId="{6D18EBC9-29EA-4AAA-BA7B-4B1F7B569A14}" type="pres">
      <dgm:prSet presAssocID="{047F1C3D-5675-4459-A5B6-7C0FCE424AAC}" presName="parentLeftMargin" presStyleLbl="node1" presStyleIdx="1" presStyleCnt="4"/>
      <dgm:spPr/>
    </dgm:pt>
    <dgm:pt modelId="{7A8E73C9-2FD3-458E-9F20-29C7B5F85EE9}" type="pres">
      <dgm:prSet presAssocID="{047F1C3D-5675-4459-A5B6-7C0FCE424AAC}" presName="parentText" presStyleLbl="node1" presStyleIdx="2" presStyleCnt="4">
        <dgm:presLayoutVars>
          <dgm:chMax val="0"/>
          <dgm:bulletEnabled val="1"/>
        </dgm:presLayoutVars>
      </dgm:prSet>
      <dgm:spPr/>
    </dgm:pt>
    <dgm:pt modelId="{0F3B5ADE-30BF-475B-8724-9DCE0323FD85}" type="pres">
      <dgm:prSet presAssocID="{047F1C3D-5675-4459-A5B6-7C0FCE424AAC}" presName="negativeSpace" presStyleCnt="0"/>
      <dgm:spPr/>
    </dgm:pt>
    <dgm:pt modelId="{310979D1-8163-4C59-A29C-56D162794DCF}" type="pres">
      <dgm:prSet presAssocID="{047F1C3D-5675-4459-A5B6-7C0FCE424AAC}" presName="childText" presStyleLbl="conFgAcc1" presStyleIdx="2" presStyleCnt="4">
        <dgm:presLayoutVars>
          <dgm:bulletEnabled val="1"/>
        </dgm:presLayoutVars>
      </dgm:prSet>
      <dgm:spPr/>
    </dgm:pt>
    <dgm:pt modelId="{BDBABA6D-B24E-41DC-B879-5DDADCC7CA1A}" type="pres">
      <dgm:prSet presAssocID="{6C124C19-507B-472F-8F46-D4A087C93D2C}" presName="spaceBetweenRectangles" presStyleCnt="0"/>
      <dgm:spPr/>
    </dgm:pt>
    <dgm:pt modelId="{7E989CA8-DB52-4748-B6D6-12540410E244}" type="pres">
      <dgm:prSet presAssocID="{BFDEE872-0F88-4A9A-8D20-C59D555FD2E5}" presName="parentLin" presStyleCnt="0"/>
      <dgm:spPr/>
    </dgm:pt>
    <dgm:pt modelId="{27A689FE-E751-4115-948C-DA3A97F0610D}" type="pres">
      <dgm:prSet presAssocID="{BFDEE872-0F88-4A9A-8D20-C59D555FD2E5}" presName="parentLeftMargin" presStyleLbl="node1" presStyleIdx="2" presStyleCnt="4"/>
      <dgm:spPr/>
    </dgm:pt>
    <dgm:pt modelId="{2E5222CE-A44C-4DAF-A9B4-BD88F15CB0E5}" type="pres">
      <dgm:prSet presAssocID="{BFDEE872-0F88-4A9A-8D20-C59D555FD2E5}" presName="parentText" presStyleLbl="node1" presStyleIdx="3" presStyleCnt="4">
        <dgm:presLayoutVars>
          <dgm:chMax val="0"/>
          <dgm:bulletEnabled val="1"/>
        </dgm:presLayoutVars>
      </dgm:prSet>
      <dgm:spPr/>
    </dgm:pt>
    <dgm:pt modelId="{4AE7425C-0A9A-4052-9024-9FDF1367CED4}" type="pres">
      <dgm:prSet presAssocID="{BFDEE872-0F88-4A9A-8D20-C59D555FD2E5}" presName="negativeSpace" presStyleCnt="0"/>
      <dgm:spPr/>
    </dgm:pt>
    <dgm:pt modelId="{58E48ED3-C7C3-4DFD-9670-6473BF342F82}" type="pres">
      <dgm:prSet presAssocID="{BFDEE872-0F88-4A9A-8D20-C59D555FD2E5}" presName="childText" presStyleLbl="conFgAcc1" presStyleIdx="3" presStyleCnt="4">
        <dgm:presLayoutVars>
          <dgm:bulletEnabled val="1"/>
        </dgm:presLayoutVars>
      </dgm:prSet>
      <dgm:spPr/>
    </dgm:pt>
  </dgm:ptLst>
  <dgm:cxnLst>
    <dgm:cxn modelId="{745E3641-ECFC-4D50-B42F-A6B121D62679}" type="presOf" srcId="{BFDEE872-0F88-4A9A-8D20-C59D555FD2E5}" destId="{2E5222CE-A44C-4DAF-A9B4-BD88F15CB0E5}" srcOrd="1" destOrd="0" presId="urn:microsoft.com/office/officeart/2005/8/layout/list1"/>
    <dgm:cxn modelId="{F1D34061-9902-493F-AAB2-7243CDC357C8}" type="presOf" srcId="{047F1C3D-5675-4459-A5B6-7C0FCE424AAC}" destId="{6D18EBC9-29EA-4AAA-BA7B-4B1F7B569A14}" srcOrd="0" destOrd="0" presId="urn:microsoft.com/office/officeart/2005/8/layout/list1"/>
    <dgm:cxn modelId="{A658EE6E-4EAF-4432-ADD2-E73AAFDE6510}" type="presOf" srcId="{BFDEE872-0F88-4A9A-8D20-C59D555FD2E5}" destId="{27A689FE-E751-4115-948C-DA3A97F0610D}" srcOrd="0" destOrd="0" presId="urn:microsoft.com/office/officeart/2005/8/layout/list1"/>
    <dgm:cxn modelId="{9D977D4F-60E9-4EA5-9DD0-C3A0B0929096}" srcId="{6A9BA695-A928-4FF3-B87F-A547FCCF081E}" destId="{047F1C3D-5675-4459-A5B6-7C0FCE424AAC}" srcOrd="2" destOrd="0" parTransId="{9BEB9287-6946-4B83-A302-E81216B96799}" sibTransId="{6C124C19-507B-472F-8F46-D4A087C93D2C}"/>
    <dgm:cxn modelId="{4C4F9D50-6674-4269-B662-E0AE8AF7E265}" type="presOf" srcId="{46F769FF-9A21-471C-9D9C-86F59426F8E1}" destId="{EE9FF5FE-49ED-40F3-9760-7051E4B1F9E9}" srcOrd="1" destOrd="0" presId="urn:microsoft.com/office/officeart/2005/8/layout/list1"/>
    <dgm:cxn modelId="{E9A2F072-4476-4DC0-94F6-15AC095DA343}" type="presOf" srcId="{31A2BB3D-7F31-43E3-88A7-9676E3C79C9C}" destId="{E8D945E2-F394-404A-900D-26DD50BA2394}" srcOrd="0" destOrd="0" presId="urn:microsoft.com/office/officeart/2005/8/layout/list1"/>
    <dgm:cxn modelId="{3C7A8381-7603-4399-8BB9-D06116A2E8D4}" srcId="{6A9BA695-A928-4FF3-B87F-A547FCCF081E}" destId="{46F769FF-9A21-471C-9D9C-86F59426F8E1}" srcOrd="1" destOrd="0" parTransId="{68BB7D01-FA25-4A51-AE50-9977EA567B6C}" sibTransId="{B2B5435C-4F85-43DC-A32C-3FDA6E6E8D6C}"/>
    <dgm:cxn modelId="{38D04393-1089-49A1-AE3B-BD2B41DAC815}" type="presOf" srcId="{31A2BB3D-7F31-43E3-88A7-9676E3C79C9C}" destId="{BF454D4A-577C-48FA-A9BC-FAC2FC9F0CDE}" srcOrd="1" destOrd="0" presId="urn:microsoft.com/office/officeart/2005/8/layout/list1"/>
    <dgm:cxn modelId="{C64F299D-2CD5-450D-BEE5-6BEE386A1DA2}" type="presOf" srcId="{6A9BA695-A928-4FF3-B87F-A547FCCF081E}" destId="{0100BEC3-8617-4021-A454-985A4F704399}" srcOrd="0" destOrd="0" presId="urn:microsoft.com/office/officeart/2005/8/layout/list1"/>
    <dgm:cxn modelId="{684B3CC2-8272-47AE-A004-4277805327A0}" type="presOf" srcId="{047F1C3D-5675-4459-A5B6-7C0FCE424AAC}" destId="{7A8E73C9-2FD3-458E-9F20-29C7B5F85EE9}" srcOrd="1" destOrd="0" presId="urn:microsoft.com/office/officeart/2005/8/layout/list1"/>
    <dgm:cxn modelId="{D7AF39ED-0363-47FD-B451-906F8A7547A9}" srcId="{6A9BA695-A928-4FF3-B87F-A547FCCF081E}" destId="{BFDEE872-0F88-4A9A-8D20-C59D555FD2E5}" srcOrd="3" destOrd="0" parTransId="{D33FB47A-22D4-4B0E-9B93-1A054E0E1C72}" sibTransId="{5032B093-E815-408B-88BF-DC8FA3CB6C05}"/>
    <dgm:cxn modelId="{4627A7EE-8DD2-4242-BCDB-E66AE56882C3}" srcId="{6A9BA695-A928-4FF3-B87F-A547FCCF081E}" destId="{31A2BB3D-7F31-43E3-88A7-9676E3C79C9C}" srcOrd="0" destOrd="0" parTransId="{677B798A-49EE-4F63-B8DE-C78B44197E81}" sibTransId="{2F5CDFF9-8802-47E3-A4DB-B011A4A6B737}"/>
    <dgm:cxn modelId="{DD4521F4-92B2-40D9-A482-D8BF06E7AB98}" type="presOf" srcId="{46F769FF-9A21-471C-9D9C-86F59426F8E1}" destId="{84D7FECE-1FF2-4C03-B803-90272CE63052}" srcOrd="0" destOrd="0" presId="urn:microsoft.com/office/officeart/2005/8/layout/list1"/>
    <dgm:cxn modelId="{53DE8A95-8693-4402-89F7-15CCB03CFAEB}" type="presParOf" srcId="{0100BEC3-8617-4021-A454-985A4F704399}" destId="{1C68CAA9-BA52-45FC-B60F-4DA7B78BA62F}" srcOrd="0" destOrd="0" presId="urn:microsoft.com/office/officeart/2005/8/layout/list1"/>
    <dgm:cxn modelId="{0E3627E3-583B-4860-80CE-ACAEDCA6D048}" type="presParOf" srcId="{1C68CAA9-BA52-45FC-B60F-4DA7B78BA62F}" destId="{E8D945E2-F394-404A-900D-26DD50BA2394}" srcOrd="0" destOrd="0" presId="urn:microsoft.com/office/officeart/2005/8/layout/list1"/>
    <dgm:cxn modelId="{A9A211E6-A635-460F-80E8-3A342BDEEAAB}" type="presParOf" srcId="{1C68CAA9-BA52-45FC-B60F-4DA7B78BA62F}" destId="{BF454D4A-577C-48FA-A9BC-FAC2FC9F0CDE}" srcOrd="1" destOrd="0" presId="urn:microsoft.com/office/officeart/2005/8/layout/list1"/>
    <dgm:cxn modelId="{BE8EBD72-DC7F-45EB-8FB0-80AD9269435E}" type="presParOf" srcId="{0100BEC3-8617-4021-A454-985A4F704399}" destId="{87654792-B8C9-46F6-A159-C741254A3205}" srcOrd="1" destOrd="0" presId="urn:microsoft.com/office/officeart/2005/8/layout/list1"/>
    <dgm:cxn modelId="{C72DF610-5D4E-4036-ACCD-F6F326E29AE5}" type="presParOf" srcId="{0100BEC3-8617-4021-A454-985A4F704399}" destId="{DA8742EC-EE17-4AEF-96C3-BF37D74FC254}" srcOrd="2" destOrd="0" presId="urn:microsoft.com/office/officeart/2005/8/layout/list1"/>
    <dgm:cxn modelId="{C7F17ED6-1545-49CC-B135-B57AE8AE3E78}" type="presParOf" srcId="{0100BEC3-8617-4021-A454-985A4F704399}" destId="{88B1C686-4C4D-4AFB-A250-A2DFEA7DA94E}" srcOrd="3" destOrd="0" presId="urn:microsoft.com/office/officeart/2005/8/layout/list1"/>
    <dgm:cxn modelId="{99D159E2-0171-48AB-ACEF-596D4283A006}" type="presParOf" srcId="{0100BEC3-8617-4021-A454-985A4F704399}" destId="{4DB393B9-4DF8-4ADF-8D67-9D425560C336}" srcOrd="4" destOrd="0" presId="urn:microsoft.com/office/officeart/2005/8/layout/list1"/>
    <dgm:cxn modelId="{DE1E5A99-6328-4C1E-97AC-8B6EC1DC8B0E}" type="presParOf" srcId="{4DB393B9-4DF8-4ADF-8D67-9D425560C336}" destId="{84D7FECE-1FF2-4C03-B803-90272CE63052}" srcOrd="0" destOrd="0" presId="urn:microsoft.com/office/officeart/2005/8/layout/list1"/>
    <dgm:cxn modelId="{CEDD05DC-DBD4-4B0A-841E-421F578A6B5F}" type="presParOf" srcId="{4DB393B9-4DF8-4ADF-8D67-9D425560C336}" destId="{EE9FF5FE-49ED-40F3-9760-7051E4B1F9E9}" srcOrd="1" destOrd="0" presId="urn:microsoft.com/office/officeart/2005/8/layout/list1"/>
    <dgm:cxn modelId="{4EF53E9A-3FD9-4B37-90BB-82F7C9985736}" type="presParOf" srcId="{0100BEC3-8617-4021-A454-985A4F704399}" destId="{B1337399-DB5B-421D-87ED-66CB9D2800C9}" srcOrd="5" destOrd="0" presId="urn:microsoft.com/office/officeart/2005/8/layout/list1"/>
    <dgm:cxn modelId="{5B1CAB51-3133-4E5D-A84A-3C4720E978AD}" type="presParOf" srcId="{0100BEC3-8617-4021-A454-985A4F704399}" destId="{C9D1D882-121C-4DDD-A64E-CA0303692734}" srcOrd="6" destOrd="0" presId="urn:microsoft.com/office/officeart/2005/8/layout/list1"/>
    <dgm:cxn modelId="{5324E28C-9074-457A-9802-78BC079E5CFD}" type="presParOf" srcId="{0100BEC3-8617-4021-A454-985A4F704399}" destId="{A0000A19-5D84-4BDD-995B-337ABA669F18}" srcOrd="7" destOrd="0" presId="urn:microsoft.com/office/officeart/2005/8/layout/list1"/>
    <dgm:cxn modelId="{3FB7F149-6673-4846-98D0-8A655CEA86A4}" type="presParOf" srcId="{0100BEC3-8617-4021-A454-985A4F704399}" destId="{6427777A-4A56-4EDE-BAC7-95E84F84F771}" srcOrd="8" destOrd="0" presId="urn:microsoft.com/office/officeart/2005/8/layout/list1"/>
    <dgm:cxn modelId="{0695B0FC-1C57-45AB-9A46-3F628355AC4D}" type="presParOf" srcId="{6427777A-4A56-4EDE-BAC7-95E84F84F771}" destId="{6D18EBC9-29EA-4AAA-BA7B-4B1F7B569A14}" srcOrd="0" destOrd="0" presId="urn:microsoft.com/office/officeart/2005/8/layout/list1"/>
    <dgm:cxn modelId="{FEC7E518-F62E-4040-A74E-E18EF89727D7}" type="presParOf" srcId="{6427777A-4A56-4EDE-BAC7-95E84F84F771}" destId="{7A8E73C9-2FD3-458E-9F20-29C7B5F85EE9}" srcOrd="1" destOrd="0" presId="urn:microsoft.com/office/officeart/2005/8/layout/list1"/>
    <dgm:cxn modelId="{A83ED37A-78BB-4548-B6BA-1F6D32F1D638}" type="presParOf" srcId="{0100BEC3-8617-4021-A454-985A4F704399}" destId="{0F3B5ADE-30BF-475B-8724-9DCE0323FD85}" srcOrd="9" destOrd="0" presId="urn:microsoft.com/office/officeart/2005/8/layout/list1"/>
    <dgm:cxn modelId="{47DCFF90-C463-4F8E-A986-545D5B6B9546}" type="presParOf" srcId="{0100BEC3-8617-4021-A454-985A4F704399}" destId="{310979D1-8163-4C59-A29C-56D162794DCF}" srcOrd="10" destOrd="0" presId="urn:microsoft.com/office/officeart/2005/8/layout/list1"/>
    <dgm:cxn modelId="{B149C455-2937-4BBB-BFD1-658C92BB663D}" type="presParOf" srcId="{0100BEC3-8617-4021-A454-985A4F704399}" destId="{BDBABA6D-B24E-41DC-B879-5DDADCC7CA1A}" srcOrd="11" destOrd="0" presId="urn:microsoft.com/office/officeart/2005/8/layout/list1"/>
    <dgm:cxn modelId="{F8874646-0890-43F4-873F-C62D72A50EA1}" type="presParOf" srcId="{0100BEC3-8617-4021-A454-985A4F704399}" destId="{7E989CA8-DB52-4748-B6D6-12540410E244}" srcOrd="12" destOrd="0" presId="urn:microsoft.com/office/officeart/2005/8/layout/list1"/>
    <dgm:cxn modelId="{5296517B-41EA-40D1-A27F-253D9C277E29}" type="presParOf" srcId="{7E989CA8-DB52-4748-B6D6-12540410E244}" destId="{27A689FE-E751-4115-948C-DA3A97F0610D}" srcOrd="0" destOrd="0" presId="urn:microsoft.com/office/officeart/2005/8/layout/list1"/>
    <dgm:cxn modelId="{CE1D92F5-5455-4A9A-9C7A-DACB597870FB}" type="presParOf" srcId="{7E989CA8-DB52-4748-B6D6-12540410E244}" destId="{2E5222CE-A44C-4DAF-A9B4-BD88F15CB0E5}" srcOrd="1" destOrd="0" presId="urn:microsoft.com/office/officeart/2005/8/layout/list1"/>
    <dgm:cxn modelId="{0466C932-7D20-48DF-A1AB-72EAAE1ECAFB}" type="presParOf" srcId="{0100BEC3-8617-4021-A454-985A4F704399}" destId="{4AE7425C-0A9A-4052-9024-9FDF1367CED4}" srcOrd="13" destOrd="0" presId="urn:microsoft.com/office/officeart/2005/8/layout/list1"/>
    <dgm:cxn modelId="{C64682CD-7CC4-4D8D-8182-959D1B7A6CE8}" type="presParOf" srcId="{0100BEC3-8617-4021-A454-985A4F704399}" destId="{58E48ED3-C7C3-4DFD-9670-6473BF342F82}"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4BA7318-D74F-404B-A750-A3634F5AE98D}" type="doc">
      <dgm:prSet loTypeId="urn:microsoft.com/office/officeart/2005/8/layout/hierarchy3" loCatId="relationship" qsTypeId="urn:microsoft.com/office/officeart/2005/8/quickstyle/simple1" qsCatId="simple" csTypeId="urn:microsoft.com/office/officeart/2005/8/colors/colorful1" csCatId="colorful" phldr="1"/>
      <dgm:spPr/>
      <dgm:t>
        <a:bodyPr/>
        <a:lstStyle/>
        <a:p>
          <a:endParaRPr lang="en-US"/>
        </a:p>
      </dgm:t>
    </dgm:pt>
    <dgm:pt modelId="{D42EB10A-66BD-49A7-A9FF-0FDA73725BAD}">
      <dgm:prSet phldrT="[Text]" custT="1"/>
      <dgm:spPr>
        <a:xfrm>
          <a:off x="3513435" y="47669"/>
          <a:ext cx="3888616" cy="1295531"/>
        </a:xfrm>
        <a:prstGeom prst="roundRect">
          <a:avLst>
            <a:gd name="adj" fmla="val 10000"/>
          </a:avLst>
        </a:prstGeom>
        <a:solidFill>
          <a:srgbClr val="ED7D31">
            <a:hueOff val="0"/>
            <a:satOff val="0"/>
            <a:lumOff val="0"/>
            <a:alphaOff val="0"/>
          </a:srgbClr>
        </a:solidFill>
        <a:ln w="25400" cap="flat" cmpd="sng" algn="ctr">
          <a:solidFill>
            <a:sysClr val="window" lastClr="FFFFFF">
              <a:hueOff val="0"/>
              <a:satOff val="0"/>
              <a:lumOff val="0"/>
              <a:alphaOff val="0"/>
            </a:sysClr>
          </a:solidFill>
          <a:prstDash val="solid"/>
        </a:ln>
        <a:effectLst/>
      </dgm:spPr>
      <dgm:t>
        <a:bodyPr/>
        <a:lstStyle/>
        <a:p>
          <a:pPr>
            <a:buNone/>
          </a:pPr>
          <a:r>
            <a:rPr lang="en-US" sz="2200" dirty="0">
              <a:solidFill>
                <a:sysClr val="window" lastClr="FFFFFF"/>
              </a:solidFill>
              <a:latin typeface="Calibri"/>
              <a:ea typeface="+mn-ea"/>
              <a:cs typeface="Calibri"/>
            </a:rPr>
            <a:t>If a resident is able to communicate consent </a:t>
          </a:r>
          <a:r>
            <a:rPr lang="en-US" sz="2200" b="1" dirty="0">
              <a:solidFill>
                <a:sysClr val="window" lastClr="FFFFFF"/>
              </a:solidFill>
              <a:latin typeface="Calibri"/>
              <a:ea typeface="+mn-ea"/>
              <a:cs typeface="Calibri"/>
            </a:rPr>
            <a:t>or</a:t>
          </a:r>
          <a:r>
            <a:rPr lang="en-US" sz="2200" dirty="0">
              <a:solidFill>
                <a:sysClr val="window" lastClr="FFFFFF"/>
              </a:solidFill>
              <a:latin typeface="Calibri"/>
              <a:ea typeface="+mn-ea"/>
              <a:cs typeface="Calibri"/>
            </a:rPr>
            <a:t> if the resident is unable to consent, and has a resident representative</a:t>
          </a:r>
        </a:p>
      </dgm:t>
    </dgm:pt>
    <dgm:pt modelId="{F7DCA07B-02C6-40AE-9B77-19C2BFFD4271}" type="parTrans" cxnId="{1825BD39-3D4A-496E-8BD7-41BD0A8655F7}">
      <dgm:prSet/>
      <dgm:spPr/>
      <dgm:t>
        <a:bodyPr/>
        <a:lstStyle/>
        <a:p>
          <a:endParaRPr lang="en-US"/>
        </a:p>
      </dgm:t>
    </dgm:pt>
    <dgm:pt modelId="{0BEF7CC1-C8E1-4B52-A88E-1E18DE0D851C}" type="sibTrans" cxnId="{1825BD39-3D4A-496E-8BD7-41BD0A8655F7}">
      <dgm:prSet/>
      <dgm:spPr/>
      <dgm:t>
        <a:bodyPr/>
        <a:lstStyle/>
        <a:p>
          <a:endParaRPr lang="en-US"/>
        </a:p>
      </dgm:t>
    </dgm:pt>
    <dgm:pt modelId="{BBB9CE4C-8D6A-4997-A4F4-00B9E0263364}">
      <dgm:prSet phldrT="[Text]" custT="1"/>
      <dgm:spPr>
        <a:xfrm>
          <a:off x="4295888" y="1536418"/>
          <a:ext cx="2948994" cy="953690"/>
        </a:xfrm>
        <a:prstGeom prst="roundRect">
          <a:avLst>
            <a:gd name="adj" fmla="val 10000"/>
          </a:avLst>
        </a:prstGeom>
        <a:solidFill>
          <a:sysClr val="window" lastClr="FFFFFF">
            <a:alpha val="90000"/>
            <a:hueOff val="0"/>
            <a:satOff val="0"/>
            <a:lumOff val="0"/>
            <a:alphaOff val="0"/>
          </a:sysClr>
        </a:solidFill>
        <a:ln w="25400" cap="flat" cmpd="sng" algn="ctr">
          <a:solidFill>
            <a:srgbClr val="ED7D31">
              <a:hueOff val="0"/>
              <a:satOff val="0"/>
              <a:lumOff val="0"/>
              <a:alphaOff val="0"/>
            </a:srgbClr>
          </a:solidFill>
          <a:prstDash val="solid"/>
        </a:ln>
        <a:effectLst/>
      </dgm:spPr>
      <dgm:t>
        <a:bodyPr/>
        <a:lstStyle/>
        <a:p>
          <a:pPr>
            <a:buNone/>
          </a:pPr>
          <a:r>
            <a:rPr lang="en-US" sz="2200" dirty="0">
              <a:solidFill>
                <a:sysClr val="windowText" lastClr="000000">
                  <a:hueOff val="0"/>
                  <a:satOff val="0"/>
                  <a:lumOff val="0"/>
                  <a:alphaOff val="0"/>
                </a:sysClr>
              </a:solidFill>
              <a:latin typeface="Calibri"/>
              <a:ea typeface="+mn-ea"/>
              <a:cs typeface="Calibri"/>
            </a:rPr>
            <a:t>Discuss pros and cons of reporting.</a:t>
          </a:r>
        </a:p>
      </dgm:t>
    </dgm:pt>
    <dgm:pt modelId="{F4755552-1F00-4F6C-A270-A0329EA8F244}" type="parTrans" cxnId="{3ECDE99E-E7E1-47BD-B224-81315F4B914F}">
      <dgm:prSet/>
      <dgm:spPr>
        <a:xfrm>
          <a:off x="3902296" y="1343200"/>
          <a:ext cx="393591" cy="670063"/>
        </a:xfrm>
        <a:custGeom>
          <a:avLst/>
          <a:gdLst/>
          <a:ahLst/>
          <a:cxnLst/>
          <a:rect l="0" t="0" r="0" b="0"/>
          <a:pathLst>
            <a:path>
              <a:moveTo>
                <a:pt x="0" y="0"/>
              </a:moveTo>
              <a:lnTo>
                <a:pt x="0" y="670063"/>
              </a:lnTo>
              <a:lnTo>
                <a:pt x="393591" y="670063"/>
              </a:lnTo>
            </a:path>
          </a:pathLst>
        </a:custGeom>
        <a:noFill/>
        <a:ln w="25400" cap="flat" cmpd="sng" algn="ctr">
          <a:solidFill>
            <a:srgbClr val="ED7D31">
              <a:hueOff val="0"/>
              <a:satOff val="0"/>
              <a:lumOff val="0"/>
              <a:alphaOff val="0"/>
            </a:srgbClr>
          </a:solidFill>
          <a:prstDash val="solid"/>
        </a:ln>
        <a:effectLst/>
      </dgm:spPr>
      <dgm:t>
        <a:bodyPr/>
        <a:lstStyle/>
        <a:p>
          <a:endParaRPr lang="en-US"/>
        </a:p>
      </dgm:t>
    </dgm:pt>
    <dgm:pt modelId="{65645A03-A445-4751-B668-F138A4AD79AB}" type="sibTrans" cxnId="{3ECDE99E-E7E1-47BD-B224-81315F4B914F}">
      <dgm:prSet/>
      <dgm:spPr/>
      <dgm:t>
        <a:bodyPr/>
        <a:lstStyle/>
        <a:p>
          <a:endParaRPr lang="en-US"/>
        </a:p>
      </dgm:t>
    </dgm:pt>
    <dgm:pt modelId="{1452302E-E6B7-4B14-8B06-2E064C86F47B}">
      <dgm:prSet phldrT="[Text]" custT="1"/>
      <dgm:spPr>
        <a:xfrm>
          <a:off x="4295888" y="3920645"/>
          <a:ext cx="3158745" cy="953690"/>
        </a:xfrm>
        <a:prstGeom prst="roundRect">
          <a:avLst>
            <a:gd name="adj" fmla="val 10000"/>
          </a:avLst>
        </a:prstGeom>
        <a:solidFill>
          <a:sysClr val="window" lastClr="FFFFFF">
            <a:alpha val="90000"/>
            <a:hueOff val="0"/>
            <a:satOff val="0"/>
            <a:lumOff val="0"/>
            <a:alphaOff val="0"/>
          </a:sysClr>
        </a:solidFill>
        <a:ln w="25400" cap="flat" cmpd="sng" algn="ctr">
          <a:solidFill>
            <a:srgbClr val="FFC000">
              <a:hueOff val="0"/>
              <a:satOff val="0"/>
              <a:lumOff val="0"/>
              <a:alphaOff val="0"/>
            </a:srgbClr>
          </a:solidFill>
          <a:prstDash val="solid"/>
        </a:ln>
        <a:effectLst/>
      </dgm:spPr>
      <dgm:t>
        <a:bodyPr/>
        <a:lstStyle/>
        <a:p>
          <a:pPr>
            <a:buNone/>
          </a:pPr>
          <a:r>
            <a:rPr lang="en-US" sz="2200" dirty="0">
              <a:solidFill>
                <a:sysClr val="windowText" lastClr="000000">
                  <a:hueOff val="0"/>
                  <a:satOff val="0"/>
                  <a:lumOff val="0"/>
                  <a:alphaOff val="0"/>
                </a:sysClr>
              </a:solidFill>
              <a:latin typeface="Calibri"/>
              <a:ea typeface="+mn-ea"/>
              <a:cs typeface="Calibri"/>
            </a:rPr>
            <a:t>Resident or Resident representative </a:t>
          </a:r>
          <a:r>
            <a:rPr lang="en-US" sz="2200" b="1" dirty="0">
              <a:solidFill>
                <a:sysClr val="windowText" lastClr="000000">
                  <a:hueOff val="0"/>
                  <a:satOff val="0"/>
                  <a:lumOff val="0"/>
                  <a:alphaOff val="0"/>
                </a:sysClr>
              </a:solidFill>
              <a:latin typeface="Calibri"/>
              <a:ea typeface="+mn-ea"/>
              <a:cs typeface="Calibri"/>
            </a:rPr>
            <a:t>permission to report is required</a:t>
          </a:r>
          <a:r>
            <a:rPr lang="en-US" sz="2200" dirty="0">
              <a:solidFill>
                <a:sysClr val="windowText" lastClr="000000">
                  <a:hueOff val="0"/>
                  <a:satOff val="0"/>
                  <a:lumOff val="0"/>
                  <a:alphaOff val="0"/>
                </a:sysClr>
              </a:solidFill>
              <a:latin typeface="Calibri"/>
              <a:ea typeface="+mn-ea"/>
              <a:cs typeface="Calibri"/>
            </a:rPr>
            <a:t>.</a:t>
          </a:r>
        </a:p>
      </dgm:t>
    </dgm:pt>
    <dgm:pt modelId="{4EBC6C2B-28BE-481F-91F4-1240B1A7CDE4}" type="parTrans" cxnId="{F3B69A62-F43C-453F-8DBB-11D353D21F4C}">
      <dgm:prSet/>
      <dgm:spPr>
        <a:xfrm>
          <a:off x="3902296" y="1343200"/>
          <a:ext cx="393591" cy="3054289"/>
        </a:xfrm>
        <a:custGeom>
          <a:avLst/>
          <a:gdLst/>
          <a:ahLst/>
          <a:cxnLst/>
          <a:rect l="0" t="0" r="0" b="0"/>
          <a:pathLst>
            <a:path>
              <a:moveTo>
                <a:pt x="0" y="0"/>
              </a:moveTo>
              <a:lnTo>
                <a:pt x="0" y="3054289"/>
              </a:lnTo>
              <a:lnTo>
                <a:pt x="393591" y="3054289"/>
              </a:lnTo>
            </a:path>
          </a:pathLst>
        </a:custGeom>
        <a:noFill/>
        <a:ln w="25400" cap="flat" cmpd="sng" algn="ctr">
          <a:solidFill>
            <a:srgbClr val="ED7D31">
              <a:hueOff val="0"/>
              <a:satOff val="0"/>
              <a:lumOff val="0"/>
              <a:alphaOff val="0"/>
            </a:srgbClr>
          </a:solidFill>
          <a:prstDash val="solid"/>
        </a:ln>
        <a:effectLst/>
      </dgm:spPr>
      <dgm:t>
        <a:bodyPr/>
        <a:lstStyle/>
        <a:p>
          <a:endParaRPr lang="en-US"/>
        </a:p>
      </dgm:t>
    </dgm:pt>
    <dgm:pt modelId="{8252FB3E-A685-4B5C-B9A2-C20E5ADDE7B0}" type="sibTrans" cxnId="{F3B69A62-F43C-453F-8DBB-11D353D21F4C}">
      <dgm:prSet/>
      <dgm:spPr/>
      <dgm:t>
        <a:bodyPr/>
        <a:lstStyle/>
        <a:p>
          <a:endParaRPr lang="en-US"/>
        </a:p>
      </dgm:t>
    </dgm:pt>
    <dgm:pt modelId="{8DF1F042-D0A7-409F-B669-C1CA0BB92615}">
      <dgm:prSet custT="1"/>
      <dgm:spPr>
        <a:xfrm>
          <a:off x="4295888" y="2728531"/>
          <a:ext cx="3043387" cy="953690"/>
        </a:xfrm>
        <a:prstGeom prst="roundRect">
          <a:avLst>
            <a:gd name="adj" fmla="val 10000"/>
          </a:avLst>
        </a:prstGeom>
        <a:solidFill>
          <a:sysClr val="window" lastClr="FFFFFF">
            <a:alpha val="90000"/>
            <a:hueOff val="0"/>
            <a:satOff val="0"/>
            <a:lumOff val="0"/>
            <a:alphaOff val="0"/>
          </a:sysClr>
        </a:solidFill>
        <a:ln w="25400" cap="flat" cmpd="sng" algn="ctr">
          <a:solidFill>
            <a:srgbClr val="5B9BD5">
              <a:lumMod val="75000"/>
            </a:srgbClr>
          </a:solidFill>
          <a:prstDash val="solid"/>
        </a:ln>
        <a:effectLst/>
      </dgm:spPr>
      <dgm:t>
        <a:bodyPr/>
        <a:lstStyle/>
        <a:p>
          <a:pPr>
            <a:buNone/>
          </a:pPr>
          <a:r>
            <a:rPr lang="en-US" sz="2200" dirty="0">
              <a:solidFill>
                <a:sysClr val="windowText" lastClr="000000">
                  <a:hueOff val="0"/>
                  <a:satOff val="0"/>
                  <a:lumOff val="0"/>
                  <a:alphaOff val="0"/>
                </a:sysClr>
              </a:solidFill>
              <a:latin typeface="Calibri"/>
              <a:ea typeface="+mn-ea"/>
              <a:cs typeface="Calibri"/>
            </a:rPr>
            <a:t>Discuss outcomes of reporting.</a:t>
          </a:r>
        </a:p>
      </dgm:t>
    </dgm:pt>
    <dgm:pt modelId="{6D62B6C7-8A13-4D5A-85C9-B728B42535EA}" type="parTrans" cxnId="{B771246C-E2CC-4970-B52F-E34A439A06F9}">
      <dgm:prSet/>
      <dgm:spPr>
        <a:xfrm>
          <a:off x="3902296" y="1343200"/>
          <a:ext cx="393591" cy="1862176"/>
        </a:xfrm>
        <a:custGeom>
          <a:avLst/>
          <a:gdLst/>
          <a:ahLst/>
          <a:cxnLst/>
          <a:rect l="0" t="0" r="0" b="0"/>
          <a:pathLst>
            <a:path>
              <a:moveTo>
                <a:pt x="0" y="0"/>
              </a:moveTo>
              <a:lnTo>
                <a:pt x="0" y="1862176"/>
              </a:lnTo>
              <a:lnTo>
                <a:pt x="393591" y="1862176"/>
              </a:lnTo>
            </a:path>
          </a:pathLst>
        </a:custGeom>
        <a:noFill/>
        <a:ln w="25400" cap="flat" cmpd="sng" algn="ctr">
          <a:solidFill>
            <a:srgbClr val="ED7D31">
              <a:hueOff val="0"/>
              <a:satOff val="0"/>
              <a:lumOff val="0"/>
              <a:alphaOff val="0"/>
            </a:srgbClr>
          </a:solidFill>
          <a:prstDash val="solid"/>
        </a:ln>
        <a:effectLst/>
      </dgm:spPr>
      <dgm:t>
        <a:bodyPr/>
        <a:lstStyle/>
        <a:p>
          <a:endParaRPr lang="en-US"/>
        </a:p>
      </dgm:t>
    </dgm:pt>
    <dgm:pt modelId="{6BAC5DA3-2139-4C40-87F8-0E751B716B65}" type="sibTrans" cxnId="{B771246C-E2CC-4970-B52F-E34A439A06F9}">
      <dgm:prSet/>
      <dgm:spPr/>
      <dgm:t>
        <a:bodyPr/>
        <a:lstStyle/>
        <a:p>
          <a:endParaRPr lang="en-US"/>
        </a:p>
      </dgm:t>
    </dgm:pt>
    <dgm:pt modelId="{707B1419-A78D-47CF-8F90-AE3E2276C77C}" type="pres">
      <dgm:prSet presAssocID="{14BA7318-D74F-404B-A750-A3634F5AE98D}" presName="diagram" presStyleCnt="0">
        <dgm:presLayoutVars>
          <dgm:chPref val="1"/>
          <dgm:dir/>
          <dgm:animOne val="branch"/>
          <dgm:animLvl val="lvl"/>
          <dgm:resizeHandles/>
        </dgm:presLayoutVars>
      </dgm:prSet>
      <dgm:spPr/>
    </dgm:pt>
    <dgm:pt modelId="{7E55B016-E8AE-4307-B78D-3A0CFF7144D2}" type="pres">
      <dgm:prSet presAssocID="{D42EB10A-66BD-49A7-A9FF-0FDA73725BAD}" presName="root" presStyleCnt="0"/>
      <dgm:spPr/>
    </dgm:pt>
    <dgm:pt modelId="{99413000-5A24-4BC5-8F9E-EC4E1E2D800C}" type="pres">
      <dgm:prSet presAssocID="{D42EB10A-66BD-49A7-A9FF-0FDA73725BAD}" presName="rootComposite" presStyleCnt="0"/>
      <dgm:spPr/>
    </dgm:pt>
    <dgm:pt modelId="{2CC4A49A-43E9-4798-84FD-24DE01CC6BF3}" type="pres">
      <dgm:prSet presAssocID="{D42EB10A-66BD-49A7-A9FF-0FDA73725BAD}" presName="rootText" presStyleLbl="node1" presStyleIdx="0" presStyleCnt="1" custScaleX="203872" custScaleY="135844" custLinFactNeighborX="-248" custLinFactNeighborY="4740"/>
      <dgm:spPr/>
    </dgm:pt>
    <dgm:pt modelId="{E0912356-C3EC-4CCA-95C0-6ED52E5014A0}" type="pres">
      <dgm:prSet presAssocID="{D42EB10A-66BD-49A7-A9FF-0FDA73725BAD}" presName="rootConnector" presStyleLbl="node1" presStyleIdx="0" presStyleCnt="1"/>
      <dgm:spPr/>
    </dgm:pt>
    <dgm:pt modelId="{6864CCB0-E676-46BC-AE5E-32869F31B76A}" type="pres">
      <dgm:prSet presAssocID="{D42EB10A-66BD-49A7-A9FF-0FDA73725BAD}" presName="childShape" presStyleCnt="0"/>
      <dgm:spPr/>
    </dgm:pt>
    <dgm:pt modelId="{F0B5053B-4406-4923-A5A4-A640589181D5}" type="pres">
      <dgm:prSet presAssocID="{F4755552-1F00-4F6C-A270-A0329EA8F244}" presName="Name13" presStyleLbl="parChTrans1D2" presStyleIdx="0" presStyleCnt="3"/>
      <dgm:spPr/>
    </dgm:pt>
    <dgm:pt modelId="{EC4EE99D-55C8-4DA5-B5C0-893B66C8C32C}" type="pres">
      <dgm:prSet presAssocID="{BBB9CE4C-8D6A-4997-A4F4-00B9E0263364}" presName="childText" presStyleLbl="bgAcc1" presStyleIdx="0" presStyleCnt="3" custScaleX="193262">
        <dgm:presLayoutVars>
          <dgm:bulletEnabled val="1"/>
        </dgm:presLayoutVars>
      </dgm:prSet>
      <dgm:spPr/>
    </dgm:pt>
    <dgm:pt modelId="{DE4F7891-F608-46C8-AC68-314222679BDF}" type="pres">
      <dgm:prSet presAssocID="{6D62B6C7-8A13-4D5A-85C9-B728B42535EA}" presName="Name13" presStyleLbl="parChTrans1D2" presStyleIdx="1" presStyleCnt="3"/>
      <dgm:spPr/>
    </dgm:pt>
    <dgm:pt modelId="{F0F669A1-731B-4AE9-8D22-5F644E83F044}" type="pres">
      <dgm:prSet presAssocID="{8DF1F042-D0A7-409F-B669-C1CA0BB92615}" presName="childText" presStyleLbl="bgAcc1" presStyleIdx="1" presStyleCnt="3" custScaleX="199448">
        <dgm:presLayoutVars>
          <dgm:bulletEnabled val="1"/>
        </dgm:presLayoutVars>
      </dgm:prSet>
      <dgm:spPr/>
    </dgm:pt>
    <dgm:pt modelId="{5F41FB04-2EAC-458C-9C01-7276DF143822}" type="pres">
      <dgm:prSet presAssocID="{4EBC6C2B-28BE-481F-91F4-1240B1A7CDE4}" presName="Name13" presStyleLbl="parChTrans1D2" presStyleIdx="2" presStyleCnt="3"/>
      <dgm:spPr/>
    </dgm:pt>
    <dgm:pt modelId="{BCFB7626-CF85-4E63-BEDC-9591C0AB97BF}" type="pres">
      <dgm:prSet presAssocID="{1452302E-E6B7-4B14-8B06-2E064C86F47B}" presName="childText" presStyleLbl="bgAcc1" presStyleIdx="2" presStyleCnt="3" custScaleX="207008">
        <dgm:presLayoutVars>
          <dgm:bulletEnabled val="1"/>
        </dgm:presLayoutVars>
      </dgm:prSet>
      <dgm:spPr/>
    </dgm:pt>
  </dgm:ptLst>
  <dgm:cxnLst>
    <dgm:cxn modelId="{559E452A-A7FF-43BF-836D-CAD6FBE42938}" type="presOf" srcId="{8DF1F042-D0A7-409F-B669-C1CA0BB92615}" destId="{F0F669A1-731B-4AE9-8D22-5F644E83F044}" srcOrd="0" destOrd="0" presId="urn:microsoft.com/office/officeart/2005/8/layout/hierarchy3"/>
    <dgm:cxn modelId="{1825BD39-3D4A-496E-8BD7-41BD0A8655F7}" srcId="{14BA7318-D74F-404B-A750-A3634F5AE98D}" destId="{D42EB10A-66BD-49A7-A9FF-0FDA73725BAD}" srcOrd="0" destOrd="0" parTransId="{F7DCA07B-02C6-40AE-9B77-19C2BFFD4271}" sibTransId="{0BEF7CC1-C8E1-4B52-A88E-1E18DE0D851C}"/>
    <dgm:cxn modelId="{F3B69A62-F43C-453F-8DBB-11D353D21F4C}" srcId="{D42EB10A-66BD-49A7-A9FF-0FDA73725BAD}" destId="{1452302E-E6B7-4B14-8B06-2E064C86F47B}" srcOrd="2" destOrd="0" parTransId="{4EBC6C2B-28BE-481F-91F4-1240B1A7CDE4}" sibTransId="{8252FB3E-A685-4B5C-B9A2-C20E5ADDE7B0}"/>
    <dgm:cxn modelId="{7434B245-5090-4BA9-A12C-4A689CDF8C46}" type="presOf" srcId="{14BA7318-D74F-404B-A750-A3634F5AE98D}" destId="{707B1419-A78D-47CF-8F90-AE3E2276C77C}" srcOrd="0" destOrd="0" presId="urn:microsoft.com/office/officeart/2005/8/layout/hierarchy3"/>
    <dgm:cxn modelId="{B771246C-E2CC-4970-B52F-E34A439A06F9}" srcId="{D42EB10A-66BD-49A7-A9FF-0FDA73725BAD}" destId="{8DF1F042-D0A7-409F-B669-C1CA0BB92615}" srcOrd="1" destOrd="0" parTransId="{6D62B6C7-8A13-4D5A-85C9-B728B42535EA}" sibTransId="{6BAC5DA3-2139-4C40-87F8-0E751B716B65}"/>
    <dgm:cxn modelId="{561A3A6F-211F-4932-8E31-664B00B7ADDF}" type="presOf" srcId="{1452302E-E6B7-4B14-8B06-2E064C86F47B}" destId="{BCFB7626-CF85-4E63-BEDC-9591C0AB97BF}" srcOrd="0" destOrd="0" presId="urn:microsoft.com/office/officeart/2005/8/layout/hierarchy3"/>
    <dgm:cxn modelId="{3542C079-5863-46F3-B2FD-4DEE3B45774C}" type="presOf" srcId="{D42EB10A-66BD-49A7-A9FF-0FDA73725BAD}" destId="{E0912356-C3EC-4CCA-95C0-6ED52E5014A0}" srcOrd="1" destOrd="0" presId="urn:microsoft.com/office/officeart/2005/8/layout/hierarchy3"/>
    <dgm:cxn modelId="{EDE64E86-F886-42A4-A6A9-B4EB9D7CAB24}" type="presOf" srcId="{4EBC6C2B-28BE-481F-91F4-1240B1A7CDE4}" destId="{5F41FB04-2EAC-458C-9C01-7276DF143822}" srcOrd="0" destOrd="0" presId="urn:microsoft.com/office/officeart/2005/8/layout/hierarchy3"/>
    <dgm:cxn modelId="{F2AD339A-8CEB-4DDD-AF76-45D702283C2A}" type="presOf" srcId="{6D62B6C7-8A13-4D5A-85C9-B728B42535EA}" destId="{DE4F7891-F608-46C8-AC68-314222679BDF}" srcOrd="0" destOrd="0" presId="urn:microsoft.com/office/officeart/2005/8/layout/hierarchy3"/>
    <dgm:cxn modelId="{3ECDE99E-E7E1-47BD-B224-81315F4B914F}" srcId="{D42EB10A-66BD-49A7-A9FF-0FDA73725BAD}" destId="{BBB9CE4C-8D6A-4997-A4F4-00B9E0263364}" srcOrd="0" destOrd="0" parTransId="{F4755552-1F00-4F6C-A270-A0329EA8F244}" sibTransId="{65645A03-A445-4751-B668-F138A4AD79AB}"/>
    <dgm:cxn modelId="{64C605BB-4B03-46A4-B2D6-38FF9FDEE83B}" type="presOf" srcId="{D42EB10A-66BD-49A7-A9FF-0FDA73725BAD}" destId="{2CC4A49A-43E9-4798-84FD-24DE01CC6BF3}" srcOrd="0" destOrd="0" presId="urn:microsoft.com/office/officeart/2005/8/layout/hierarchy3"/>
    <dgm:cxn modelId="{1AD080D9-E5CF-48F0-9C06-CFBAAA578F01}" type="presOf" srcId="{F4755552-1F00-4F6C-A270-A0329EA8F244}" destId="{F0B5053B-4406-4923-A5A4-A640589181D5}" srcOrd="0" destOrd="0" presId="urn:microsoft.com/office/officeart/2005/8/layout/hierarchy3"/>
    <dgm:cxn modelId="{93945AF5-E94A-4DD4-939E-14E17147713B}" type="presOf" srcId="{BBB9CE4C-8D6A-4997-A4F4-00B9E0263364}" destId="{EC4EE99D-55C8-4DA5-B5C0-893B66C8C32C}" srcOrd="0" destOrd="0" presId="urn:microsoft.com/office/officeart/2005/8/layout/hierarchy3"/>
    <dgm:cxn modelId="{FADD3326-E6FC-475B-A82D-28EB97291C55}" type="presParOf" srcId="{707B1419-A78D-47CF-8F90-AE3E2276C77C}" destId="{7E55B016-E8AE-4307-B78D-3A0CFF7144D2}" srcOrd="0" destOrd="0" presId="urn:microsoft.com/office/officeart/2005/8/layout/hierarchy3"/>
    <dgm:cxn modelId="{CF8D45FB-794C-4297-8A7D-5DCDC114335A}" type="presParOf" srcId="{7E55B016-E8AE-4307-B78D-3A0CFF7144D2}" destId="{99413000-5A24-4BC5-8F9E-EC4E1E2D800C}" srcOrd="0" destOrd="0" presId="urn:microsoft.com/office/officeart/2005/8/layout/hierarchy3"/>
    <dgm:cxn modelId="{0B5CCA67-65CD-4F27-BA2B-5D9DEEC586CB}" type="presParOf" srcId="{99413000-5A24-4BC5-8F9E-EC4E1E2D800C}" destId="{2CC4A49A-43E9-4798-84FD-24DE01CC6BF3}" srcOrd="0" destOrd="0" presId="urn:microsoft.com/office/officeart/2005/8/layout/hierarchy3"/>
    <dgm:cxn modelId="{87349CC1-151E-4B94-831C-D6EC37470889}" type="presParOf" srcId="{99413000-5A24-4BC5-8F9E-EC4E1E2D800C}" destId="{E0912356-C3EC-4CCA-95C0-6ED52E5014A0}" srcOrd="1" destOrd="0" presId="urn:microsoft.com/office/officeart/2005/8/layout/hierarchy3"/>
    <dgm:cxn modelId="{B83CB3C4-ABBB-4FFA-9AA9-FAAD0F70415D}" type="presParOf" srcId="{7E55B016-E8AE-4307-B78D-3A0CFF7144D2}" destId="{6864CCB0-E676-46BC-AE5E-32869F31B76A}" srcOrd="1" destOrd="0" presId="urn:microsoft.com/office/officeart/2005/8/layout/hierarchy3"/>
    <dgm:cxn modelId="{06FCFFDC-196E-4B56-9B76-2BD442781B58}" type="presParOf" srcId="{6864CCB0-E676-46BC-AE5E-32869F31B76A}" destId="{F0B5053B-4406-4923-A5A4-A640589181D5}" srcOrd="0" destOrd="0" presId="urn:microsoft.com/office/officeart/2005/8/layout/hierarchy3"/>
    <dgm:cxn modelId="{CC19F2C7-1ADC-45CD-A665-095992852314}" type="presParOf" srcId="{6864CCB0-E676-46BC-AE5E-32869F31B76A}" destId="{EC4EE99D-55C8-4DA5-B5C0-893B66C8C32C}" srcOrd="1" destOrd="0" presId="urn:microsoft.com/office/officeart/2005/8/layout/hierarchy3"/>
    <dgm:cxn modelId="{D1AA6DB7-520C-4BB0-BC69-81390FC36AD4}" type="presParOf" srcId="{6864CCB0-E676-46BC-AE5E-32869F31B76A}" destId="{DE4F7891-F608-46C8-AC68-314222679BDF}" srcOrd="2" destOrd="0" presId="urn:microsoft.com/office/officeart/2005/8/layout/hierarchy3"/>
    <dgm:cxn modelId="{E3EEAF81-C3AE-40AB-A962-56C560420077}" type="presParOf" srcId="{6864CCB0-E676-46BC-AE5E-32869F31B76A}" destId="{F0F669A1-731B-4AE9-8D22-5F644E83F044}" srcOrd="3" destOrd="0" presId="urn:microsoft.com/office/officeart/2005/8/layout/hierarchy3"/>
    <dgm:cxn modelId="{C7EB3D18-260B-4585-9D40-45241F8ECBC7}" type="presParOf" srcId="{6864CCB0-E676-46BC-AE5E-32869F31B76A}" destId="{5F41FB04-2EAC-458C-9C01-7276DF143822}" srcOrd="4" destOrd="0" presId="urn:microsoft.com/office/officeart/2005/8/layout/hierarchy3"/>
    <dgm:cxn modelId="{F42D0B91-388A-4346-B1AC-0401BDFD1D89}" type="presParOf" srcId="{6864CCB0-E676-46BC-AE5E-32869F31B76A}" destId="{BCFB7626-CF85-4E63-BEDC-9591C0AB97BF}"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11E4718-DDC5-48C2-8B0F-3BEE96507E42}" type="doc">
      <dgm:prSet loTypeId="urn:microsoft.com/office/officeart/2005/8/layout/bProcess3" loCatId="process" qsTypeId="urn:microsoft.com/office/officeart/2005/8/quickstyle/simple1" qsCatId="simple" csTypeId="urn:microsoft.com/office/officeart/2005/8/colors/accent0_1" csCatId="mainScheme" phldr="1"/>
      <dgm:spPr/>
      <dgm:t>
        <a:bodyPr/>
        <a:lstStyle/>
        <a:p>
          <a:endParaRPr lang="en-US"/>
        </a:p>
      </dgm:t>
    </dgm:pt>
    <dgm:pt modelId="{B2EE42FC-E6AF-4465-825E-F13AFEF635D0}">
      <dgm:prSet phldrT="[Text]" custT="1"/>
      <dgm:spPr>
        <a:xfrm>
          <a:off x="453324" y="358256"/>
          <a:ext cx="2909292" cy="1745575"/>
        </a:xfrm>
        <a:prstGeom prst="rect">
          <a:avLst/>
        </a:prstGeom>
        <a:solidFill>
          <a:schemeClr val="accent5">
            <a:lumMod val="20000"/>
            <a:lumOff val="80000"/>
          </a:schemeClr>
        </a:solidFill>
        <a:ln w="12700" cap="flat" cmpd="sng" algn="ctr">
          <a:solidFill>
            <a:sysClr val="windowText" lastClr="000000">
              <a:shade val="80000"/>
              <a:hueOff val="0"/>
              <a:satOff val="0"/>
              <a:lumOff val="0"/>
              <a:alphaOff val="0"/>
            </a:sysClr>
          </a:solidFill>
          <a:prstDash val="solid"/>
          <a:miter lim="800000"/>
        </a:ln>
        <a:effectLst/>
      </dgm:spPr>
      <dgm:t>
        <a:bodyPr/>
        <a:lstStyle/>
        <a:p>
          <a:pPr>
            <a:buNone/>
          </a:pPr>
          <a:r>
            <a:rPr lang="en-US" sz="2800" b="1" dirty="0">
              <a:solidFill>
                <a:sysClr val="windowText" lastClr="000000">
                  <a:hueOff val="0"/>
                  <a:satOff val="0"/>
                  <a:lumOff val="0"/>
                  <a:alphaOff val="0"/>
                </a:sysClr>
              </a:solidFill>
              <a:latin typeface="Calibri" panose="020F0502020204030204"/>
              <a:ea typeface="+mn-ea"/>
              <a:cs typeface="Calibri"/>
            </a:rPr>
            <a:t>No resident representative</a:t>
          </a:r>
        </a:p>
      </dgm:t>
    </dgm:pt>
    <dgm:pt modelId="{34B42477-FF85-49DA-9154-20AF6CFC03A9}" type="parTrans" cxnId="{66230187-5320-4D2D-89EB-38A5D91A87FE}">
      <dgm:prSet/>
      <dgm:spPr/>
      <dgm:t>
        <a:bodyPr/>
        <a:lstStyle/>
        <a:p>
          <a:endParaRPr lang="en-US"/>
        </a:p>
      </dgm:t>
    </dgm:pt>
    <dgm:pt modelId="{B4CA3003-9ED2-4CD3-AB80-EC85E7E87314}" type="sibTrans" cxnId="{66230187-5320-4D2D-89EB-38A5D91A87FE}">
      <dgm:prSet/>
      <dgm:spPr>
        <a:xfrm>
          <a:off x="3360816" y="1185323"/>
          <a:ext cx="638537" cy="91440"/>
        </a:xfrm>
        <a:custGeom>
          <a:avLst/>
          <a:gdLst/>
          <a:ahLst/>
          <a:cxnLst/>
          <a:rect l="0" t="0" r="0" b="0"/>
          <a:pathLst>
            <a:path>
              <a:moveTo>
                <a:pt x="0" y="45720"/>
              </a:moveTo>
              <a:lnTo>
                <a:pt x="333188" y="45720"/>
              </a:lnTo>
            </a:path>
          </a:pathLst>
        </a:custGeom>
        <a:noFill/>
        <a:ln w="28575" cap="flat" cmpd="sng" algn="ctr">
          <a:solidFill>
            <a:sysClr val="windowText" lastClr="000000">
              <a:hueOff val="0"/>
              <a:satOff val="0"/>
              <a:lumOff val="0"/>
              <a:alphaOff val="0"/>
            </a:sysClr>
          </a:solidFill>
          <a:prstDash val="solid"/>
          <a:miter lim="800000"/>
          <a:tailEnd type="arrow"/>
        </a:ln>
        <a:effectLst/>
      </dgm:spPr>
      <dgm:t>
        <a:bodyPr/>
        <a:lstStyle/>
        <a:p>
          <a:pPr>
            <a:buNone/>
          </a:pPr>
          <a:endParaRPr lang="en-US" dirty="0">
            <a:solidFill>
              <a:sysClr val="windowText" lastClr="000000">
                <a:hueOff val="0"/>
                <a:satOff val="0"/>
                <a:lumOff val="0"/>
                <a:alphaOff val="0"/>
              </a:sysClr>
            </a:solidFill>
            <a:latin typeface="Calibri" panose="020F0502020204030204"/>
            <a:ea typeface="+mn-ea"/>
            <a:cs typeface="Calibri"/>
          </a:endParaRPr>
        </a:p>
      </dgm:t>
    </dgm:pt>
    <dgm:pt modelId="{6C402271-9A4D-4B7F-813D-07D940BDC9FC}">
      <dgm:prSet custT="1"/>
      <dgm:spPr>
        <a:xfrm>
          <a:off x="4031753" y="3136"/>
          <a:ext cx="4064630" cy="2455814"/>
        </a:xfrm>
        <a:prstGeom prst="rect">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gm:spPr>
      <dgm:t>
        <a:bodyPr/>
        <a:lstStyle/>
        <a:p>
          <a:pPr>
            <a:buNone/>
          </a:pPr>
          <a:r>
            <a:rPr lang="en-US" sz="2000" dirty="0">
              <a:solidFill>
                <a:sysClr val="windowText" lastClr="000000">
                  <a:hueOff val="0"/>
                  <a:satOff val="0"/>
                  <a:lumOff val="0"/>
                  <a:alphaOff val="0"/>
                </a:sysClr>
              </a:solidFill>
              <a:latin typeface="Calibri" panose="020F0502020204030204"/>
              <a:ea typeface="+mn-ea"/>
              <a:cs typeface="Calibri"/>
            </a:rPr>
            <a:t>LTCOP has reasonable cause to believe an action, inaction or decision may adversely affect the resident's health, safety, welfare or rights and</a:t>
          </a:r>
        </a:p>
        <a:p>
          <a:pPr>
            <a:buNone/>
          </a:pPr>
          <a:endParaRPr lang="en-US" sz="900" dirty="0">
            <a:solidFill>
              <a:sysClr val="windowText" lastClr="000000">
                <a:hueOff val="0"/>
                <a:satOff val="0"/>
                <a:lumOff val="0"/>
                <a:alphaOff val="0"/>
              </a:sysClr>
            </a:solidFill>
            <a:latin typeface="Calibri" panose="020F0502020204030204"/>
            <a:ea typeface="+mn-ea"/>
            <a:cs typeface="Calibri"/>
          </a:endParaRPr>
        </a:p>
      </dgm:t>
    </dgm:pt>
    <dgm:pt modelId="{3B4D40D0-487A-49CD-8C40-A40C657D3065}" type="parTrans" cxnId="{A9A5E628-29D4-4442-8DCF-6E7116EBB420}">
      <dgm:prSet/>
      <dgm:spPr/>
      <dgm:t>
        <a:bodyPr/>
        <a:lstStyle/>
        <a:p>
          <a:endParaRPr lang="en-US"/>
        </a:p>
      </dgm:t>
    </dgm:pt>
    <dgm:pt modelId="{E3544D10-750B-42A2-BBE5-D1A44C82F091}" type="sibTrans" cxnId="{A9A5E628-29D4-4442-8DCF-6E7116EBB420}">
      <dgm:prSet/>
      <dgm:spPr>
        <a:xfrm>
          <a:off x="1907970" y="2457151"/>
          <a:ext cx="4156098" cy="638537"/>
        </a:xfrm>
        <a:custGeom>
          <a:avLst/>
          <a:gdLst/>
          <a:ahLst/>
          <a:cxnLst/>
          <a:rect l="0" t="0" r="0" b="0"/>
          <a:pathLst>
            <a:path>
              <a:moveTo>
                <a:pt x="2259535" y="0"/>
              </a:moveTo>
              <a:lnTo>
                <a:pt x="2259535" y="183694"/>
              </a:lnTo>
              <a:lnTo>
                <a:pt x="0" y="183694"/>
              </a:lnTo>
              <a:lnTo>
                <a:pt x="0" y="333188"/>
              </a:lnTo>
            </a:path>
          </a:pathLst>
        </a:custGeom>
        <a:noFill/>
        <a:ln w="28575" cap="flat" cmpd="sng" algn="ctr">
          <a:solidFill>
            <a:sysClr val="windowText" lastClr="000000">
              <a:hueOff val="0"/>
              <a:satOff val="0"/>
              <a:lumOff val="0"/>
              <a:alphaOff val="0"/>
            </a:sysClr>
          </a:solidFill>
          <a:prstDash val="solid"/>
          <a:miter lim="800000"/>
          <a:tailEnd type="arrow"/>
        </a:ln>
        <a:effectLst/>
      </dgm:spPr>
      <dgm:t>
        <a:bodyPr/>
        <a:lstStyle/>
        <a:p>
          <a:pPr>
            <a:buNone/>
          </a:pPr>
          <a:endParaRPr lang="en-US" dirty="0">
            <a:solidFill>
              <a:sysClr val="windowText" lastClr="000000">
                <a:hueOff val="0"/>
                <a:satOff val="0"/>
                <a:lumOff val="0"/>
                <a:alphaOff val="0"/>
              </a:sysClr>
            </a:solidFill>
            <a:latin typeface="Calibri" panose="020F0502020204030204"/>
            <a:ea typeface="+mn-ea"/>
            <a:cs typeface="Calibri"/>
          </a:endParaRPr>
        </a:p>
      </dgm:t>
    </dgm:pt>
    <dgm:pt modelId="{2F6878C0-FC04-471E-872D-B9F0FD53D2DD}">
      <dgm:prSet custT="1"/>
      <dgm:spPr>
        <a:xfrm>
          <a:off x="453324" y="3128088"/>
          <a:ext cx="2909292" cy="1745575"/>
        </a:xfrm>
        <a:prstGeom prst="rect">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gm:spPr>
      <dgm:t>
        <a:bodyPr/>
        <a:lstStyle/>
        <a:p>
          <a:pPr>
            <a:buNone/>
          </a:pPr>
          <a:r>
            <a:rPr lang="en-US" sz="2000" dirty="0">
              <a:solidFill>
                <a:sysClr val="windowText" lastClr="000000">
                  <a:hueOff val="0"/>
                  <a:satOff val="0"/>
                  <a:lumOff val="0"/>
                  <a:alphaOff val="0"/>
                </a:sysClr>
              </a:solidFill>
              <a:latin typeface="Calibri" panose="020F0502020204030204"/>
              <a:ea typeface="+mn-ea"/>
              <a:cs typeface="Calibri"/>
            </a:rPr>
            <a:t>there is no evidence the resident would not want a referral and</a:t>
          </a:r>
        </a:p>
      </dgm:t>
    </dgm:pt>
    <dgm:pt modelId="{2364A7BD-DDFB-4570-9EF4-0403A1B075C0}" type="parTrans" cxnId="{A60CE721-82CA-4376-8590-428BC6C21CCF}">
      <dgm:prSet/>
      <dgm:spPr/>
      <dgm:t>
        <a:bodyPr/>
        <a:lstStyle/>
        <a:p>
          <a:endParaRPr lang="en-US"/>
        </a:p>
      </dgm:t>
    </dgm:pt>
    <dgm:pt modelId="{03DE10A3-462A-4819-B6B6-2F1E49A2637A}" type="sibTrans" cxnId="{A60CE721-82CA-4376-8590-428BC6C21CCF}">
      <dgm:prSet/>
      <dgm:spPr>
        <a:xfrm>
          <a:off x="3360816" y="3955156"/>
          <a:ext cx="638537" cy="91440"/>
        </a:xfrm>
        <a:custGeom>
          <a:avLst/>
          <a:gdLst/>
          <a:ahLst/>
          <a:cxnLst/>
          <a:rect l="0" t="0" r="0" b="0"/>
          <a:pathLst>
            <a:path>
              <a:moveTo>
                <a:pt x="0" y="45720"/>
              </a:moveTo>
              <a:lnTo>
                <a:pt x="333188" y="45720"/>
              </a:lnTo>
            </a:path>
          </a:pathLst>
        </a:custGeom>
        <a:noFill/>
        <a:ln w="28575" cap="flat" cmpd="sng" algn="ctr">
          <a:solidFill>
            <a:sysClr val="windowText" lastClr="000000">
              <a:hueOff val="0"/>
              <a:satOff val="0"/>
              <a:lumOff val="0"/>
              <a:alphaOff val="0"/>
            </a:sysClr>
          </a:solidFill>
          <a:prstDash val="solid"/>
          <a:miter lim="800000"/>
          <a:tailEnd type="arrow"/>
        </a:ln>
        <a:effectLst/>
      </dgm:spPr>
      <dgm:t>
        <a:bodyPr/>
        <a:lstStyle/>
        <a:p>
          <a:pPr>
            <a:buNone/>
          </a:pPr>
          <a:endParaRPr lang="en-US" dirty="0">
            <a:solidFill>
              <a:sysClr val="windowText" lastClr="000000">
                <a:hueOff val="0"/>
                <a:satOff val="0"/>
                <a:lumOff val="0"/>
                <a:alphaOff val="0"/>
              </a:sysClr>
            </a:solidFill>
            <a:latin typeface="Calibri" panose="020F0502020204030204"/>
            <a:ea typeface="+mn-ea"/>
            <a:cs typeface="Calibri"/>
          </a:endParaRPr>
        </a:p>
      </dgm:t>
    </dgm:pt>
    <dgm:pt modelId="{9A3BE206-8BF6-4908-8AC2-7C5EAC86EE02}">
      <dgm:prSet custT="1"/>
      <dgm:spPr>
        <a:xfrm>
          <a:off x="4031753" y="3128088"/>
          <a:ext cx="2909292" cy="1745575"/>
        </a:xfrm>
        <a:prstGeom prst="rect">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gm:spPr>
      <dgm:t>
        <a:bodyPr/>
        <a:lstStyle/>
        <a:p>
          <a:pPr>
            <a:buNone/>
          </a:pPr>
          <a:r>
            <a:rPr lang="en-US" sz="2000" dirty="0">
              <a:solidFill>
                <a:sysClr val="windowText" lastClr="000000">
                  <a:hueOff val="0"/>
                  <a:satOff val="0"/>
                  <a:lumOff val="0"/>
                  <a:alphaOff val="0"/>
                </a:sysClr>
              </a:solidFill>
              <a:latin typeface="Calibri" panose="020F0502020204030204"/>
              <a:ea typeface="+mn-ea"/>
              <a:cs typeface="Calibri"/>
            </a:rPr>
            <a:t>the LTCOP has reasonable cause to believe it is in the best interest of the resident and</a:t>
          </a:r>
        </a:p>
      </dgm:t>
    </dgm:pt>
    <dgm:pt modelId="{727530E2-BED7-4157-A192-6AB6EE9D18F9}" type="parTrans" cxnId="{3A965472-C618-40FD-BAB2-03011751722B}">
      <dgm:prSet/>
      <dgm:spPr/>
      <dgm:t>
        <a:bodyPr/>
        <a:lstStyle/>
        <a:p>
          <a:endParaRPr lang="en-US"/>
        </a:p>
      </dgm:t>
    </dgm:pt>
    <dgm:pt modelId="{3349E0DD-859A-46D7-82EB-478C29602B7D}" type="sibTrans" cxnId="{3A965472-C618-40FD-BAB2-03011751722B}">
      <dgm:prSet/>
      <dgm:spPr>
        <a:xfrm>
          <a:off x="6939246" y="3955156"/>
          <a:ext cx="638537" cy="91440"/>
        </a:xfrm>
        <a:custGeom>
          <a:avLst/>
          <a:gdLst/>
          <a:ahLst/>
          <a:cxnLst/>
          <a:rect l="0" t="0" r="0" b="0"/>
          <a:pathLst>
            <a:path>
              <a:moveTo>
                <a:pt x="0" y="45720"/>
              </a:moveTo>
              <a:lnTo>
                <a:pt x="333188" y="45720"/>
              </a:lnTo>
            </a:path>
          </a:pathLst>
        </a:custGeom>
        <a:noFill/>
        <a:ln w="28575" cap="flat" cmpd="sng" algn="ctr">
          <a:solidFill>
            <a:sysClr val="windowText" lastClr="000000">
              <a:hueOff val="0"/>
              <a:satOff val="0"/>
              <a:lumOff val="0"/>
              <a:alphaOff val="0"/>
            </a:sysClr>
          </a:solidFill>
          <a:prstDash val="solid"/>
          <a:miter lim="800000"/>
          <a:tailEnd type="arrow"/>
        </a:ln>
        <a:effectLst/>
      </dgm:spPr>
      <dgm:t>
        <a:bodyPr/>
        <a:lstStyle/>
        <a:p>
          <a:pPr>
            <a:buNone/>
          </a:pPr>
          <a:endParaRPr lang="en-US" dirty="0">
            <a:solidFill>
              <a:sysClr val="windowText" lastClr="000000">
                <a:hueOff val="0"/>
                <a:satOff val="0"/>
                <a:lumOff val="0"/>
                <a:alphaOff val="0"/>
              </a:sysClr>
            </a:solidFill>
            <a:latin typeface="Calibri" panose="020F0502020204030204"/>
            <a:ea typeface="+mn-ea"/>
            <a:cs typeface="Calibri"/>
          </a:endParaRPr>
        </a:p>
      </dgm:t>
    </dgm:pt>
    <dgm:pt modelId="{DE290E1F-6902-4A14-A1BA-7879D78BBDA6}">
      <dgm:prSet custT="1"/>
      <dgm:spPr>
        <a:xfrm>
          <a:off x="7610183" y="3128088"/>
          <a:ext cx="2909292" cy="1745575"/>
        </a:xfrm>
        <a:prstGeom prst="rect">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gm:spPr>
      <dgm:t>
        <a:bodyPr/>
        <a:lstStyle/>
        <a:p>
          <a:pPr>
            <a:buNone/>
          </a:pPr>
          <a:r>
            <a:rPr lang="en-US" sz="2800" b="1" dirty="0">
              <a:solidFill>
                <a:sysClr val="windowText" lastClr="000000">
                  <a:hueOff val="0"/>
                  <a:satOff val="0"/>
                  <a:lumOff val="0"/>
                  <a:alphaOff val="0"/>
                </a:sysClr>
              </a:solidFill>
              <a:latin typeface="Calibri"/>
              <a:ea typeface="+mn-ea"/>
              <a:cs typeface="Calibri"/>
            </a:rPr>
            <a:t>obtains approval of the Ombudsman</a:t>
          </a:r>
          <a:endParaRPr lang="en-US" sz="2800" dirty="0">
            <a:solidFill>
              <a:sysClr val="windowText" lastClr="000000">
                <a:hueOff val="0"/>
                <a:satOff val="0"/>
                <a:lumOff val="0"/>
                <a:alphaOff val="0"/>
              </a:sysClr>
            </a:solidFill>
            <a:latin typeface="Calibri"/>
            <a:ea typeface="+mn-ea"/>
            <a:cs typeface="Calibri"/>
          </a:endParaRPr>
        </a:p>
      </dgm:t>
    </dgm:pt>
    <dgm:pt modelId="{233A4A6F-EE54-42FA-AB9A-FED0B9BDB10E}" type="parTrans" cxnId="{BC2B4CD6-DE6C-4836-830C-BA1B07FA98DB}">
      <dgm:prSet/>
      <dgm:spPr/>
      <dgm:t>
        <a:bodyPr/>
        <a:lstStyle/>
        <a:p>
          <a:endParaRPr lang="en-US"/>
        </a:p>
      </dgm:t>
    </dgm:pt>
    <dgm:pt modelId="{02C5827A-CE1A-46D4-A74A-9DE78F9BA290}" type="sibTrans" cxnId="{BC2B4CD6-DE6C-4836-830C-BA1B07FA98DB}">
      <dgm:prSet/>
      <dgm:spPr/>
      <dgm:t>
        <a:bodyPr/>
        <a:lstStyle/>
        <a:p>
          <a:endParaRPr lang="en-US"/>
        </a:p>
      </dgm:t>
    </dgm:pt>
    <dgm:pt modelId="{30453676-E091-4472-A05F-6520E421B21E}" type="pres">
      <dgm:prSet presAssocID="{111E4718-DDC5-48C2-8B0F-3BEE96507E42}" presName="Name0" presStyleCnt="0">
        <dgm:presLayoutVars>
          <dgm:dir/>
          <dgm:resizeHandles val="exact"/>
        </dgm:presLayoutVars>
      </dgm:prSet>
      <dgm:spPr/>
    </dgm:pt>
    <dgm:pt modelId="{D1B9960E-5C02-4AC3-B980-9B014B13831C}" type="pres">
      <dgm:prSet presAssocID="{B2EE42FC-E6AF-4465-825E-F13AFEF635D0}" presName="node" presStyleLbl="node1" presStyleIdx="0" presStyleCnt="5">
        <dgm:presLayoutVars>
          <dgm:bulletEnabled val="1"/>
        </dgm:presLayoutVars>
      </dgm:prSet>
      <dgm:spPr/>
    </dgm:pt>
    <dgm:pt modelId="{B39E087B-FAA4-4F81-858A-EC63F263A460}" type="pres">
      <dgm:prSet presAssocID="{B4CA3003-9ED2-4CD3-AB80-EC85E7E87314}" presName="sibTrans" presStyleLbl="sibTrans1D1" presStyleIdx="0" presStyleCnt="4"/>
      <dgm:spPr/>
    </dgm:pt>
    <dgm:pt modelId="{2FCA0366-4C42-4292-B06E-DB659A50F805}" type="pres">
      <dgm:prSet presAssocID="{B4CA3003-9ED2-4CD3-AB80-EC85E7E87314}" presName="connectorText" presStyleLbl="sibTrans1D1" presStyleIdx="0" presStyleCnt="4"/>
      <dgm:spPr/>
    </dgm:pt>
    <dgm:pt modelId="{B8A3B1DC-1B58-472A-B48B-BD99B31DA53F}" type="pres">
      <dgm:prSet presAssocID="{6C402271-9A4D-4B7F-813D-07D940BDC9FC}" presName="node" presStyleLbl="node1" presStyleIdx="1" presStyleCnt="5" custScaleX="139712" custScaleY="140688">
        <dgm:presLayoutVars>
          <dgm:bulletEnabled val="1"/>
        </dgm:presLayoutVars>
      </dgm:prSet>
      <dgm:spPr/>
    </dgm:pt>
    <dgm:pt modelId="{D54AE8CB-58EB-4A7F-9C89-9E27D8DAB532}" type="pres">
      <dgm:prSet presAssocID="{E3544D10-750B-42A2-BBE5-D1A44C82F091}" presName="sibTrans" presStyleLbl="sibTrans1D1" presStyleIdx="1" presStyleCnt="4"/>
      <dgm:spPr/>
    </dgm:pt>
    <dgm:pt modelId="{1CE8CC2B-1C62-4A8D-BFEF-6D288EC5DC4F}" type="pres">
      <dgm:prSet presAssocID="{E3544D10-750B-42A2-BBE5-D1A44C82F091}" presName="connectorText" presStyleLbl="sibTrans1D1" presStyleIdx="1" presStyleCnt="4"/>
      <dgm:spPr/>
    </dgm:pt>
    <dgm:pt modelId="{F3A935A4-CC15-4B69-B92C-33A5112E26B9}" type="pres">
      <dgm:prSet presAssocID="{2F6878C0-FC04-471E-872D-B9F0FD53D2DD}" presName="node" presStyleLbl="node1" presStyleIdx="2" presStyleCnt="5">
        <dgm:presLayoutVars>
          <dgm:bulletEnabled val="1"/>
        </dgm:presLayoutVars>
      </dgm:prSet>
      <dgm:spPr/>
    </dgm:pt>
    <dgm:pt modelId="{12D00ABF-3BBF-4E70-83D2-2CB5F7CE0EF6}" type="pres">
      <dgm:prSet presAssocID="{03DE10A3-462A-4819-B6B6-2F1E49A2637A}" presName="sibTrans" presStyleLbl="sibTrans1D1" presStyleIdx="2" presStyleCnt="4"/>
      <dgm:spPr/>
    </dgm:pt>
    <dgm:pt modelId="{49665A09-0E99-47A6-AE3F-97655D937992}" type="pres">
      <dgm:prSet presAssocID="{03DE10A3-462A-4819-B6B6-2F1E49A2637A}" presName="connectorText" presStyleLbl="sibTrans1D1" presStyleIdx="2" presStyleCnt="4"/>
      <dgm:spPr/>
    </dgm:pt>
    <dgm:pt modelId="{54ED4D28-B864-4C3F-ADCE-2A095E3849F7}" type="pres">
      <dgm:prSet presAssocID="{9A3BE206-8BF6-4908-8AC2-7C5EAC86EE02}" presName="node" presStyleLbl="node1" presStyleIdx="3" presStyleCnt="5">
        <dgm:presLayoutVars>
          <dgm:bulletEnabled val="1"/>
        </dgm:presLayoutVars>
      </dgm:prSet>
      <dgm:spPr/>
    </dgm:pt>
    <dgm:pt modelId="{232DE984-E37E-4DDB-AC1B-E8699419D6F4}" type="pres">
      <dgm:prSet presAssocID="{3349E0DD-859A-46D7-82EB-478C29602B7D}" presName="sibTrans" presStyleLbl="sibTrans1D1" presStyleIdx="3" presStyleCnt="4"/>
      <dgm:spPr/>
    </dgm:pt>
    <dgm:pt modelId="{F37078C5-767F-4788-8BF2-9E171B7C18FE}" type="pres">
      <dgm:prSet presAssocID="{3349E0DD-859A-46D7-82EB-478C29602B7D}" presName="connectorText" presStyleLbl="sibTrans1D1" presStyleIdx="3" presStyleCnt="4"/>
      <dgm:spPr/>
    </dgm:pt>
    <dgm:pt modelId="{E5D862CB-6EB0-444B-A8EB-A4F2441EE1A2}" type="pres">
      <dgm:prSet presAssocID="{DE290E1F-6902-4A14-A1BA-7879D78BBDA6}" presName="node" presStyleLbl="node1" presStyleIdx="4" presStyleCnt="5">
        <dgm:presLayoutVars>
          <dgm:bulletEnabled val="1"/>
        </dgm:presLayoutVars>
      </dgm:prSet>
      <dgm:spPr/>
    </dgm:pt>
  </dgm:ptLst>
  <dgm:cxnLst>
    <dgm:cxn modelId="{A60CE721-82CA-4376-8590-428BC6C21CCF}" srcId="{111E4718-DDC5-48C2-8B0F-3BEE96507E42}" destId="{2F6878C0-FC04-471E-872D-B9F0FD53D2DD}" srcOrd="2" destOrd="0" parTransId="{2364A7BD-DDFB-4570-9EF4-0403A1B075C0}" sibTransId="{03DE10A3-462A-4819-B6B6-2F1E49A2637A}"/>
    <dgm:cxn modelId="{A9A5E628-29D4-4442-8DCF-6E7116EBB420}" srcId="{111E4718-DDC5-48C2-8B0F-3BEE96507E42}" destId="{6C402271-9A4D-4B7F-813D-07D940BDC9FC}" srcOrd="1" destOrd="0" parTransId="{3B4D40D0-487A-49CD-8C40-A40C657D3065}" sibTransId="{E3544D10-750B-42A2-BBE5-D1A44C82F091}"/>
    <dgm:cxn modelId="{7A0A0334-F100-4967-AD86-F2341CD634ED}" type="presOf" srcId="{111E4718-DDC5-48C2-8B0F-3BEE96507E42}" destId="{30453676-E091-4472-A05F-6520E421B21E}" srcOrd="0" destOrd="0" presId="urn:microsoft.com/office/officeart/2005/8/layout/bProcess3"/>
    <dgm:cxn modelId="{049EB634-C93D-41F1-918E-08AA90C13931}" type="presOf" srcId="{B4CA3003-9ED2-4CD3-AB80-EC85E7E87314}" destId="{B39E087B-FAA4-4F81-858A-EC63F263A460}" srcOrd="0" destOrd="0" presId="urn:microsoft.com/office/officeart/2005/8/layout/bProcess3"/>
    <dgm:cxn modelId="{5D9F9936-746C-4F9E-BFE0-0D817F256C48}" type="presOf" srcId="{2F6878C0-FC04-471E-872D-B9F0FD53D2DD}" destId="{F3A935A4-CC15-4B69-B92C-33A5112E26B9}" srcOrd="0" destOrd="0" presId="urn:microsoft.com/office/officeart/2005/8/layout/bProcess3"/>
    <dgm:cxn modelId="{0E63384C-DC19-425A-83A0-647F654C848D}" type="presOf" srcId="{E3544D10-750B-42A2-BBE5-D1A44C82F091}" destId="{D54AE8CB-58EB-4A7F-9C89-9E27D8DAB532}" srcOrd="0" destOrd="0" presId="urn:microsoft.com/office/officeart/2005/8/layout/bProcess3"/>
    <dgm:cxn modelId="{BD36584D-F89E-432E-9024-E5B4D186EEF3}" type="presOf" srcId="{03DE10A3-462A-4819-B6B6-2F1E49A2637A}" destId="{12D00ABF-3BBF-4E70-83D2-2CB5F7CE0EF6}" srcOrd="0" destOrd="0" presId="urn:microsoft.com/office/officeart/2005/8/layout/bProcess3"/>
    <dgm:cxn modelId="{73869171-5F7E-4746-B406-684347CF5609}" type="presOf" srcId="{03DE10A3-462A-4819-B6B6-2F1E49A2637A}" destId="{49665A09-0E99-47A6-AE3F-97655D937992}" srcOrd="1" destOrd="0" presId="urn:microsoft.com/office/officeart/2005/8/layout/bProcess3"/>
    <dgm:cxn modelId="{3A965472-C618-40FD-BAB2-03011751722B}" srcId="{111E4718-DDC5-48C2-8B0F-3BEE96507E42}" destId="{9A3BE206-8BF6-4908-8AC2-7C5EAC86EE02}" srcOrd="3" destOrd="0" parTransId="{727530E2-BED7-4157-A192-6AB6EE9D18F9}" sibTransId="{3349E0DD-859A-46D7-82EB-478C29602B7D}"/>
    <dgm:cxn modelId="{BB068774-026A-492F-8FA2-51C7AC05D49F}" type="presOf" srcId="{B4CA3003-9ED2-4CD3-AB80-EC85E7E87314}" destId="{2FCA0366-4C42-4292-B06E-DB659A50F805}" srcOrd="1" destOrd="0" presId="urn:microsoft.com/office/officeart/2005/8/layout/bProcess3"/>
    <dgm:cxn modelId="{A7591581-EA5E-447A-8B8B-CD6C4736F84A}" type="presOf" srcId="{DE290E1F-6902-4A14-A1BA-7879D78BBDA6}" destId="{E5D862CB-6EB0-444B-A8EB-A4F2441EE1A2}" srcOrd="0" destOrd="0" presId="urn:microsoft.com/office/officeart/2005/8/layout/bProcess3"/>
    <dgm:cxn modelId="{66230187-5320-4D2D-89EB-38A5D91A87FE}" srcId="{111E4718-DDC5-48C2-8B0F-3BEE96507E42}" destId="{B2EE42FC-E6AF-4465-825E-F13AFEF635D0}" srcOrd="0" destOrd="0" parTransId="{34B42477-FF85-49DA-9154-20AF6CFC03A9}" sibTransId="{B4CA3003-9ED2-4CD3-AB80-EC85E7E87314}"/>
    <dgm:cxn modelId="{252F818F-45C4-4368-AF5C-0647F7F13D09}" type="presOf" srcId="{9A3BE206-8BF6-4908-8AC2-7C5EAC86EE02}" destId="{54ED4D28-B864-4C3F-ADCE-2A095E3849F7}" srcOrd="0" destOrd="0" presId="urn:microsoft.com/office/officeart/2005/8/layout/bProcess3"/>
    <dgm:cxn modelId="{3821B295-B256-4C23-B8E5-711E2CC4C666}" type="presOf" srcId="{3349E0DD-859A-46D7-82EB-478C29602B7D}" destId="{232DE984-E37E-4DDB-AC1B-E8699419D6F4}" srcOrd="0" destOrd="0" presId="urn:microsoft.com/office/officeart/2005/8/layout/bProcess3"/>
    <dgm:cxn modelId="{D297C0A5-0C7C-4A55-A951-FC9E2053D0A6}" type="presOf" srcId="{B2EE42FC-E6AF-4465-825E-F13AFEF635D0}" destId="{D1B9960E-5C02-4AC3-B980-9B014B13831C}" srcOrd="0" destOrd="0" presId="urn:microsoft.com/office/officeart/2005/8/layout/bProcess3"/>
    <dgm:cxn modelId="{966AF6AB-4B41-4B47-B62D-694EE14D384F}" type="presOf" srcId="{3349E0DD-859A-46D7-82EB-478C29602B7D}" destId="{F37078C5-767F-4788-8BF2-9E171B7C18FE}" srcOrd="1" destOrd="0" presId="urn:microsoft.com/office/officeart/2005/8/layout/bProcess3"/>
    <dgm:cxn modelId="{BD54C3AF-16CA-481A-81D7-9D0D6760FD8C}" type="presOf" srcId="{E3544D10-750B-42A2-BBE5-D1A44C82F091}" destId="{1CE8CC2B-1C62-4A8D-BFEF-6D288EC5DC4F}" srcOrd="1" destOrd="0" presId="urn:microsoft.com/office/officeart/2005/8/layout/bProcess3"/>
    <dgm:cxn modelId="{DAC3F7D5-490B-49AA-A0D0-2B7E8F81B49D}" type="presOf" srcId="{6C402271-9A4D-4B7F-813D-07D940BDC9FC}" destId="{B8A3B1DC-1B58-472A-B48B-BD99B31DA53F}" srcOrd="0" destOrd="0" presId="urn:microsoft.com/office/officeart/2005/8/layout/bProcess3"/>
    <dgm:cxn modelId="{BC2B4CD6-DE6C-4836-830C-BA1B07FA98DB}" srcId="{111E4718-DDC5-48C2-8B0F-3BEE96507E42}" destId="{DE290E1F-6902-4A14-A1BA-7879D78BBDA6}" srcOrd="4" destOrd="0" parTransId="{233A4A6F-EE54-42FA-AB9A-FED0B9BDB10E}" sibTransId="{02C5827A-CE1A-46D4-A74A-9DE78F9BA290}"/>
    <dgm:cxn modelId="{EE9787B5-9755-480F-8136-5CBACFC9CFF2}" type="presParOf" srcId="{30453676-E091-4472-A05F-6520E421B21E}" destId="{D1B9960E-5C02-4AC3-B980-9B014B13831C}" srcOrd="0" destOrd="0" presId="urn:microsoft.com/office/officeart/2005/8/layout/bProcess3"/>
    <dgm:cxn modelId="{B97AEBE7-903D-4E78-9BE1-784F5044DB34}" type="presParOf" srcId="{30453676-E091-4472-A05F-6520E421B21E}" destId="{B39E087B-FAA4-4F81-858A-EC63F263A460}" srcOrd="1" destOrd="0" presId="urn:microsoft.com/office/officeart/2005/8/layout/bProcess3"/>
    <dgm:cxn modelId="{71204DF3-DAEE-4F24-97DF-E4F753F166B8}" type="presParOf" srcId="{B39E087B-FAA4-4F81-858A-EC63F263A460}" destId="{2FCA0366-4C42-4292-B06E-DB659A50F805}" srcOrd="0" destOrd="0" presId="urn:microsoft.com/office/officeart/2005/8/layout/bProcess3"/>
    <dgm:cxn modelId="{03686AD3-845B-410E-A4A4-F600671245DC}" type="presParOf" srcId="{30453676-E091-4472-A05F-6520E421B21E}" destId="{B8A3B1DC-1B58-472A-B48B-BD99B31DA53F}" srcOrd="2" destOrd="0" presId="urn:microsoft.com/office/officeart/2005/8/layout/bProcess3"/>
    <dgm:cxn modelId="{0F7B8921-6627-47BC-9B53-EF05A818CC28}" type="presParOf" srcId="{30453676-E091-4472-A05F-6520E421B21E}" destId="{D54AE8CB-58EB-4A7F-9C89-9E27D8DAB532}" srcOrd="3" destOrd="0" presId="urn:microsoft.com/office/officeart/2005/8/layout/bProcess3"/>
    <dgm:cxn modelId="{E06E884A-D569-4E53-8FF8-E260FFE20592}" type="presParOf" srcId="{D54AE8CB-58EB-4A7F-9C89-9E27D8DAB532}" destId="{1CE8CC2B-1C62-4A8D-BFEF-6D288EC5DC4F}" srcOrd="0" destOrd="0" presId="urn:microsoft.com/office/officeart/2005/8/layout/bProcess3"/>
    <dgm:cxn modelId="{50AAC221-3F05-4637-BC02-C71B0E8E3949}" type="presParOf" srcId="{30453676-E091-4472-A05F-6520E421B21E}" destId="{F3A935A4-CC15-4B69-B92C-33A5112E26B9}" srcOrd="4" destOrd="0" presId="urn:microsoft.com/office/officeart/2005/8/layout/bProcess3"/>
    <dgm:cxn modelId="{E28AF336-9AB1-40DC-9ED5-8A89890F2054}" type="presParOf" srcId="{30453676-E091-4472-A05F-6520E421B21E}" destId="{12D00ABF-3BBF-4E70-83D2-2CB5F7CE0EF6}" srcOrd="5" destOrd="0" presId="urn:microsoft.com/office/officeart/2005/8/layout/bProcess3"/>
    <dgm:cxn modelId="{A1CD3E11-5F48-4087-8D63-80E691A8FA6F}" type="presParOf" srcId="{12D00ABF-3BBF-4E70-83D2-2CB5F7CE0EF6}" destId="{49665A09-0E99-47A6-AE3F-97655D937992}" srcOrd="0" destOrd="0" presId="urn:microsoft.com/office/officeart/2005/8/layout/bProcess3"/>
    <dgm:cxn modelId="{25EBDA47-A1A1-4E52-933B-9256E61A2668}" type="presParOf" srcId="{30453676-E091-4472-A05F-6520E421B21E}" destId="{54ED4D28-B864-4C3F-ADCE-2A095E3849F7}" srcOrd="6" destOrd="0" presId="urn:microsoft.com/office/officeart/2005/8/layout/bProcess3"/>
    <dgm:cxn modelId="{CECD5509-8F61-4B15-9022-D32A9B77B28B}" type="presParOf" srcId="{30453676-E091-4472-A05F-6520E421B21E}" destId="{232DE984-E37E-4DDB-AC1B-E8699419D6F4}" srcOrd="7" destOrd="0" presId="urn:microsoft.com/office/officeart/2005/8/layout/bProcess3"/>
    <dgm:cxn modelId="{B901E8DB-4677-429A-8AED-6E569DC5F118}" type="presParOf" srcId="{232DE984-E37E-4DDB-AC1B-E8699419D6F4}" destId="{F37078C5-767F-4788-8BF2-9E171B7C18FE}" srcOrd="0" destOrd="0" presId="urn:microsoft.com/office/officeart/2005/8/layout/bProcess3"/>
    <dgm:cxn modelId="{6CD88065-6C68-48C0-A967-897AB249CC88}" type="presParOf" srcId="{30453676-E091-4472-A05F-6520E421B21E}" destId="{E5D862CB-6EB0-444B-A8EB-A4F2441EE1A2}" srcOrd="8" destOrd="0" presId="urn:microsoft.com/office/officeart/2005/8/layout/bProcess3"/>
  </dgm:cxnLst>
  <dgm:bg/>
  <dgm:whole>
    <a:ln w="38100">
      <a:solidFill>
        <a:schemeClr val="accent6">
          <a:lumMod val="75000"/>
        </a:schemeClr>
      </a:solidFill>
      <a:extLst>
        <a:ext uri="{C807C97D-BFC1-408E-A445-0C87EB9F89A2}">
          <ask:lineSketchStyleProps xmlns:ask="http://schemas.microsoft.com/office/drawing/2018/sketchyshapes">
            <ask:type>
              <ask:lineSketchNone/>
            </ask:type>
          </ask:lineSketchStyleProps>
        </a:ext>
      </a:extLst>
    </a:ln>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11E4718-DDC5-48C2-8B0F-3BEE96507E42}" type="doc">
      <dgm:prSet loTypeId="urn:microsoft.com/office/officeart/2005/8/layout/bProcess3" loCatId="process" qsTypeId="urn:microsoft.com/office/officeart/2005/8/quickstyle/simple1" qsCatId="simple" csTypeId="urn:microsoft.com/office/officeart/2005/8/colors/accent0_1" csCatId="mainScheme" phldr="1"/>
      <dgm:spPr/>
      <dgm:t>
        <a:bodyPr/>
        <a:lstStyle/>
        <a:p>
          <a:endParaRPr lang="en-US"/>
        </a:p>
      </dgm:t>
    </dgm:pt>
    <dgm:pt modelId="{B2EE42FC-E6AF-4465-825E-F13AFEF635D0}">
      <dgm:prSet phldrT="[Text]" custT="1"/>
      <dgm:spPr>
        <a:xfrm>
          <a:off x="453324" y="358256"/>
          <a:ext cx="2909292" cy="1745575"/>
        </a:xfrm>
        <a:prstGeom prst="rect">
          <a:avLst/>
        </a:prstGeom>
        <a:solidFill>
          <a:schemeClr val="accent1">
            <a:lumMod val="20000"/>
            <a:lumOff val="80000"/>
          </a:schemeClr>
        </a:solidFill>
        <a:ln w="12700" cap="flat" cmpd="sng" algn="ctr">
          <a:solidFill>
            <a:sysClr val="windowText" lastClr="000000">
              <a:shade val="80000"/>
              <a:hueOff val="0"/>
              <a:satOff val="0"/>
              <a:lumOff val="0"/>
              <a:alphaOff val="0"/>
            </a:sysClr>
          </a:solidFill>
          <a:prstDash val="solid"/>
          <a:miter lim="800000"/>
        </a:ln>
        <a:effectLst/>
      </dgm:spPr>
      <dgm:t>
        <a:bodyPr/>
        <a:lstStyle/>
        <a:p>
          <a:pPr>
            <a:buNone/>
          </a:pPr>
          <a:r>
            <a:rPr lang="en-US" sz="2800" b="1" dirty="0">
              <a:solidFill>
                <a:sysClr val="windowText" lastClr="000000">
                  <a:hueOff val="0"/>
                  <a:satOff val="0"/>
                  <a:lumOff val="0"/>
                  <a:alphaOff val="0"/>
                </a:sysClr>
              </a:solidFill>
              <a:latin typeface="Calibri" panose="020F0502020204030204"/>
              <a:ea typeface="+mn-ea"/>
              <a:cs typeface="Calibri"/>
            </a:rPr>
            <a:t>Has a resident representative</a:t>
          </a:r>
        </a:p>
      </dgm:t>
    </dgm:pt>
    <dgm:pt modelId="{34B42477-FF85-49DA-9154-20AF6CFC03A9}" type="parTrans" cxnId="{66230187-5320-4D2D-89EB-38A5D91A87FE}">
      <dgm:prSet/>
      <dgm:spPr/>
      <dgm:t>
        <a:bodyPr/>
        <a:lstStyle/>
        <a:p>
          <a:endParaRPr lang="en-US"/>
        </a:p>
      </dgm:t>
    </dgm:pt>
    <dgm:pt modelId="{B4CA3003-9ED2-4CD3-AB80-EC85E7E87314}" type="sibTrans" cxnId="{66230187-5320-4D2D-89EB-38A5D91A87FE}">
      <dgm:prSet/>
      <dgm:spPr>
        <a:xfrm>
          <a:off x="3360816" y="1185323"/>
          <a:ext cx="638537" cy="91440"/>
        </a:xfrm>
        <a:custGeom>
          <a:avLst/>
          <a:gdLst/>
          <a:ahLst/>
          <a:cxnLst/>
          <a:rect l="0" t="0" r="0" b="0"/>
          <a:pathLst>
            <a:path>
              <a:moveTo>
                <a:pt x="0" y="45720"/>
              </a:moveTo>
              <a:lnTo>
                <a:pt x="333188" y="45720"/>
              </a:lnTo>
            </a:path>
          </a:pathLst>
        </a:custGeom>
        <a:noFill/>
        <a:ln w="28575" cap="flat" cmpd="sng" algn="ctr">
          <a:solidFill>
            <a:sysClr val="windowText" lastClr="000000">
              <a:hueOff val="0"/>
              <a:satOff val="0"/>
              <a:lumOff val="0"/>
              <a:alphaOff val="0"/>
            </a:sysClr>
          </a:solidFill>
          <a:prstDash val="solid"/>
          <a:miter lim="800000"/>
          <a:tailEnd type="arrow"/>
        </a:ln>
        <a:effectLst/>
      </dgm:spPr>
      <dgm:t>
        <a:bodyPr/>
        <a:lstStyle/>
        <a:p>
          <a:pPr>
            <a:buNone/>
          </a:pPr>
          <a:endParaRPr lang="en-US" dirty="0">
            <a:solidFill>
              <a:sysClr val="windowText" lastClr="000000">
                <a:hueOff val="0"/>
                <a:satOff val="0"/>
                <a:lumOff val="0"/>
                <a:alphaOff val="0"/>
              </a:sysClr>
            </a:solidFill>
            <a:latin typeface="Calibri" panose="020F0502020204030204"/>
            <a:ea typeface="+mn-ea"/>
            <a:cs typeface="Calibri"/>
          </a:endParaRPr>
        </a:p>
      </dgm:t>
    </dgm:pt>
    <dgm:pt modelId="{6C402271-9A4D-4B7F-813D-07D940BDC9FC}">
      <dgm:prSet custT="1"/>
      <dgm:spPr>
        <a:xfrm>
          <a:off x="4031753" y="3136"/>
          <a:ext cx="4064630" cy="2455814"/>
        </a:xfrm>
        <a:prstGeom prst="rect">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gm:spPr>
      <dgm:t>
        <a:bodyPr/>
        <a:lstStyle/>
        <a:p>
          <a:pPr>
            <a:buNone/>
          </a:pPr>
          <a:r>
            <a:rPr lang="en-US" sz="2000" dirty="0">
              <a:solidFill>
                <a:sysClr val="windowText" lastClr="000000">
                  <a:hueOff val="0"/>
                  <a:satOff val="0"/>
                  <a:lumOff val="0"/>
                  <a:alphaOff val="0"/>
                </a:sysClr>
              </a:solidFill>
              <a:latin typeface="Calibri" panose="020F0502020204030204"/>
              <a:ea typeface="+mn-ea"/>
              <a:cs typeface="Calibri"/>
            </a:rPr>
            <a:t>LTCOP has reason to believe the resident representative has taken action, inaction or decision that adversely affects the resident's health, safety, welfare or rights and</a:t>
          </a:r>
        </a:p>
        <a:p>
          <a:pPr>
            <a:buNone/>
          </a:pPr>
          <a:endParaRPr lang="en-US" sz="900" dirty="0">
            <a:solidFill>
              <a:sysClr val="windowText" lastClr="000000">
                <a:hueOff val="0"/>
                <a:satOff val="0"/>
                <a:lumOff val="0"/>
                <a:alphaOff val="0"/>
              </a:sysClr>
            </a:solidFill>
            <a:latin typeface="Calibri" panose="020F0502020204030204"/>
            <a:ea typeface="+mn-ea"/>
            <a:cs typeface="Calibri"/>
          </a:endParaRPr>
        </a:p>
      </dgm:t>
    </dgm:pt>
    <dgm:pt modelId="{3B4D40D0-487A-49CD-8C40-A40C657D3065}" type="parTrans" cxnId="{A9A5E628-29D4-4442-8DCF-6E7116EBB420}">
      <dgm:prSet/>
      <dgm:spPr/>
      <dgm:t>
        <a:bodyPr/>
        <a:lstStyle/>
        <a:p>
          <a:endParaRPr lang="en-US"/>
        </a:p>
      </dgm:t>
    </dgm:pt>
    <dgm:pt modelId="{E3544D10-750B-42A2-BBE5-D1A44C82F091}" type="sibTrans" cxnId="{A9A5E628-29D4-4442-8DCF-6E7116EBB420}">
      <dgm:prSet/>
      <dgm:spPr>
        <a:xfrm>
          <a:off x="1907970" y="2457151"/>
          <a:ext cx="4156098" cy="638537"/>
        </a:xfrm>
        <a:custGeom>
          <a:avLst/>
          <a:gdLst/>
          <a:ahLst/>
          <a:cxnLst/>
          <a:rect l="0" t="0" r="0" b="0"/>
          <a:pathLst>
            <a:path>
              <a:moveTo>
                <a:pt x="2259535" y="0"/>
              </a:moveTo>
              <a:lnTo>
                <a:pt x="2259535" y="183694"/>
              </a:lnTo>
              <a:lnTo>
                <a:pt x="0" y="183694"/>
              </a:lnTo>
              <a:lnTo>
                <a:pt x="0" y="333188"/>
              </a:lnTo>
            </a:path>
          </a:pathLst>
        </a:custGeom>
        <a:noFill/>
        <a:ln w="28575" cap="flat" cmpd="sng" algn="ctr">
          <a:solidFill>
            <a:sysClr val="windowText" lastClr="000000">
              <a:hueOff val="0"/>
              <a:satOff val="0"/>
              <a:lumOff val="0"/>
              <a:alphaOff val="0"/>
            </a:sysClr>
          </a:solidFill>
          <a:prstDash val="solid"/>
          <a:miter lim="800000"/>
          <a:tailEnd type="arrow"/>
        </a:ln>
        <a:effectLst/>
      </dgm:spPr>
      <dgm:t>
        <a:bodyPr/>
        <a:lstStyle/>
        <a:p>
          <a:pPr>
            <a:buNone/>
          </a:pPr>
          <a:endParaRPr lang="en-US" dirty="0">
            <a:solidFill>
              <a:sysClr val="windowText" lastClr="000000">
                <a:hueOff val="0"/>
                <a:satOff val="0"/>
                <a:lumOff val="0"/>
                <a:alphaOff val="0"/>
              </a:sysClr>
            </a:solidFill>
            <a:latin typeface="Calibri" panose="020F0502020204030204"/>
            <a:ea typeface="+mn-ea"/>
            <a:cs typeface="Calibri"/>
          </a:endParaRPr>
        </a:p>
      </dgm:t>
    </dgm:pt>
    <dgm:pt modelId="{2F6878C0-FC04-471E-872D-B9F0FD53D2DD}">
      <dgm:prSet custT="1"/>
      <dgm:spPr>
        <a:xfrm>
          <a:off x="453324" y="3128088"/>
          <a:ext cx="2909292" cy="1745575"/>
        </a:xfrm>
        <a:prstGeom prst="rect">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gm:spPr>
      <dgm:t>
        <a:bodyPr/>
        <a:lstStyle/>
        <a:p>
          <a:pPr>
            <a:buNone/>
          </a:pPr>
          <a:r>
            <a:rPr lang="en-US" sz="2000" dirty="0">
              <a:solidFill>
                <a:sysClr val="windowText" lastClr="000000">
                  <a:hueOff val="0"/>
                  <a:satOff val="0"/>
                  <a:lumOff val="0"/>
                  <a:alphaOff val="0"/>
                </a:sysClr>
              </a:solidFill>
              <a:latin typeface="Calibri" panose="020F0502020204030204"/>
              <a:ea typeface="+mn-ea"/>
              <a:cs typeface="Calibri"/>
            </a:rPr>
            <a:t>there is no evidence the resident would not want a referral and</a:t>
          </a:r>
        </a:p>
      </dgm:t>
    </dgm:pt>
    <dgm:pt modelId="{2364A7BD-DDFB-4570-9EF4-0403A1B075C0}" type="parTrans" cxnId="{A60CE721-82CA-4376-8590-428BC6C21CCF}">
      <dgm:prSet/>
      <dgm:spPr/>
      <dgm:t>
        <a:bodyPr/>
        <a:lstStyle/>
        <a:p>
          <a:endParaRPr lang="en-US"/>
        </a:p>
      </dgm:t>
    </dgm:pt>
    <dgm:pt modelId="{03DE10A3-462A-4819-B6B6-2F1E49A2637A}" type="sibTrans" cxnId="{A60CE721-82CA-4376-8590-428BC6C21CCF}">
      <dgm:prSet/>
      <dgm:spPr>
        <a:xfrm>
          <a:off x="3360816" y="3955156"/>
          <a:ext cx="638537" cy="91440"/>
        </a:xfrm>
        <a:custGeom>
          <a:avLst/>
          <a:gdLst/>
          <a:ahLst/>
          <a:cxnLst/>
          <a:rect l="0" t="0" r="0" b="0"/>
          <a:pathLst>
            <a:path>
              <a:moveTo>
                <a:pt x="0" y="45720"/>
              </a:moveTo>
              <a:lnTo>
                <a:pt x="333188" y="45720"/>
              </a:lnTo>
            </a:path>
          </a:pathLst>
        </a:custGeom>
        <a:noFill/>
        <a:ln w="28575" cap="flat" cmpd="sng" algn="ctr">
          <a:solidFill>
            <a:sysClr val="windowText" lastClr="000000">
              <a:hueOff val="0"/>
              <a:satOff val="0"/>
              <a:lumOff val="0"/>
              <a:alphaOff val="0"/>
            </a:sysClr>
          </a:solidFill>
          <a:prstDash val="solid"/>
          <a:miter lim="800000"/>
          <a:tailEnd type="arrow"/>
        </a:ln>
        <a:effectLst/>
      </dgm:spPr>
      <dgm:t>
        <a:bodyPr/>
        <a:lstStyle/>
        <a:p>
          <a:pPr>
            <a:buNone/>
          </a:pPr>
          <a:endParaRPr lang="en-US" dirty="0">
            <a:solidFill>
              <a:sysClr val="windowText" lastClr="000000">
                <a:hueOff val="0"/>
                <a:satOff val="0"/>
                <a:lumOff val="0"/>
                <a:alphaOff val="0"/>
              </a:sysClr>
            </a:solidFill>
            <a:latin typeface="Calibri" panose="020F0502020204030204"/>
            <a:ea typeface="+mn-ea"/>
            <a:cs typeface="Calibri"/>
          </a:endParaRPr>
        </a:p>
      </dgm:t>
    </dgm:pt>
    <dgm:pt modelId="{9A3BE206-8BF6-4908-8AC2-7C5EAC86EE02}">
      <dgm:prSet custT="1"/>
      <dgm:spPr>
        <a:xfrm>
          <a:off x="4031753" y="3128088"/>
          <a:ext cx="2909292" cy="1745575"/>
        </a:xfrm>
        <a:prstGeom prst="rect">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gm:spPr>
      <dgm:t>
        <a:bodyPr/>
        <a:lstStyle/>
        <a:p>
          <a:pPr>
            <a:buNone/>
          </a:pPr>
          <a:r>
            <a:rPr lang="en-US" sz="2000" dirty="0">
              <a:solidFill>
                <a:sysClr val="windowText" lastClr="000000">
                  <a:hueOff val="0"/>
                  <a:satOff val="0"/>
                  <a:lumOff val="0"/>
                  <a:alphaOff val="0"/>
                </a:sysClr>
              </a:solidFill>
              <a:latin typeface="Calibri" panose="020F0502020204030204"/>
              <a:ea typeface="+mn-ea"/>
              <a:cs typeface="Calibri"/>
            </a:rPr>
            <a:t>the LTCOP has reasonable cause to believe it is in the best interest of the resident and</a:t>
          </a:r>
        </a:p>
      </dgm:t>
    </dgm:pt>
    <dgm:pt modelId="{727530E2-BED7-4157-A192-6AB6EE9D18F9}" type="parTrans" cxnId="{3A965472-C618-40FD-BAB2-03011751722B}">
      <dgm:prSet/>
      <dgm:spPr/>
      <dgm:t>
        <a:bodyPr/>
        <a:lstStyle/>
        <a:p>
          <a:endParaRPr lang="en-US"/>
        </a:p>
      </dgm:t>
    </dgm:pt>
    <dgm:pt modelId="{3349E0DD-859A-46D7-82EB-478C29602B7D}" type="sibTrans" cxnId="{3A965472-C618-40FD-BAB2-03011751722B}">
      <dgm:prSet/>
      <dgm:spPr>
        <a:xfrm>
          <a:off x="6939246" y="3955156"/>
          <a:ext cx="638537" cy="91440"/>
        </a:xfrm>
        <a:custGeom>
          <a:avLst/>
          <a:gdLst/>
          <a:ahLst/>
          <a:cxnLst/>
          <a:rect l="0" t="0" r="0" b="0"/>
          <a:pathLst>
            <a:path>
              <a:moveTo>
                <a:pt x="0" y="45720"/>
              </a:moveTo>
              <a:lnTo>
                <a:pt x="333188" y="45720"/>
              </a:lnTo>
            </a:path>
          </a:pathLst>
        </a:custGeom>
        <a:noFill/>
        <a:ln w="28575" cap="flat" cmpd="sng" algn="ctr">
          <a:solidFill>
            <a:sysClr val="windowText" lastClr="000000">
              <a:hueOff val="0"/>
              <a:satOff val="0"/>
              <a:lumOff val="0"/>
              <a:alphaOff val="0"/>
            </a:sysClr>
          </a:solidFill>
          <a:prstDash val="solid"/>
          <a:miter lim="800000"/>
          <a:tailEnd type="arrow"/>
        </a:ln>
        <a:effectLst/>
      </dgm:spPr>
      <dgm:t>
        <a:bodyPr/>
        <a:lstStyle/>
        <a:p>
          <a:pPr>
            <a:buNone/>
          </a:pPr>
          <a:endParaRPr lang="en-US" dirty="0">
            <a:solidFill>
              <a:sysClr val="windowText" lastClr="000000">
                <a:hueOff val="0"/>
                <a:satOff val="0"/>
                <a:lumOff val="0"/>
                <a:alphaOff val="0"/>
              </a:sysClr>
            </a:solidFill>
            <a:latin typeface="Calibri" panose="020F0502020204030204"/>
            <a:ea typeface="+mn-ea"/>
            <a:cs typeface="Calibri"/>
          </a:endParaRPr>
        </a:p>
      </dgm:t>
    </dgm:pt>
    <dgm:pt modelId="{DE290E1F-6902-4A14-A1BA-7879D78BBDA6}">
      <dgm:prSet custT="1"/>
      <dgm:spPr>
        <a:xfrm>
          <a:off x="7610183" y="3128088"/>
          <a:ext cx="2909292" cy="1745575"/>
        </a:xfrm>
        <a:prstGeom prst="rect">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gm:spPr>
      <dgm:t>
        <a:bodyPr/>
        <a:lstStyle/>
        <a:p>
          <a:pPr>
            <a:buNone/>
          </a:pPr>
          <a:r>
            <a:rPr lang="en-US" sz="2800" b="1" dirty="0">
              <a:solidFill>
                <a:sysClr val="windowText" lastClr="000000">
                  <a:hueOff val="0"/>
                  <a:satOff val="0"/>
                  <a:lumOff val="0"/>
                  <a:alphaOff val="0"/>
                </a:sysClr>
              </a:solidFill>
              <a:latin typeface="Calibri"/>
              <a:ea typeface="+mn-ea"/>
              <a:cs typeface="Calibri"/>
            </a:rPr>
            <a:t>obtains approval of the Ombudsman</a:t>
          </a:r>
          <a:endParaRPr lang="en-US" sz="2800" dirty="0">
            <a:solidFill>
              <a:sysClr val="windowText" lastClr="000000">
                <a:hueOff val="0"/>
                <a:satOff val="0"/>
                <a:lumOff val="0"/>
                <a:alphaOff val="0"/>
              </a:sysClr>
            </a:solidFill>
            <a:latin typeface="Calibri"/>
            <a:ea typeface="+mn-ea"/>
            <a:cs typeface="Calibri"/>
          </a:endParaRPr>
        </a:p>
      </dgm:t>
    </dgm:pt>
    <dgm:pt modelId="{233A4A6F-EE54-42FA-AB9A-FED0B9BDB10E}" type="parTrans" cxnId="{BC2B4CD6-DE6C-4836-830C-BA1B07FA98DB}">
      <dgm:prSet/>
      <dgm:spPr/>
      <dgm:t>
        <a:bodyPr/>
        <a:lstStyle/>
        <a:p>
          <a:endParaRPr lang="en-US"/>
        </a:p>
      </dgm:t>
    </dgm:pt>
    <dgm:pt modelId="{02C5827A-CE1A-46D4-A74A-9DE78F9BA290}" type="sibTrans" cxnId="{BC2B4CD6-DE6C-4836-830C-BA1B07FA98DB}">
      <dgm:prSet/>
      <dgm:spPr/>
      <dgm:t>
        <a:bodyPr/>
        <a:lstStyle/>
        <a:p>
          <a:endParaRPr lang="en-US"/>
        </a:p>
      </dgm:t>
    </dgm:pt>
    <dgm:pt modelId="{30453676-E091-4472-A05F-6520E421B21E}" type="pres">
      <dgm:prSet presAssocID="{111E4718-DDC5-48C2-8B0F-3BEE96507E42}" presName="Name0" presStyleCnt="0">
        <dgm:presLayoutVars>
          <dgm:dir/>
          <dgm:resizeHandles val="exact"/>
        </dgm:presLayoutVars>
      </dgm:prSet>
      <dgm:spPr/>
    </dgm:pt>
    <dgm:pt modelId="{D1B9960E-5C02-4AC3-B980-9B014B13831C}" type="pres">
      <dgm:prSet presAssocID="{B2EE42FC-E6AF-4465-825E-F13AFEF635D0}" presName="node" presStyleLbl="node1" presStyleIdx="0" presStyleCnt="5">
        <dgm:presLayoutVars>
          <dgm:bulletEnabled val="1"/>
        </dgm:presLayoutVars>
      </dgm:prSet>
      <dgm:spPr/>
    </dgm:pt>
    <dgm:pt modelId="{B39E087B-FAA4-4F81-858A-EC63F263A460}" type="pres">
      <dgm:prSet presAssocID="{B4CA3003-9ED2-4CD3-AB80-EC85E7E87314}" presName="sibTrans" presStyleLbl="sibTrans1D1" presStyleIdx="0" presStyleCnt="4"/>
      <dgm:spPr/>
    </dgm:pt>
    <dgm:pt modelId="{2FCA0366-4C42-4292-B06E-DB659A50F805}" type="pres">
      <dgm:prSet presAssocID="{B4CA3003-9ED2-4CD3-AB80-EC85E7E87314}" presName="connectorText" presStyleLbl="sibTrans1D1" presStyleIdx="0" presStyleCnt="4"/>
      <dgm:spPr/>
    </dgm:pt>
    <dgm:pt modelId="{B8A3B1DC-1B58-472A-B48B-BD99B31DA53F}" type="pres">
      <dgm:prSet presAssocID="{6C402271-9A4D-4B7F-813D-07D940BDC9FC}" presName="node" presStyleLbl="node1" presStyleIdx="1" presStyleCnt="5" custScaleX="139712" custScaleY="140688">
        <dgm:presLayoutVars>
          <dgm:bulletEnabled val="1"/>
        </dgm:presLayoutVars>
      </dgm:prSet>
      <dgm:spPr/>
    </dgm:pt>
    <dgm:pt modelId="{D54AE8CB-58EB-4A7F-9C89-9E27D8DAB532}" type="pres">
      <dgm:prSet presAssocID="{E3544D10-750B-42A2-BBE5-D1A44C82F091}" presName="sibTrans" presStyleLbl="sibTrans1D1" presStyleIdx="1" presStyleCnt="4"/>
      <dgm:spPr/>
    </dgm:pt>
    <dgm:pt modelId="{1CE8CC2B-1C62-4A8D-BFEF-6D288EC5DC4F}" type="pres">
      <dgm:prSet presAssocID="{E3544D10-750B-42A2-BBE5-D1A44C82F091}" presName="connectorText" presStyleLbl="sibTrans1D1" presStyleIdx="1" presStyleCnt="4"/>
      <dgm:spPr/>
    </dgm:pt>
    <dgm:pt modelId="{F3A935A4-CC15-4B69-B92C-33A5112E26B9}" type="pres">
      <dgm:prSet presAssocID="{2F6878C0-FC04-471E-872D-B9F0FD53D2DD}" presName="node" presStyleLbl="node1" presStyleIdx="2" presStyleCnt="5">
        <dgm:presLayoutVars>
          <dgm:bulletEnabled val="1"/>
        </dgm:presLayoutVars>
      </dgm:prSet>
      <dgm:spPr/>
    </dgm:pt>
    <dgm:pt modelId="{12D00ABF-3BBF-4E70-83D2-2CB5F7CE0EF6}" type="pres">
      <dgm:prSet presAssocID="{03DE10A3-462A-4819-B6B6-2F1E49A2637A}" presName="sibTrans" presStyleLbl="sibTrans1D1" presStyleIdx="2" presStyleCnt="4"/>
      <dgm:spPr/>
    </dgm:pt>
    <dgm:pt modelId="{49665A09-0E99-47A6-AE3F-97655D937992}" type="pres">
      <dgm:prSet presAssocID="{03DE10A3-462A-4819-B6B6-2F1E49A2637A}" presName="connectorText" presStyleLbl="sibTrans1D1" presStyleIdx="2" presStyleCnt="4"/>
      <dgm:spPr/>
    </dgm:pt>
    <dgm:pt modelId="{54ED4D28-B864-4C3F-ADCE-2A095E3849F7}" type="pres">
      <dgm:prSet presAssocID="{9A3BE206-8BF6-4908-8AC2-7C5EAC86EE02}" presName="node" presStyleLbl="node1" presStyleIdx="3" presStyleCnt="5">
        <dgm:presLayoutVars>
          <dgm:bulletEnabled val="1"/>
        </dgm:presLayoutVars>
      </dgm:prSet>
      <dgm:spPr/>
    </dgm:pt>
    <dgm:pt modelId="{232DE984-E37E-4DDB-AC1B-E8699419D6F4}" type="pres">
      <dgm:prSet presAssocID="{3349E0DD-859A-46D7-82EB-478C29602B7D}" presName="sibTrans" presStyleLbl="sibTrans1D1" presStyleIdx="3" presStyleCnt="4"/>
      <dgm:spPr/>
    </dgm:pt>
    <dgm:pt modelId="{F37078C5-767F-4788-8BF2-9E171B7C18FE}" type="pres">
      <dgm:prSet presAssocID="{3349E0DD-859A-46D7-82EB-478C29602B7D}" presName="connectorText" presStyleLbl="sibTrans1D1" presStyleIdx="3" presStyleCnt="4"/>
      <dgm:spPr/>
    </dgm:pt>
    <dgm:pt modelId="{E5D862CB-6EB0-444B-A8EB-A4F2441EE1A2}" type="pres">
      <dgm:prSet presAssocID="{DE290E1F-6902-4A14-A1BA-7879D78BBDA6}" presName="node" presStyleLbl="node1" presStyleIdx="4" presStyleCnt="5">
        <dgm:presLayoutVars>
          <dgm:bulletEnabled val="1"/>
        </dgm:presLayoutVars>
      </dgm:prSet>
      <dgm:spPr/>
    </dgm:pt>
  </dgm:ptLst>
  <dgm:cxnLst>
    <dgm:cxn modelId="{A60CE721-82CA-4376-8590-428BC6C21CCF}" srcId="{111E4718-DDC5-48C2-8B0F-3BEE96507E42}" destId="{2F6878C0-FC04-471E-872D-B9F0FD53D2DD}" srcOrd="2" destOrd="0" parTransId="{2364A7BD-DDFB-4570-9EF4-0403A1B075C0}" sibTransId="{03DE10A3-462A-4819-B6B6-2F1E49A2637A}"/>
    <dgm:cxn modelId="{A9A5E628-29D4-4442-8DCF-6E7116EBB420}" srcId="{111E4718-DDC5-48C2-8B0F-3BEE96507E42}" destId="{6C402271-9A4D-4B7F-813D-07D940BDC9FC}" srcOrd="1" destOrd="0" parTransId="{3B4D40D0-487A-49CD-8C40-A40C657D3065}" sibTransId="{E3544D10-750B-42A2-BBE5-D1A44C82F091}"/>
    <dgm:cxn modelId="{7A0A0334-F100-4967-AD86-F2341CD634ED}" type="presOf" srcId="{111E4718-DDC5-48C2-8B0F-3BEE96507E42}" destId="{30453676-E091-4472-A05F-6520E421B21E}" srcOrd="0" destOrd="0" presId="urn:microsoft.com/office/officeart/2005/8/layout/bProcess3"/>
    <dgm:cxn modelId="{049EB634-C93D-41F1-918E-08AA90C13931}" type="presOf" srcId="{B4CA3003-9ED2-4CD3-AB80-EC85E7E87314}" destId="{B39E087B-FAA4-4F81-858A-EC63F263A460}" srcOrd="0" destOrd="0" presId="urn:microsoft.com/office/officeart/2005/8/layout/bProcess3"/>
    <dgm:cxn modelId="{5D9F9936-746C-4F9E-BFE0-0D817F256C48}" type="presOf" srcId="{2F6878C0-FC04-471E-872D-B9F0FD53D2DD}" destId="{F3A935A4-CC15-4B69-B92C-33A5112E26B9}" srcOrd="0" destOrd="0" presId="urn:microsoft.com/office/officeart/2005/8/layout/bProcess3"/>
    <dgm:cxn modelId="{0E63384C-DC19-425A-83A0-647F654C848D}" type="presOf" srcId="{E3544D10-750B-42A2-BBE5-D1A44C82F091}" destId="{D54AE8CB-58EB-4A7F-9C89-9E27D8DAB532}" srcOrd="0" destOrd="0" presId="urn:microsoft.com/office/officeart/2005/8/layout/bProcess3"/>
    <dgm:cxn modelId="{BD36584D-F89E-432E-9024-E5B4D186EEF3}" type="presOf" srcId="{03DE10A3-462A-4819-B6B6-2F1E49A2637A}" destId="{12D00ABF-3BBF-4E70-83D2-2CB5F7CE0EF6}" srcOrd="0" destOrd="0" presId="urn:microsoft.com/office/officeart/2005/8/layout/bProcess3"/>
    <dgm:cxn modelId="{73869171-5F7E-4746-B406-684347CF5609}" type="presOf" srcId="{03DE10A3-462A-4819-B6B6-2F1E49A2637A}" destId="{49665A09-0E99-47A6-AE3F-97655D937992}" srcOrd="1" destOrd="0" presId="urn:microsoft.com/office/officeart/2005/8/layout/bProcess3"/>
    <dgm:cxn modelId="{3A965472-C618-40FD-BAB2-03011751722B}" srcId="{111E4718-DDC5-48C2-8B0F-3BEE96507E42}" destId="{9A3BE206-8BF6-4908-8AC2-7C5EAC86EE02}" srcOrd="3" destOrd="0" parTransId="{727530E2-BED7-4157-A192-6AB6EE9D18F9}" sibTransId="{3349E0DD-859A-46D7-82EB-478C29602B7D}"/>
    <dgm:cxn modelId="{BB068774-026A-492F-8FA2-51C7AC05D49F}" type="presOf" srcId="{B4CA3003-9ED2-4CD3-AB80-EC85E7E87314}" destId="{2FCA0366-4C42-4292-B06E-DB659A50F805}" srcOrd="1" destOrd="0" presId="urn:microsoft.com/office/officeart/2005/8/layout/bProcess3"/>
    <dgm:cxn modelId="{A7591581-EA5E-447A-8B8B-CD6C4736F84A}" type="presOf" srcId="{DE290E1F-6902-4A14-A1BA-7879D78BBDA6}" destId="{E5D862CB-6EB0-444B-A8EB-A4F2441EE1A2}" srcOrd="0" destOrd="0" presId="urn:microsoft.com/office/officeart/2005/8/layout/bProcess3"/>
    <dgm:cxn modelId="{66230187-5320-4D2D-89EB-38A5D91A87FE}" srcId="{111E4718-DDC5-48C2-8B0F-3BEE96507E42}" destId="{B2EE42FC-E6AF-4465-825E-F13AFEF635D0}" srcOrd="0" destOrd="0" parTransId="{34B42477-FF85-49DA-9154-20AF6CFC03A9}" sibTransId="{B4CA3003-9ED2-4CD3-AB80-EC85E7E87314}"/>
    <dgm:cxn modelId="{252F818F-45C4-4368-AF5C-0647F7F13D09}" type="presOf" srcId="{9A3BE206-8BF6-4908-8AC2-7C5EAC86EE02}" destId="{54ED4D28-B864-4C3F-ADCE-2A095E3849F7}" srcOrd="0" destOrd="0" presId="urn:microsoft.com/office/officeart/2005/8/layout/bProcess3"/>
    <dgm:cxn modelId="{3821B295-B256-4C23-B8E5-711E2CC4C666}" type="presOf" srcId="{3349E0DD-859A-46D7-82EB-478C29602B7D}" destId="{232DE984-E37E-4DDB-AC1B-E8699419D6F4}" srcOrd="0" destOrd="0" presId="urn:microsoft.com/office/officeart/2005/8/layout/bProcess3"/>
    <dgm:cxn modelId="{D297C0A5-0C7C-4A55-A951-FC9E2053D0A6}" type="presOf" srcId="{B2EE42FC-E6AF-4465-825E-F13AFEF635D0}" destId="{D1B9960E-5C02-4AC3-B980-9B014B13831C}" srcOrd="0" destOrd="0" presId="urn:microsoft.com/office/officeart/2005/8/layout/bProcess3"/>
    <dgm:cxn modelId="{966AF6AB-4B41-4B47-B62D-694EE14D384F}" type="presOf" srcId="{3349E0DD-859A-46D7-82EB-478C29602B7D}" destId="{F37078C5-767F-4788-8BF2-9E171B7C18FE}" srcOrd="1" destOrd="0" presId="urn:microsoft.com/office/officeart/2005/8/layout/bProcess3"/>
    <dgm:cxn modelId="{BD54C3AF-16CA-481A-81D7-9D0D6760FD8C}" type="presOf" srcId="{E3544D10-750B-42A2-BBE5-D1A44C82F091}" destId="{1CE8CC2B-1C62-4A8D-BFEF-6D288EC5DC4F}" srcOrd="1" destOrd="0" presId="urn:microsoft.com/office/officeart/2005/8/layout/bProcess3"/>
    <dgm:cxn modelId="{DAC3F7D5-490B-49AA-A0D0-2B7E8F81B49D}" type="presOf" srcId="{6C402271-9A4D-4B7F-813D-07D940BDC9FC}" destId="{B8A3B1DC-1B58-472A-B48B-BD99B31DA53F}" srcOrd="0" destOrd="0" presId="urn:microsoft.com/office/officeart/2005/8/layout/bProcess3"/>
    <dgm:cxn modelId="{BC2B4CD6-DE6C-4836-830C-BA1B07FA98DB}" srcId="{111E4718-DDC5-48C2-8B0F-3BEE96507E42}" destId="{DE290E1F-6902-4A14-A1BA-7879D78BBDA6}" srcOrd="4" destOrd="0" parTransId="{233A4A6F-EE54-42FA-AB9A-FED0B9BDB10E}" sibTransId="{02C5827A-CE1A-46D4-A74A-9DE78F9BA290}"/>
    <dgm:cxn modelId="{EE9787B5-9755-480F-8136-5CBACFC9CFF2}" type="presParOf" srcId="{30453676-E091-4472-A05F-6520E421B21E}" destId="{D1B9960E-5C02-4AC3-B980-9B014B13831C}" srcOrd="0" destOrd="0" presId="urn:microsoft.com/office/officeart/2005/8/layout/bProcess3"/>
    <dgm:cxn modelId="{B97AEBE7-903D-4E78-9BE1-784F5044DB34}" type="presParOf" srcId="{30453676-E091-4472-A05F-6520E421B21E}" destId="{B39E087B-FAA4-4F81-858A-EC63F263A460}" srcOrd="1" destOrd="0" presId="urn:microsoft.com/office/officeart/2005/8/layout/bProcess3"/>
    <dgm:cxn modelId="{71204DF3-DAEE-4F24-97DF-E4F753F166B8}" type="presParOf" srcId="{B39E087B-FAA4-4F81-858A-EC63F263A460}" destId="{2FCA0366-4C42-4292-B06E-DB659A50F805}" srcOrd="0" destOrd="0" presId="urn:microsoft.com/office/officeart/2005/8/layout/bProcess3"/>
    <dgm:cxn modelId="{03686AD3-845B-410E-A4A4-F600671245DC}" type="presParOf" srcId="{30453676-E091-4472-A05F-6520E421B21E}" destId="{B8A3B1DC-1B58-472A-B48B-BD99B31DA53F}" srcOrd="2" destOrd="0" presId="urn:microsoft.com/office/officeart/2005/8/layout/bProcess3"/>
    <dgm:cxn modelId="{0F7B8921-6627-47BC-9B53-EF05A818CC28}" type="presParOf" srcId="{30453676-E091-4472-A05F-6520E421B21E}" destId="{D54AE8CB-58EB-4A7F-9C89-9E27D8DAB532}" srcOrd="3" destOrd="0" presId="urn:microsoft.com/office/officeart/2005/8/layout/bProcess3"/>
    <dgm:cxn modelId="{E06E884A-D569-4E53-8FF8-E260FFE20592}" type="presParOf" srcId="{D54AE8CB-58EB-4A7F-9C89-9E27D8DAB532}" destId="{1CE8CC2B-1C62-4A8D-BFEF-6D288EC5DC4F}" srcOrd="0" destOrd="0" presId="urn:microsoft.com/office/officeart/2005/8/layout/bProcess3"/>
    <dgm:cxn modelId="{50AAC221-3F05-4637-BC02-C71B0E8E3949}" type="presParOf" srcId="{30453676-E091-4472-A05F-6520E421B21E}" destId="{F3A935A4-CC15-4B69-B92C-33A5112E26B9}" srcOrd="4" destOrd="0" presId="urn:microsoft.com/office/officeart/2005/8/layout/bProcess3"/>
    <dgm:cxn modelId="{E28AF336-9AB1-40DC-9ED5-8A89890F2054}" type="presParOf" srcId="{30453676-E091-4472-A05F-6520E421B21E}" destId="{12D00ABF-3BBF-4E70-83D2-2CB5F7CE0EF6}" srcOrd="5" destOrd="0" presId="urn:microsoft.com/office/officeart/2005/8/layout/bProcess3"/>
    <dgm:cxn modelId="{A1CD3E11-5F48-4087-8D63-80E691A8FA6F}" type="presParOf" srcId="{12D00ABF-3BBF-4E70-83D2-2CB5F7CE0EF6}" destId="{49665A09-0E99-47A6-AE3F-97655D937992}" srcOrd="0" destOrd="0" presId="urn:microsoft.com/office/officeart/2005/8/layout/bProcess3"/>
    <dgm:cxn modelId="{25EBDA47-A1A1-4E52-933B-9256E61A2668}" type="presParOf" srcId="{30453676-E091-4472-A05F-6520E421B21E}" destId="{54ED4D28-B864-4C3F-ADCE-2A095E3849F7}" srcOrd="6" destOrd="0" presId="urn:microsoft.com/office/officeart/2005/8/layout/bProcess3"/>
    <dgm:cxn modelId="{CECD5509-8F61-4B15-9022-D32A9B77B28B}" type="presParOf" srcId="{30453676-E091-4472-A05F-6520E421B21E}" destId="{232DE984-E37E-4DDB-AC1B-E8699419D6F4}" srcOrd="7" destOrd="0" presId="urn:microsoft.com/office/officeart/2005/8/layout/bProcess3"/>
    <dgm:cxn modelId="{B901E8DB-4677-429A-8AED-6E569DC5F118}" type="presParOf" srcId="{232DE984-E37E-4DDB-AC1B-E8699419D6F4}" destId="{F37078C5-767F-4788-8BF2-9E171B7C18FE}" srcOrd="0" destOrd="0" presId="urn:microsoft.com/office/officeart/2005/8/layout/bProcess3"/>
    <dgm:cxn modelId="{6CD88065-6C68-48C0-A967-897AB249CC88}" type="presParOf" srcId="{30453676-E091-4472-A05F-6520E421B21E}" destId="{E5D862CB-6EB0-444B-A8EB-A4F2441EE1A2}" srcOrd="8" destOrd="0" presId="urn:microsoft.com/office/officeart/2005/8/layout/bProcess3"/>
  </dgm:cxnLst>
  <dgm:bg/>
  <dgm:whole>
    <a:ln w="57150">
      <a:solidFill>
        <a:schemeClr val="accent1">
          <a:lumMod val="75000"/>
        </a:schemeClr>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CB95327-4EBD-46E7-8A49-2DDAC3D3FD5D}" type="doc">
      <dgm:prSet loTypeId="urn:microsoft.com/office/officeart/2008/layout/LinedList" loCatId="list" qsTypeId="urn:microsoft.com/office/officeart/2005/8/quickstyle/simple2" qsCatId="simple" csTypeId="urn:microsoft.com/office/officeart/2005/8/colors/accent0_1" csCatId="mainScheme" phldr="1"/>
      <dgm:spPr/>
    </dgm:pt>
    <dgm:pt modelId="{0FC5BF9E-EEB5-4DD7-868A-6CECBE56C5F5}">
      <dgm:prSet phldrT="[Text]" custT="1"/>
      <dgm:spPr/>
      <dgm:t>
        <a:bodyPr/>
        <a:lstStyle/>
        <a:p>
          <a:r>
            <a:rPr lang="en-US" sz="3600" dirty="0"/>
            <a:t>Another agency has resources that benefit the resident.</a:t>
          </a:r>
        </a:p>
      </dgm:t>
    </dgm:pt>
    <dgm:pt modelId="{2395CFC8-0A69-49E7-97E9-EEA216C6BCD8}" type="parTrans" cxnId="{27DD3B76-0C61-4CCA-A7A1-5D6EA3699902}">
      <dgm:prSet/>
      <dgm:spPr/>
      <dgm:t>
        <a:bodyPr/>
        <a:lstStyle/>
        <a:p>
          <a:endParaRPr lang="en-US"/>
        </a:p>
      </dgm:t>
    </dgm:pt>
    <dgm:pt modelId="{2FB2DD8E-FF92-41B4-A2D0-833F802041FC}" type="sibTrans" cxnId="{27DD3B76-0C61-4CCA-A7A1-5D6EA3699902}">
      <dgm:prSet/>
      <dgm:spPr/>
      <dgm:t>
        <a:bodyPr/>
        <a:lstStyle/>
        <a:p>
          <a:endParaRPr lang="en-US"/>
        </a:p>
      </dgm:t>
    </dgm:pt>
    <dgm:pt modelId="{F4502770-373B-4A1B-AB3C-66CF54FEB96E}">
      <dgm:prSet phldrT="[Text]" custT="1"/>
      <dgm:spPr/>
      <dgm:t>
        <a:bodyPr/>
        <a:lstStyle/>
        <a:p>
          <a:r>
            <a:rPr lang="en-US" sz="3600" dirty="0"/>
            <a:t>Actions to be taken are outside of the expertise or scope of the LTCOP.</a:t>
          </a:r>
        </a:p>
      </dgm:t>
    </dgm:pt>
    <dgm:pt modelId="{303D5B91-EF1F-4D5B-B3DA-4BFDDA41E108}" type="parTrans" cxnId="{9171A517-B9CC-40E4-B1E5-0971BDB71F25}">
      <dgm:prSet/>
      <dgm:spPr/>
      <dgm:t>
        <a:bodyPr/>
        <a:lstStyle/>
        <a:p>
          <a:endParaRPr lang="en-US"/>
        </a:p>
      </dgm:t>
    </dgm:pt>
    <dgm:pt modelId="{67254F1D-0917-4A14-B4B1-6279101C7D0E}" type="sibTrans" cxnId="{9171A517-B9CC-40E4-B1E5-0971BDB71F25}">
      <dgm:prSet/>
      <dgm:spPr/>
      <dgm:t>
        <a:bodyPr/>
        <a:lstStyle/>
        <a:p>
          <a:endParaRPr lang="en-US"/>
        </a:p>
      </dgm:t>
    </dgm:pt>
    <dgm:pt modelId="{07E2455C-3849-4488-B687-0677CF243CC1}">
      <dgm:prSet phldrT="[Text]" custT="1"/>
      <dgm:spPr/>
      <dgm:t>
        <a:bodyPr/>
        <a:lstStyle/>
        <a:p>
          <a:r>
            <a:rPr lang="en-US" sz="3600" dirty="0"/>
            <a:t>The representative needs outside assistance for complaint resolution.</a:t>
          </a:r>
        </a:p>
      </dgm:t>
    </dgm:pt>
    <dgm:pt modelId="{2536F7CE-4CB1-411B-8878-E81841FA8D89}" type="parTrans" cxnId="{81F8B9ED-7CCB-4355-BAD4-31194D6899EF}">
      <dgm:prSet/>
      <dgm:spPr/>
      <dgm:t>
        <a:bodyPr/>
        <a:lstStyle/>
        <a:p>
          <a:endParaRPr lang="en-US"/>
        </a:p>
      </dgm:t>
    </dgm:pt>
    <dgm:pt modelId="{8E5687C1-E394-4984-8C12-ADC4D1186809}" type="sibTrans" cxnId="{81F8B9ED-7CCB-4355-BAD4-31194D6899EF}">
      <dgm:prSet/>
      <dgm:spPr/>
      <dgm:t>
        <a:bodyPr/>
        <a:lstStyle/>
        <a:p>
          <a:endParaRPr lang="en-US"/>
        </a:p>
      </dgm:t>
    </dgm:pt>
    <dgm:pt modelId="{3C26CCB7-9B04-45E1-A873-0A90C433961F}" type="pres">
      <dgm:prSet presAssocID="{9CB95327-4EBD-46E7-8A49-2DDAC3D3FD5D}" presName="vert0" presStyleCnt="0">
        <dgm:presLayoutVars>
          <dgm:dir/>
          <dgm:animOne val="branch"/>
          <dgm:animLvl val="lvl"/>
        </dgm:presLayoutVars>
      </dgm:prSet>
      <dgm:spPr/>
    </dgm:pt>
    <dgm:pt modelId="{D6E954FE-E0CB-467B-AE98-AB8CF1B0F3D7}" type="pres">
      <dgm:prSet presAssocID="{0FC5BF9E-EEB5-4DD7-868A-6CECBE56C5F5}" presName="thickLine" presStyleLbl="alignNode1" presStyleIdx="0" presStyleCnt="3"/>
      <dgm:spPr/>
    </dgm:pt>
    <dgm:pt modelId="{F7614E38-0755-4845-8F43-90B83C3BB7BC}" type="pres">
      <dgm:prSet presAssocID="{0FC5BF9E-EEB5-4DD7-868A-6CECBE56C5F5}" presName="horz1" presStyleCnt="0"/>
      <dgm:spPr/>
    </dgm:pt>
    <dgm:pt modelId="{F33719EC-80C8-45B9-9DB6-7C2B2757CC13}" type="pres">
      <dgm:prSet presAssocID="{0FC5BF9E-EEB5-4DD7-868A-6CECBE56C5F5}" presName="tx1" presStyleLbl="revTx" presStyleIdx="0" presStyleCnt="3"/>
      <dgm:spPr/>
    </dgm:pt>
    <dgm:pt modelId="{5DE12B5F-F310-4FAF-B410-B0327154BEA4}" type="pres">
      <dgm:prSet presAssocID="{0FC5BF9E-EEB5-4DD7-868A-6CECBE56C5F5}" presName="vert1" presStyleCnt="0"/>
      <dgm:spPr/>
    </dgm:pt>
    <dgm:pt modelId="{81AC8E11-4BE2-45F9-ADAD-CA330B9490DB}" type="pres">
      <dgm:prSet presAssocID="{F4502770-373B-4A1B-AB3C-66CF54FEB96E}" presName="thickLine" presStyleLbl="alignNode1" presStyleIdx="1" presStyleCnt="3"/>
      <dgm:spPr/>
    </dgm:pt>
    <dgm:pt modelId="{31B4A3CE-1F66-405B-A24D-7F063FEC72A1}" type="pres">
      <dgm:prSet presAssocID="{F4502770-373B-4A1B-AB3C-66CF54FEB96E}" presName="horz1" presStyleCnt="0"/>
      <dgm:spPr/>
    </dgm:pt>
    <dgm:pt modelId="{B424CE5C-0D1F-4CE9-AF85-D4F06812D34E}" type="pres">
      <dgm:prSet presAssocID="{F4502770-373B-4A1B-AB3C-66CF54FEB96E}" presName="tx1" presStyleLbl="revTx" presStyleIdx="1" presStyleCnt="3"/>
      <dgm:spPr/>
    </dgm:pt>
    <dgm:pt modelId="{22FA9D7C-5695-425B-8370-2472A92C3A82}" type="pres">
      <dgm:prSet presAssocID="{F4502770-373B-4A1B-AB3C-66CF54FEB96E}" presName="vert1" presStyleCnt="0"/>
      <dgm:spPr/>
    </dgm:pt>
    <dgm:pt modelId="{DC466EB4-7679-47AA-891D-39C90A162BE4}" type="pres">
      <dgm:prSet presAssocID="{07E2455C-3849-4488-B687-0677CF243CC1}" presName="thickLine" presStyleLbl="alignNode1" presStyleIdx="2" presStyleCnt="3"/>
      <dgm:spPr/>
    </dgm:pt>
    <dgm:pt modelId="{74A21CE3-82FB-469A-AD64-EF68BC8490EA}" type="pres">
      <dgm:prSet presAssocID="{07E2455C-3849-4488-B687-0677CF243CC1}" presName="horz1" presStyleCnt="0"/>
      <dgm:spPr/>
    </dgm:pt>
    <dgm:pt modelId="{A0C4A0B3-160D-4F06-A517-8B3E54D86526}" type="pres">
      <dgm:prSet presAssocID="{07E2455C-3849-4488-B687-0677CF243CC1}" presName="tx1" presStyleLbl="revTx" presStyleIdx="2" presStyleCnt="3"/>
      <dgm:spPr/>
    </dgm:pt>
    <dgm:pt modelId="{1F250F16-3C25-496D-93A5-BE8A6251036B}" type="pres">
      <dgm:prSet presAssocID="{07E2455C-3849-4488-B687-0677CF243CC1}" presName="vert1" presStyleCnt="0"/>
      <dgm:spPr/>
    </dgm:pt>
  </dgm:ptLst>
  <dgm:cxnLst>
    <dgm:cxn modelId="{9171A517-B9CC-40E4-B1E5-0971BDB71F25}" srcId="{9CB95327-4EBD-46E7-8A49-2DDAC3D3FD5D}" destId="{F4502770-373B-4A1B-AB3C-66CF54FEB96E}" srcOrd="1" destOrd="0" parTransId="{303D5B91-EF1F-4D5B-B3DA-4BFDDA41E108}" sibTransId="{67254F1D-0917-4A14-B4B1-6279101C7D0E}"/>
    <dgm:cxn modelId="{AA41BD6C-438F-4678-BA4E-3CB7AC93AD75}" type="presOf" srcId="{F4502770-373B-4A1B-AB3C-66CF54FEB96E}" destId="{B424CE5C-0D1F-4CE9-AF85-D4F06812D34E}" srcOrd="0" destOrd="0" presId="urn:microsoft.com/office/officeart/2008/layout/LinedList"/>
    <dgm:cxn modelId="{27DD3B76-0C61-4CCA-A7A1-5D6EA3699902}" srcId="{9CB95327-4EBD-46E7-8A49-2DDAC3D3FD5D}" destId="{0FC5BF9E-EEB5-4DD7-868A-6CECBE56C5F5}" srcOrd="0" destOrd="0" parTransId="{2395CFC8-0A69-49E7-97E9-EEA216C6BCD8}" sibTransId="{2FB2DD8E-FF92-41B4-A2D0-833F802041FC}"/>
    <dgm:cxn modelId="{05F82383-9EB6-48BC-AD64-474FC56BF70C}" type="presOf" srcId="{0FC5BF9E-EEB5-4DD7-868A-6CECBE56C5F5}" destId="{F33719EC-80C8-45B9-9DB6-7C2B2757CC13}" srcOrd="0" destOrd="0" presId="urn:microsoft.com/office/officeart/2008/layout/LinedList"/>
    <dgm:cxn modelId="{A0E58BC7-6F2C-4E15-AE5B-C5786DA30A7C}" type="presOf" srcId="{07E2455C-3849-4488-B687-0677CF243CC1}" destId="{A0C4A0B3-160D-4F06-A517-8B3E54D86526}" srcOrd="0" destOrd="0" presId="urn:microsoft.com/office/officeart/2008/layout/LinedList"/>
    <dgm:cxn modelId="{505360C9-FC28-4F3D-BC7E-34CDEB30696C}" type="presOf" srcId="{9CB95327-4EBD-46E7-8A49-2DDAC3D3FD5D}" destId="{3C26CCB7-9B04-45E1-A873-0A90C433961F}" srcOrd="0" destOrd="0" presId="urn:microsoft.com/office/officeart/2008/layout/LinedList"/>
    <dgm:cxn modelId="{81F8B9ED-7CCB-4355-BAD4-31194D6899EF}" srcId="{9CB95327-4EBD-46E7-8A49-2DDAC3D3FD5D}" destId="{07E2455C-3849-4488-B687-0677CF243CC1}" srcOrd="2" destOrd="0" parTransId="{2536F7CE-4CB1-411B-8878-E81841FA8D89}" sibTransId="{8E5687C1-E394-4984-8C12-ADC4D1186809}"/>
    <dgm:cxn modelId="{70B9EE2F-E011-4E7D-9C76-2C1A315819CB}" type="presParOf" srcId="{3C26CCB7-9B04-45E1-A873-0A90C433961F}" destId="{D6E954FE-E0CB-467B-AE98-AB8CF1B0F3D7}" srcOrd="0" destOrd="0" presId="urn:microsoft.com/office/officeart/2008/layout/LinedList"/>
    <dgm:cxn modelId="{DEDE6328-536C-4F54-8418-DC8E590D1E68}" type="presParOf" srcId="{3C26CCB7-9B04-45E1-A873-0A90C433961F}" destId="{F7614E38-0755-4845-8F43-90B83C3BB7BC}" srcOrd="1" destOrd="0" presId="urn:microsoft.com/office/officeart/2008/layout/LinedList"/>
    <dgm:cxn modelId="{EC764070-9088-4933-94DB-5C516D3D0DA2}" type="presParOf" srcId="{F7614E38-0755-4845-8F43-90B83C3BB7BC}" destId="{F33719EC-80C8-45B9-9DB6-7C2B2757CC13}" srcOrd="0" destOrd="0" presId="urn:microsoft.com/office/officeart/2008/layout/LinedList"/>
    <dgm:cxn modelId="{229681C1-D042-4CFD-947A-A077FD699EC2}" type="presParOf" srcId="{F7614E38-0755-4845-8F43-90B83C3BB7BC}" destId="{5DE12B5F-F310-4FAF-B410-B0327154BEA4}" srcOrd="1" destOrd="0" presId="urn:microsoft.com/office/officeart/2008/layout/LinedList"/>
    <dgm:cxn modelId="{F42D344E-5D8D-443E-AE9B-41BD10AB02DE}" type="presParOf" srcId="{3C26CCB7-9B04-45E1-A873-0A90C433961F}" destId="{81AC8E11-4BE2-45F9-ADAD-CA330B9490DB}" srcOrd="2" destOrd="0" presId="urn:microsoft.com/office/officeart/2008/layout/LinedList"/>
    <dgm:cxn modelId="{F0884FCF-549A-433A-A3ED-7E5FA4D48188}" type="presParOf" srcId="{3C26CCB7-9B04-45E1-A873-0A90C433961F}" destId="{31B4A3CE-1F66-405B-A24D-7F063FEC72A1}" srcOrd="3" destOrd="0" presId="urn:microsoft.com/office/officeart/2008/layout/LinedList"/>
    <dgm:cxn modelId="{A7408875-BF36-46B4-9F7A-55874689AAE5}" type="presParOf" srcId="{31B4A3CE-1F66-405B-A24D-7F063FEC72A1}" destId="{B424CE5C-0D1F-4CE9-AF85-D4F06812D34E}" srcOrd="0" destOrd="0" presId="urn:microsoft.com/office/officeart/2008/layout/LinedList"/>
    <dgm:cxn modelId="{695DFB7B-C232-478B-B3E7-3DE4466E475B}" type="presParOf" srcId="{31B4A3CE-1F66-405B-A24D-7F063FEC72A1}" destId="{22FA9D7C-5695-425B-8370-2472A92C3A82}" srcOrd="1" destOrd="0" presId="urn:microsoft.com/office/officeart/2008/layout/LinedList"/>
    <dgm:cxn modelId="{81C85C73-DC33-48BC-AF7D-3731B41C9F60}" type="presParOf" srcId="{3C26CCB7-9B04-45E1-A873-0A90C433961F}" destId="{DC466EB4-7679-47AA-891D-39C90A162BE4}" srcOrd="4" destOrd="0" presId="urn:microsoft.com/office/officeart/2008/layout/LinedList"/>
    <dgm:cxn modelId="{76FCEC74-E8BE-48B6-9346-2522368A434D}" type="presParOf" srcId="{3C26CCB7-9B04-45E1-A873-0A90C433961F}" destId="{74A21CE3-82FB-469A-AD64-EF68BC8490EA}" srcOrd="5" destOrd="0" presId="urn:microsoft.com/office/officeart/2008/layout/LinedList"/>
    <dgm:cxn modelId="{B8CF4EA0-7C2A-4ACA-BD77-8DFC20D07838}" type="presParOf" srcId="{74A21CE3-82FB-469A-AD64-EF68BC8490EA}" destId="{A0C4A0B3-160D-4F06-A517-8B3E54D86526}" srcOrd="0" destOrd="0" presId="urn:microsoft.com/office/officeart/2008/layout/LinedList"/>
    <dgm:cxn modelId="{0591AC4F-0859-43D2-B436-9F55CA43F070}" type="presParOf" srcId="{74A21CE3-82FB-469A-AD64-EF68BC8490EA}" destId="{1F250F16-3C25-496D-93A5-BE8A6251036B}"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202045D3-3742-4AE7-8E66-204CE6577973}" type="doc">
      <dgm:prSet loTypeId="urn:microsoft.com/office/officeart/2008/layout/VerticalCurvedList" loCatId="list" qsTypeId="urn:microsoft.com/office/officeart/2005/8/quickstyle/simple3" qsCatId="simple" csTypeId="urn:microsoft.com/office/officeart/2005/8/colors/accent5_5" csCatId="accent5" phldr="1"/>
      <dgm:spPr/>
      <dgm:t>
        <a:bodyPr/>
        <a:lstStyle/>
        <a:p>
          <a:endParaRPr lang="en-US"/>
        </a:p>
      </dgm:t>
    </dgm:pt>
    <dgm:pt modelId="{623DFAEA-BB40-4B87-B65D-E3F2C5738F31}">
      <dgm:prSet phldrT="[Text]"/>
      <dgm:spPr/>
      <dgm:t>
        <a:bodyPr/>
        <a:lstStyle/>
        <a:p>
          <a:r>
            <a:rPr lang="en-US" dirty="0">
              <a:solidFill>
                <a:srgbClr val="000000"/>
              </a:solidFill>
            </a:rPr>
            <a:t>Draft advance directives</a:t>
          </a:r>
        </a:p>
      </dgm:t>
    </dgm:pt>
    <dgm:pt modelId="{A0C9B8DB-F0CA-43ED-A77E-6CF15B62617C}" type="parTrans" cxnId="{30AB1209-E36F-4C58-B96E-CA750C29E6E7}">
      <dgm:prSet/>
      <dgm:spPr/>
      <dgm:t>
        <a:bodyPr/>
        <a:lstStyle/>
        <a:p>
          <a:endParaRPr lang="en-US"/>
        </a:p>
      </dgm:t>
    </dgm:pt>
    <dgm:pt modelId="{38ADF134-CD92-492A-B51B-A17FE106D281}" type="sibTrans" cxnId="{30AB1209-E36F-4C58-B96E-CA750C29E6E7}">
      <dgm:prSet/>
      <dgm:spPr/>
      <dgm:t>
        <a:bodyPr/>
        <a:lstStyle/>
        <a:p>
          <a:endParaRPr lang="en-US"/>
        </a:p>
      </dgm:t>
    </dgm:pt>
    <dgm:pt modelId="{94DA1A63-FC55-40AB-9AED-B11B3E2104AF}">
      <dgm:prSet phldrT="[Text]"/>
      <dgm:spPr/>
      <dgm:t>
        <a:bodyPr/>
        <a:lstStyle/>
        <a:p>
          <a:r>
            <a:rPr lang="en-US" dirty="0">
              <a:solidFill>
                <a:srgbClr val="000000"/>
              </a:solidFill>
            </a:rPr>
            <a:t>Assist with issues related to guardianship</a:t>
          </a:r>
        </a:p>
      </dgm:t>
    </dgm:pt>
    <dgm:pt modelId="{92A97E84-4069-4646-9F8D-461F0BFC727B}" type="parTrans" cxnId="{E38B8659-0984-4962-A5A9-705AE89193C0}">
      <dgm:prSet/>
      <dgm:spPr/>
      <dgm:t>
        <a:bodyPr/>
        <a:lstStyle/>
        <a:p>
          <a:endParaRPr lang="en-US"/>
        </a:p>
      </dgm:t>
    </dgm:pt>
    <dgm:pt modelId="{5F7D6CCB-96DF-4953-96D8-BEAE1F116743}" type="sibTrans" cxnId="{E38B8659-0984-4962-A5A9-705AE89193C0}">
      <dgm:prSet/>
      <dgm:spPr/>
      <dgm:t>
        <a:bodyPr/>
        <a:lstStyle/>
        <a:p>
          <a:endParaRPr lang="en-US"/>
        </a:p>
      </dgm:t>
    </dgm:pt>
    <dgm:pt modelId="{7ECC5D92-D900-4AF2-9551-FC750CC2D490}">
      <dgm:prSet phldrT="[Text]"/>
      <dgm:spPr/>
      <dgm:t>
        <a:bodyPr/>
        <a:lstStyle/>
        <a:p>
          <a:r>
            <a:rPr lang="en-US" dirty="0">
              <a:solidFill>
                <a:srgbClr val="000000"/>
              </a:solidFill>
            </a:rPr>
            <a:t>Access public benefits</a:t>
          </a:r>
        </a:p>
      </dgm:t>
    </dgm:pt>
    <dgm:pt modelId="{2DCA15C7-034A-483B-8764-B49F93F2AB44}" type="parTrans" cxnId="{BB1877A4-5CDE-4AF2-93D7-F95440D47359}">
      <dgm:prSet/>
      <dgm:spPr/>
      <dgm:t>
        <a:bodyPr/>
        <a:lstStyle/>
        <a:p>
          <a:endParaRPr lang="en-US"/>
        </a:p>
      </dgm:t>
    </dgm:pt>
    <dgm:pt modelId="{46B90DB5-0918-4FB9-9EC2-747D674B353F}" type="sibTrans" cxnId="{BB1877A4-5CDE-4AF2-93D7-F95440D47359}">
      <dgm:prSet/>
      <dgm:spPr/>
      <dgm:t>
        <a:bodyPr/>
        <a:lstStyle/>
        <a:p>
          <a:endParaRPr lang="en-US"/>
        </a:p>
      </dgm:t>
    </dgm:pt>
    <dgm:pt modelId="{020BA7BE-C76B-479E-AF8F-294490AAE78E}">
      <dgm:prSet/>
      <dgm:spPr/>
      <dgm:t>
        <a:bodyPr/>
        <a:lstStyle/>
        <a:p>
          <a:r>
            <a:rPr lang="en-US" dirty="0">
              <a:solidFill>
                <a:srgbClr val="000000"/>
              </a:solidFill>
            </a:rPr>
            <a:t>Discharge proceedings</a:t>
          </a:r>
        </a:p>
      </dgm:t>
    </dgm:pt>
    <dgm:pt modelId="{13EEDACE-49AB-4980-9FF0-EBDC381CE89E}" type="parTrans" cxnId="{92F3075C-7378-4B28-B781-DEA0F2E34DB1}">
      <dgm:prSet/>
      <dgm:spPr/>
      <dgm:t>
        <a:bodyPr/>
        <a:lstStyle/>
        <a:p>
          <a:endParaRPr lang="en-US"/>
        </a:p>
      </dgm:t>
    </dgm:pt>
    <dgm:pt modelId="{602AE53F-95BD-4202-A71E-D845DF8D4AC5}" type="sibTrans" cxnId="{92F3075C-7378-4B28-B781-DEA0F2E34DB1}">
      <dgm:prSet/>
      <dgm:spPr/>
      <dgm:t>
        <a:bodyPr/>
        <a:lstStyle/>
        <a:p>
          <a:endParaRPr lang="en-US"/>
        </a:p>
      </dgm:t>
    </dgm:pt>
    <dgm:pt modelId="{8EF7ED63-CD7C-4998-A1E4-02FD8EB68EB9}" type="pres">
      <dgm:prSet presAssocID="{202045D3-3742-4AE7-8E66-204CE6577973}" presName="Name0" presStyleCnt="0">
        <dgm:presLayoutVars>
          <dgm:chMax val="7"/>
          <dgm:chPref val="7"/>
          <dgm:dir/>
        </dgm:presLayoutVars>
      </dgm:prSet>
      <dgm:spPr/>
    </dgm:pt>
    <dgm:pt modelId="{43C3E51C-9A73-465D-B156-400B4676DEC6}" type="pres">
      <dgm:prSet presAssocID="{202045D3-3742-4AE7-8E66-204CE6577973}" presName="Name1" presStyleCnt="0"/>
      <dgm:spPr/>
    </dgm:pt>
    <dgm:pt modelId="{6ABDC7CE-E122-4E61-A1E5-251E2C6A7735}" type="pres">
      <dgm:prSet presAssocID="{202045D3-3742-4AE7-8E66-204CE6577973}" presName="cycle" presStyleCnt="0"/>
      <dgm:spPr/>
    </dgm:pt>
    <dgm:pt modelId="{A3523932-44D1-4E9B-A6B8-E13727F17B8D}" type="pres">
      <dgm:prSet presAssocID="{202045D3-3742-4AE7-8E66-204CE6577973}" presName="srcNode" presStyleLbl="node1" presStyleIdx="0" presStyleCnt="4"/>
      <dgm:spPr/>
    </dgm:pt>
    <dgm:pt modelId="{E5B116E8-9EF3-465F-A1B4-FE8626173D1D}" type="pres">
      <dgm:prSet presAssocID="{202045D3-3742-4AE7-8E66-204CE6577973}" presName="conn" presStyleLbl="parChTrans1D2" presStyleIdx="0" presStyleCnt="1"/>
      <dgm:spPr/>
    </dgm:pt>
    <dgm:pt modelId="{A04A1294-D3BF-43A1-8989-0533047E5BDB}" type="pres">
      <dgm:prSet presAssocID="{202045D3-3742-4AE7-8E66-204CE6577973}" presName="extraNode" presStyleLbl="node1" presStyleIdx="0" presStyleCnt="4"/>
      <dgm:spPr/>
    </dgm:pt>
    <dgm:pt modelId="{D3B84CBA-9A92-4EDE-ADB7-6FD9FD3DBB33}" type="pres">
      <dgm:prSet presAssocID="{202045D3-3742-4AE7-8E66-204CE6577973}" presName="dstNode" presStyleLbl="node1" presStyleIdx="0" presStyleCnt="4"/>
      <dgm:spPr/>
    </dgm:pt>
    <dgm:pt modelId="{06CAF3D0-D3A5-4DB7-B85A-EB3A0FAF41A1}" type="pres">
      <dgm:prSet presAssocID="{623DFAEA-BB40-4B87-B65D-E3F2C5738F31}" presName="text_1" presStyleLbl="node1" presStyleIdx="0" presStyleCnt="4">
        <dgm:presLayoutVars>
          <dgm:bulletEnabled val="1"/>
        </dgm:presLayoutVars>
      </dgm:prSet>
      <dgm:spPr/>
    </dgm:pt>
    <dgm:pt modelId="{AD6D1FB6-ECBE-4699-A0CE-E911612C7862}" type="pres">
      <dgm:prSet presAssocID="{623DFAEA-BB40-4B87-B65D-E3F2C5738F31}" presName="accent_1" presStyleCnt="0"/>
      <dgm:spPr/>
    </dgm:pt>
    <dgm:pt modelId="{F1A71C1C-E84C-420F-BBB7-16E2062CA1A6}" type="pres">
      <dgm:prSet presAssocID="{623DFAEA-BB40-4B87-B65D-E3F2C5738F31}" presName="accentRepeatNode" presStyleLbl="solidFgAcc1" presStyleIdx="0" presStyleCnt="4"/>
      <dgm:spPr/>
    </dgm:pt>
    <dgm:pt modelId="{5D7A5F8A-2E50-4A82-9089-E55EAC7E1B38}" type="pres">
      <dgm:prSet presAssocID="{94DA1A63-FC55-40AB-9AED-B11B3E2104AF}" presName="text_2" presStyleLbl="node1" presStyleIdx="1" presStyleCnt="4">
        <dgm:presLayoutVars>
          <dgm:bulletEnabled val="1"/>
        </dgm:presLayoutVars>
      </dgm:prSet>
      <dgm:spPr/>
    </dgm:pt>
    <dgm:pt modelId="{6203756B-3042-41D8-A182-C993C344CEFE}" type="pres">
      <dgm:prSet presAssocID="{94DA1A63-FC55-40AB-9AED-B11B3E2104AF}" presName="accent_2" presStyleCnt="0"/>
      <dgm:spPr/>
    </dgm:pt>
    <dgm:pt modelId="{4A8AF209-9C99-4B54-9E7C-7DB56CAEB086}" type="pres">
      <dgm:prSet presAssocID="{94DA1A63-FC55-40AB-9AED-B11B3E2104AF}" presName="accentRepeatNode" presStyleLbl="solidFgAcc1" presStyleIdx="1" presStyleCnt="4"/>
      <dgm:spPr/>
    </dgm:pt>
    <dgm:pt modelId="{C182A3BD-6978-4185-944D-55FF3C1739F8}" type="pres">
      <dgm:prSet presAssocID="{7ECC5D92-D900-4AF2-9551-FC750CC2D490}" presName="text_3" presStyleLbl="node1" presStyleIdx="2" presStyleCnt="4">
        <dgm:presLayoutVars>
          <dgm:bulletEnabled val="1"/>
        </dgm:presLayoutVars>
      </dgm:prSet>
      <dgm:spPr/>
    </dgm:pt>
    <dgm:pt modelId="{4AA3B300-661C-4026-9C27-125755A589CA}" type="pres">
      <dgm:prSet presAssocID="{7ECC5D92-D900-4AF2-9551-FC750CC2D490}" presName="accent_3" presStyleCnt="0"/>
      <dgm:spPr/>
    </dgm:pt>
    <dgm:pt modelId="{F6CE4FCE-8689-4445-A0E9-1A8D964F4744}" type="pres">
      <dgm:prSet presAssocID="{7ECC5D92-D900-4AF2-9551-FC750CC2D490}" presName="accentRepeatNode" presStyleLbl="solidFgAcc1" presStyleIdx="2" presStyleCnt="4"/>
      <dgm:spPr/>
    </dgm:pt>
    <dgm:pt modelId="{6A2D0F4A-D4BD-454D-9C60-7FC662C8F0D9}" type="pres">
      <dgm:prSet presAssocID="{020BA7BE-C76B-479E-AF8F-294490AAE78E}" presName="text_4" presStyleLbl="node1" presStyleIdx="3" presStyleCnt="4">
        <dgm:presLayoutVars>
          <dgm:bulletEnabled val="1"/>
        </dgm:presLayoutVars>
      </dgm:prSet>
      <dgm:spPr/>
    </dgm:pt>
    <dgm:pt modelId="{67B1B108-003C-4400-903C-25528636C880}" type="pres">
      <dgm:prSet presAssocID="{020BA7BE-C76B-479E-AF8F-294490AAE78E}" presName="accent_4" presStyleCnt="0"/>
      <dgm:spPr/>
    </dgm:pt>
    <dgm:pt modelId="{07FEB527-40B9-4462-90C3-00B242EF48FE}" type="pres">
      <dgm:prSet presAssocID="{020BA7BE-C76B-479E-AF8F-294490AAE78E}" presName="accentRepeatNode" presStyleLbl="solidFgAcc1" presStyleIdx="3" presStyleCnt="4"/>
      <dgm:spPr/>
    </dgm:pt>
  </dgm:ptLst>
  <dgm:cxnLst>
    <dgm:cxn modelId="{30AB1209-E36F-4C58-B96E-CA750C29E6E7}" srcId="{202045D3-3742-4AE7-8E66-204CE6577973}" destId="{623DFAEA-BB40-4B87-B65D-E3F2C5738F31}" srcOrd="0" destOrd="0" parTransId="{A0C9B8DB-F0CA-43ED-A77E-6CF15B62617C}" sibTransId="{38ADF134-CD92-492A-B51B-A17FE106D281}"/>
    <dgm:cxn modelId="{242CC313-0A57-40ED-8F52-18FC783899D1}" type="presOf" srcId="{623DFAEA-BB40-4B87-B65D-E3F2C5738F31}" destId="{06CAF3D0-D3A5-4DB7-B85A-EB3A0FAF41A1}" srcOrd="0" destOrd="0" presId="urn:microsoft.com/office/officeart/2008/layout/VerticalCurvedList"/>
    <dgm:cxn modelId="{1781CC33-F7BD-45C1-A45A-11F2A66D3C65}" type="presOf" srcId="{94DA1A63-FC55-40AB-9AED-B11B3E2104AF}" destId="{5D7A5F8A-2E50-4A82-9089-E55EAC7E1B38}" srcOrd="0" destOrd="0" presId="urn:microsoft.com/office/officeart/2008/layout/VerticalCurvedList"/>
    <dgm:cxn modelId="{92F3075C-7378-4B28-B781-DEA0F2E34DB1}" srcId="{202045D3-3742-4AE7-8E66-204CE6577973}" destId="{020BA7BE-C76B-479E-AF8F-294490AAE78E}" srcOrd="3" destOrd="0" parTransId="{13EEDACE-49AB-4980-9FF0-EBDC381CE89E}" sibTransId="{602AE53F-95BD-4202-A71E-D845DF8D4AC5}"/>
    <dgm:cxn modelId="{7433544C-9EEE-4037-BB72-E0ABA6BAE54A}" type="presOf" srcId="{7ECC5D92-D900-4AF2-9551-FC750CC2D490}" destId="{C182A3BD-6978-4185-944D-55FF3C1739F8}" srcOrd="0" destOrd="0" presId="urn:microsoft.com/office/officeart/2008/layout/VerticalCurvedList"/>
    <dgm:cxn modelId="{E38B8659-0984-4962-A5A9-705AE89193C0}" srcId="{202045D3-3742-4AE7-8E66-204CE6577973}" destId="{94DA1A63-FC55-40AB-9AED-B11B3E2104AF}" srcOrd="1" destOrd="0" parTransId="{92A97E84-4069-4646-9F8D-461F0BFC727B}" sibTransId="{5F7D6CCB-96DF-4953-96D8-BEAE1F116743}"/>
    <dgm:cxn modelId="{BB1877A4-5CDE-4AF2-93D7-F95440D47359}" srcId="{202045D3-3742-4AE7-8E66-204CE6577973}" destId="{7ECC5D92-D900-4AF2-9551-FC750CC2D490}" srcOrd="2" destOrd="0" parTransId="{2DCA15C7-034A-483B-8764-B49F93F2AB44}" sibTransId="{46B90DB5-0918-4FB9-9EC2-747D674B353F}"/>
    <dgm:cxn modelId="{ABA092E1-04DE-45E2-987B-67A24BB4927D}" type="presOf" srcId="{202045D3-3742-4AE7-8E66-204CE6577973}" destId="{8EF7ED63-CD7C-4998-A1E4-02FD8EB68EB9}" srcOrd="0" destOrd="0" presId="urn:microsoft.com/office/officeart/2008/layout/VerticalCurvedList"/>
    <dgm:cxn modelId="{2837C7FB-6F67-41DD-B1EE-CD177227070E}" type="presOf" srcId="{020BA7BE-C76B-479E-AF8F-294490AAE78E}" destId="{6A2D0F4A-D4BD-454D-9C60-7FC662C8F0D9}" srcOrd="0" destOrd="0" presId="urn:microsoft.com/office/officeart/2008/layout/VerticalCurvedList"/>
    <dgm:cxn modelId="{97DC78FC-4B12-4960-BC28-E37BA4A2CA66}" type="presOf" srcId="{38ADF134-CD92-492A-B51B-A17FE106D281}" destId="{E5B116E8-9EF3-465F-A1B4-FE8626173D1D}" srcOrd="0" destOrd="0" presId="urn:microsoft.com/office/officeart/2008/layout/VerticalCurvedList"/>
    <dgm:cxn modelId="{6DD74752-A4AB-4651-9B2E-8EE00725F9B7}" type="presParOf" srcId="{8EF7ED63-CD7C-4998-A1E4-02FD8EB68EB9}" destId="{43C3E51C-9A73-465D-B156-400B4676DEC6}" srcOrd="0" destOrd="0" presId="urn:microsoft.com/office/officeart/2008/layout/VerticalCurvedList"/>
    <dgm:cxn modelId="{B066EB96-3C01-4C6B-B7F2-B8B35E8B3CED}" type="presParOf" srcId="{43C3E51C-9A73-465D-B156-400B4676DEC6}" destId="{6ABDC7CE-E122-4E61-A1E5-251E2C6A7735}" srcOrd="0" destOrd="0" presId="urn:microsoft.com/office/officeart/2008/layout/VerticalCurvedList"/>
    <dgm:cxn modelId="{A9FB6099-2BAC-4813-A519-533A41875DFA}" type="presParOf" srcId="{6ABDC7CE-E122-4E61-A1E5-251E2C6A7735}" destId="{A3523932-44D1-4E9B-A6B8-E13727F17B8D}" srcOrd="0" destOrd="0" presId="urn:microsoft.com/office/officeart/2008/layout/VerticalCurvedList"/>
    <dgm:cxn modelId="{A298F726-5598-47D5-A79D-92729A9BE00C}" type="presParOf" srcId="{6ABDC7CE-E122-4E61-A1E5-251E2C6A7735}" destId="{E5B116E8-9EF3-465F-A1B4-FE8626173D1D}" srcOrd="1" destOrd="0" presId="urn:microsoft.com/office/officeart/2008/layout/VerticalCurvedList"/>
    <dgm:cxn modelId="{C24F42CC-A5B4-4E6F-B269-7FA4C9B7F06A}" type="presParOf" srcId="{6ABDC7CE-E122-4E61-A1E5-251E2C6A7735}" destId="{A04A1294-D3BF-43A1-8989-0533047E5BDB}" srcOrd="2" destOrd="0" presId="urn:microsoft.com/office/officeart/2008/layout/VerticalCurvedList"/>
    <dgm:cxn modelId="{CB85F54E-0104-4B69-8706-80B680EFFD9F}" type="presParOf" srcId="{6ABDC7CE-E122-4E61-A1E5-251E2C6A7735}" destId="{D3B84CBA-9A92-4EDE-ADB7-6FD9FD3DBB33}" srcOrd="3" destOrd="0" presId="urn:microsoft.com/office/officeart/2008/layout/VerticalCurvedList"/>
    <dgm:cxn modelId="{09DA0112-9FE4-45CD-B78E-14775630FED5}" type="presParOf" srcId="{43C3E51C-9A73-465D-B156-400B4676DEC6}" destId="{06CAF3D0-D3A5-4DB7-B85A-EB3A0FAF41A1}" srcOrd="1" destOrd="0" presId="urn:microsoft.com/office/officeart/2008/layout/VerticalCurvedList"/>
    <dgm:cxn modelId="{16E04B09-98EA-40BD-A5B1-AF48BC6C8558}" type="presParOf" srcId="{43C3E51C-9A73-465D-B156-400B4676DEC6}" destId="{AD6D1FB6-ECBE-4699-A0CE-E911612C7862}" srcOrd="2" destOrd="0" presId="urn:microsoft.com/office/officeart/2008/layout/VerticalCurvedList"/>
    <dgm:cxn modelId="{6D8DFBB1-9D6A-4AFE-B559-B2B01CBD5D8D}" type="presParOf" srcId="{AD6D1FB6-ECBE-4699-A0CE-E911612C7862}" destId="{F1A71C1C-E84C-420F-BBB7-16E2062CA1A6}" srcOrd="0" destOrd="0" presId="urn:microsoft.com/office/officeart/2008/layout/VerticalCurvedList"/>
    <dgm:cxn modelId="{DFF9EF2A-695F-4D3F-AE9D-4888BBA6863C}" type="presParOf" srcId="{43C3E51C-9A73-465D-B156-400B4676DEC6}" destId="{5D7A5F8A-2E50-4A82-9089-E55EAC7E1B38}" srcOrd="3" destOrd="0" presId="urn:microsoft.com/office/officeart/2008/layout/VerticalCurvedList"/>
    <dgm:cxn modelId="{3E9F6D2A-A920-46B4-949C-11F1C4D4B634}" type="presParOf" srcId="{43C3E51C-9A73-465D-B156-400B4676DEC6}" destId="{6203756B-3042-41D8-A182-C993C344CEFE}" srcOrd="4" destOrd="0" presId="urn:microsoft.com/office/officeart/2008/layout/VerticalCurvedList"/>
    <dgm:cxn modelId="{49ADEEB3-F387-4F55-84DB-5F3336C5B9F7}" type="presParOf" srcId="{6203756B-3042-41D8-A182-C993C344CEFE}" destId="{4A8AF209-9C99-4B54-9E7C-7DB56CAEB086}" srcOrd="0" destOrd="0" presId="urn:microsoft.com/office/officeart/2008/layout/VerticalCurvedList"/>
    <dgm:cxn modelId="{2A5568A8-0D5D-4E65-A07B-498ECB9ABB45}" type="presParOf" srcId="{43C3E51C-9A73-465D-B156-400B4676DEC6}" destId="{C182A3BD-6978-4185-944D-55FF3C1739F8}" srcOrd="5" destOrd="0" presId="urn:microsoft.com/office/officeart/2008/layout/VerticalCurvedList"/>
    <dgm:cxn modelId="{2379E303-6AD3-48D4-9FB6-B10198ADCF0E}" type="presParOf" srcId="{43C3E51C-9A73-465D-B156-400B4676DEC6}" destId="{4AA3B300-661C-4026-9C27-125755A589CA}" srcOrd="6" destOrd="0" presId="urn:microsoft.com/office/officeart/2008/layout/VerticalCurvedList"/>
    <dgm:cxn modelId="{4C40B170-441A-4AC5-BC2B-7A2068FC0735}" type="presParOf" srcId="{4AA3B300-661C-4026-9C27-125755A589CA}" destId="{F6CE4FCE-8689-4445-A0E9-1A8D964F4744}" srcOrd="0" destOrd="0" presId="urn:microsoft.com/office/officeart/2008/layout/VerticalCurvedList"/>
    <dgm:cxn modelId="{10709DBF-1AB7-4889-A63A-5412084D525A}" type="presParOf" srcId="{43C3E51C-9A73-465D-B156-400B4676DEC6}" destId="{6A2D0F4A-D4BD-454D-9C60-7FC662C8F0D9}" srcOrd="7" destOrd="0" presId="urn:microsoft.com/office/officeart/2008/layout/VerticalCurvedList"/>
    <dgm:cxn modelId="{459876D8-3A32-417B-8B37-6AC416F6028A}" type="presParOf" srcId="{43C3E51C-9A73-465D-B156-400B4676DEC6}" destId="{67B1B108-003C-4400-903C-25528636C880}" srcOrd="8" destOrd="0" presId="urn:microsoft.com/office/officeart/2008/layout/VerticalCurvedList"/>
    <dgm:cxn modelId="{5728B7E5-3088-461D-8C11-12078A2AF87F}" type="presParOf" srcId="{67B1B108-003C-4400-903C-25528636C880}" destId="{07FEB527-40B9-4462-90C3-00B242EF48F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A0EE72-5FA2-4661-BAE5-8A2F1B8921A1}">
      <dsp:nvSpPr>
        <dsp:cNvPr id="0" name=""/>
        <dsp:cNvSpPr/>
      </dsp:nvSpPr>
      <dsp:spPr>
        <a:xfrm>
          <a:off x="0" y="320199"/>
          <a:ext cx="10972800" cy="1256850"/>
        </a:xfrm>
        <a:prstGeom prst="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1611" tIns="437388" rIns="851611"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dirty="0">
              <a:solidFill>
                <a:srgbClr val="000000"/>
              </a:solidFill>
            </a:rPr>
            <a:t>A staff member slaps a resident, or a CNA pinches a resident’s arm to get them to move out of the way</a:t>
          </a:r>
        </a:p>
      </dsp:txBody>
      <dsp:txXfrm>
        <a:off x="0" y="320199"/>
        <a:ext cx="10972800" cy="1256850"/>
      </dsp:txXfrm>
    </dsp:sp>
    <dsp:sp modelId="{3E8C78E0-DAFF-4EF9-9D9F-6E9592CEA763}">
      <dsp:nvSpPr>
        <dsp:cNvPr id="0" name=""/>
        <dsp:cNvSpPr/>
      </dsp:nvSpPr>
      <dsp:spPr>
        <a:xfrm>
          <a:off x="548640" y="10239"/>
          <a:ext cx="7680960" cy="619920"/>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90322" tIns="0" rIns="290322" bIns="0" numCol="1" spcCol="1270" anchor="ctr" anchorCtr="0">
          <a:noAutofit/>
        </a:bodyPr>
        <a:lstStyle/>
        <a:p>
          <a:pPr marL="0" lvl="0" indent="0" algn="l" defTabSz="889000">
            <a:lnSpc>
              <a:spcPct val="90000"/>
            </a:lnSpc>
            <a:spcBef>
              <a:spcPct val="0"/>
            </a:spcBef>
            <a:spcAft>
              <a:spcPct val="35000"/>
            </a:spcAft>
            <a:buNone/>
          </a:pPr>
          <a:r>
            <a:rPr lang="en-US" sz="2000" b="1" kern="1200" dirty="0"/>
            <a:t>Physical</a:t>
          </a:r>
          <a:r>
            <a:rPr lang="en-US" sz="2000" kern="1200" dirty="0"/>
            <a:t> – Intentional use of physical force </a:t>
          </a:r>
        </a:p>
      </dsp:txBody>
      <dsp:txXfrm>
        <a:off x="578902" y="40501"/>
        <a:ext cx="7620436" cy="559396"/>
      </dsp:txXfrm>
    </dsp:sp>
    <dsp:sp modelId="{B0E2A711-F6BE-459A-8B10-8492E4BF2528}">
      <dsp:nvSpPr>
        <dsp:cNvPr id="0" name=""/>
        <dsp:cNvSpPr/>
      </dsp:nvSpPr>
      <dsp:spPr>
        <a:xfrm>
          <a:off x="0" y="2000409"/>
          <a:ext cx="10972800" cy="1256850"/>
        </a:xfrm>
        <a:prstGeom prst="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1611" tIns="437388" rIns="851611"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dirty="0">
              <a:solidFill>
                <a:srgbClr val="000000"/>
              </a:solidFill>
            </a:rPr>
            <a:t>A manager shows a resident a video containing nudity making the resident uncomfortable</a:t>
          </a:r>
        </a:p>
      </dsp:txBody>
      <dsp:txXfrm>
        <a:off x="0" y="2000409"/>
        <a:ext cx="10972800" cy="1256850"/>
      </dsp:txXfrm>
    </dsp:sp>
    <dsp:sp modelId="{9754DB65-8BEF-41CC-B3EA-CABDB9DE4A21}">
      <dsp:nvSpPr>
        <dsp:cNvPr id="0" name=""/>
        <dsp:cNvSpPr/>
      </dsp:nvSpPr>
      <dsp:spPr>
        <a:xfrm>
          <a:off x="548640" y="1690449"/>
          <a:ext cx="7680960" cy="619920"/>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90322" tIns="0" rIns="290322" bIns="0" numCol="1" spcCol="1270" anchor="ctr" anchorCtr="0">
          <a:noAutofit/>
        </a:bodyPr>
        <a:lstStyle/>
        <a:p>
          <a:pPr marL="0" lvl="0" indent="0" algn="l" defTabSz="889000">
            <a:lnSpc>
              <a:spcPct val="90000"/>
            </a:lnSpc>
            <a:spcBef>
              <a:spcPct val="0"/>
            </a:spcBef>
            <a:spcAft>
              <a:spcPct val="35000"/>
            </a:spcAft>
            <a:buNone/>
          </a:pPr>
          <a:r>
            <a:rPr lang="en-US" sz="2000" b="1" kern="1200" dirty="0"/>
            <a:t>Sexual</a:t>
          </a:r>
          <a:r>
            <a:rPr lang="en-US" sz="2000" kern="1200" dirty="0"/>
            <a:t> – Forced and/or unwanted sexual interaction of any kind.</a:t>
          </a:r>
          <a:r>
            <a:rPr lang="en-US" sz="1200" kern="1200" dirty="0"/>
            <a:t> </a:t>
          </a:r>
        </a:p>
      </dsp:txBody>
      <dsp:txXfrm>
        <a:off x="578902" y="1720711"/>
        <a:ext cx="7620436" cy="559396"/>
      </dsp:txXfrm>
    </dsp:sp>
    <dsp:sp modelId="{ACBA3A93-B62E-4F21-A019-9EBA0C767A82}">
      <dsp:nvSpPr>
        <dsp:cNvPr id="0" name=""/>
        <dsp:cNvSpPr/>
      </dsp:nvSpPr>
      <dsp:spPr>
        <a:xfrm>
          <a:off x="0" y="3680619"/>
          <a:ext cx="10972800" cy="1587600"/>
        </a:xfrm>
        <a:prstGeom prst="rect">
          <a:avLst/>
        </a:prstGeom>
        <a:solidFill>
          <a:schemeClr val="dk1">
            <a:alpha val="90000"/>
            <a:tint val="40000"/>
            <a:hueOff val="0"/>
            <a:satOff val="0"/>
            <a:lumOff val="0"/>
            <a:alphaOff val="0"/>
          </a:schemeClr>
        </a:solidFill>
        <a:ln w="12700" cap="flat" cmpd="sng" algn="ctr">
          <a:solidFill>
            <a:schemeClr val="dk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1611" tIns="437388" rIns="851611"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dirty="0">
              <a:solidFill>
                <a:srgbClr val="000000"/>
              </a:solidFill>
            </a:rPr>
            <a:t>A physical therapist tells a resident they will never see their family again if they don’t comply with physical therapy, or a staff member yells at a resident who did not make it to the restroom in time</a:t>
          </a:r>
        </a:p>
      </dsp:txBody>
      <dsp:txXfrm>
        <a:off x="0" y="3680619"/>
        <a:ext cx="10972800" cy="1587600"/>
      </dsp:txXfrm>
    </dsp:sp>
    <dsp:sp modelId="{CAD8D572-1BA4-4F63-8799-D0FCEA67F264}">
      <dsp:nvSpPr>
        <dsp:cNvPr id="0" name=""/>
        <dsp:cNvSpPr/>
      </dsp:nvSpPr>
      <dsp:spPr>
        <a:xfrm>
          <a:off x="548640" y="3370659"/>
          <a:ext cx="7680960" cy="619920"/>
        </a:xfrm>
        <a:prstGeom prst="roundRect">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90322" tIns="0" rIns="290322" bIns="0" numCol="1" spcCol="1270" anchor="ctr" anchorCtr="0">
          <a:noAutofit/>
        </a:bodyPr>
        <a:lstStyle/>
        <a:p>
          <a:pPr marL="0" lvl="0" indent="0" algn="l" defTabSz="889000">
            <a:lnSpc>
              <a:spcPct val="90000"/>
            </a:lnSpc>
            <a:spcBef>
              <a:spcPct val="0"/>
            </a:spcBef>
            <a:spcAft>
              <a:spcPct val="35000"/>
            </a:spcAft>
            <a:buNone/>
          </a:pPr>
          <a:r>
            <a:rPr lang="en-US" sz="2000" b="1" kern="1200" dirty="0"/>
            <a:t>Psychological</a:t>
          </a:r>
          <a:r>
            <a:rPr lang="en-US" sz="2000" kern="1200" dirty="0"/>
            <a:t> – Infliction of anguish, pain, or distress through verbal or nonverbal acts.</a:t>
          </a:r>
        </a:p>
      </dsp:txBody>
      <dsp:txXfrm>
        <a:off x="578902" y="3400921"/>
        <a:ext cx="7620436" cy="55939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0F2F15-B53C-4E2A-BADD-450FB58A4955}">
      <dsp:nvSpPr>
        <dsp:cNvPr id="0" name=""/>
        <dsp:cNvSpPr/>
      </dsp:nvSpPr>
      <dsp:spPr>
        <a:xfrm>
          <a:off x="0" y="2433"/>
          <a:ext cx="109728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5BF87A-890A-44AF-9505-87AB77FAB050}">
      <dsp:nvSpPr>
        <dsp:cNvPr id="0" name=""/>
        <dsp:cNvSpPr/>
      </dsp:nvSpPr>
      <dsp:spPr>
        <a:xfrm>
          <a:off x="0" y="2433"/>
          <a:ext cx="2194560" cy="49786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Seek information when…</a:t>
          </a:r>
        </a:p>
      </dsp:txBody>
      <dsp:txXfrm>
        <a:off x="0" y="2433"/>
        <a:ext cx="2194560" cy="4978613"/>
      </dsp:txXfrm>
    </dsp:sp>
    <dsp:sp modelId="{DAD86B45-8022-4365-BBCC-C9A6E9007C28}">
      <dsp:nvSpPr>
        <dsp:cNvPr id="0" name=""/>
        <dsp:cNvSpPr/>
      </dsp:nvSpPr>
      <dsp:spPr>
        <a:xfrm>
          <a:off x="2359151" y="60958"/>
          <a:ext cx="8613648" cy="11705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You receive a complaint about a resident with a guardian/conservator</a:t>
          </a:r>
        </a:p>
      </dsp:txBody>
      <dsp:txXfrm>
        <a:off x="2359151" y="60958"/>
        <a:ext cx="8613648" cy="1170508"/>
      </dsp:txXfrm>
    </dsp:sp>
    <dsp:sp modelId="{AA40667A-9E0A-4EAA-BEC9-DFA87046BB37}">
      <dsp:nvSpPr>
        <dsp:cNvPr id="0" name=""/>
        <dsp:cNvSpPr/>
      </dsp:nvSpPr>
      <dsp:spPr>
        <a:xfrm>
          <a:off x="2194559" y="1231467"/>
          <a:ext cx="877824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669ED43-3988-464B-BA9C-B8E64F298F47}">
      <dsp:nvSpPr>
        <dsp:cNvPr id="0" name=""/>
        <dsp:cNvSpPr/>
      </dsp:nvSpPr>
      <dsp:spPr>
        <a:xfrm>
          <a:off x="2359151" y="1289993"/>
          <a:ext cx="8613648" cy="11705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A resident has a complaint against the guardian/conservator</a:t>
          </a:r>
        </a:p>
      </dsp:txBody>
      <dsp:txXfrm>
        <a:off x="2359151" y="1289993"/>
        <a:ext cx="8613648" cy="1170508"/>
      </dsp:txXfrm>
    </dsp:sp>
    <dsp:sp modelId="{4247D844-0D94-4D90-AE25-49F0F878C5D2}">
      <dsp:nvSpPr>
        <dsp:cNvPr id="0" name=""/>
        <dsp:cNvSpPr/>
      </dsp:nvSpPr>
      <dsp:spPr>
        <a:xfrm>
          <a:off x="2194559" y="2460502"/>
          <a:ext cx="877824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28D11E-619B-4293-94FB-97E648BFF821}">
      <dsp:nvSpPr>
        <dsp:cNvPr id="0" name=""/>
        <dsp:cNvSpPr/>
      </dsp:nvSpPr>
      <dsp:spPr>
        <a:xfrm>
          <a:off x="2359151" y="2519027"/>
          <a:ext cx="8613648" cy="11705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A resident wants to remove or change a guardian/conservator</a:t>
          </a:r>
        </a:p>
      </dsp:txBody>
      <dsp:txXfrm>
        <a:off x="2359151" y="2519027"/>
        <a:ext cx="8613648" cy="1170508"/>
      </dsp:txXfrm>
    </dsp:sp>
    <dsp:sp modelId="{CA925633-A709-402F-811A-580D5F5E1CD1}">
      <dsp:nvSpPr>
        <dsp:cNvPr id="0" name=""/>
        <dsp:cNvSpPr/>
      </dsp:nvSpPr>
      <dsp:spPr>
        <a:xfrm>
          <a:off x="2194559" y="3689536"/>
          <a:ext cx="877824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8CA3923-F346-4DC0-9026-B28F88C84E29}">
      <dsp:nvSpPr>
        <dsp:cNvPr id="0" name=""/>
        <dsp:cNvSpPr/>
      </dsp:nvSpPr>
      <dsp:spPr>
        <a:xfrm>
          <a:off x="2359151" y="3748061"/>
          <a:ext cx="8613648" cy="11705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marL="0" lvl="0" indent="0" algn="l" defTabSz="1422400">
            <a:lnSpc>
              <a:spcPct val="90000"/>
            </a:lnSpc>
            <a:spcBef>
              <a:spcPct val="0"/>
            </a:spcBef>
            <a:spcAft>
              <a:spcPct val="35000"/>
            </a:spcAft>
            <a:buNone/>
          </a:pPr>
          <a:r>
            <a:rPr lang="en-US" sz="3200" kern="1200" dirty="0"/>
            <a:t>The guardian/conservator is not acting in the best interest of the resident</a:t>
          </a:r>
        </a:p>
      </dsp:txBody>
      <dsp:txXfrm>
        <a:off x="2359151" y="3748061"/>
        <a:ext cx="8613648" cy="1170508"/>
      </dsp:txXfrm>
    </dsp:sp>
    <dsp:sp modelId="{35C16A28-4AE3-4EC4-B543-1BD9722C1E60}">
      <dsp:nvSpPr>
        <dsp:cNvPr id="0" name=""/>
        <dsp:cNvSpPr/>
      </dsp:nvSpPr>
      <dsp:spPr>
        <a:xfrm>
          <a:off x="2194559" y="4918570"/>
          <a:ext cx="877824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6412B0-BF0F-45A3-8237-4F24B187B0B0}">
      <dsp:nvSpPr>
        <dsp:cNvPr id="0" name=""/>
        <dsp:cNvSpPr/>
      </dsp:nvSpPr>
      <dsp:spPr>
        <a:xfrm>
          <a:off x="0" y="66385"/>
          <a:ext cx="10972800" cy="1216215"/>
        </a:xfrm>
        <a:prstGeom prst="roundRect">
          <a:avLst/>
        </a:prstGeom>
        <a:gradFill rotWithShape="0">
          <a:gsLst>
            <a:gs pos="0">
              <a:schemeClr val="accent5">
                <a:alpha val="90000"/>
                <a:hueOff val="0"/>
                <a:satOff val="0"/>
                <a:lumOff val="0"/>
                <a:alphaOff val="0"/>
                <a:lumMod val="110000"/>
                <a:satMod val="105000"/>
                <a:tint val="67000"/>
              </a:schemeClr>
            </a:gs>
            <a:gs pos="50000">
              <a:schemeClr val="accent5">
                <a:alpha val="90000"/>
                <a:hueOff val="0"/>
                <a:satOff val="0"/>
                <a:lumOff val="0"/>
                <a:alphaOff val="0"/>
                <a:lumMod val="105000"/>
                <a:satMod val="103000"/>
                <a:tint val="73000"/>
              </a:schemeClr>
            </a:gs>
            <a:gs pos="100000">
              <a:schemeClr val="accent5">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rgbClr val="000000"/>
              </a:solidFill>
            </a:rPr>
            <a:t>Misappropriating income or assets</a:t>
          </a:r>
        </a:p>
      </dsp:txBody>
      <dsp:txXfrm>
        <a:off x="59371" y="125756"/>
        <a:ext cx="10854058" cy="1097473"/>
      </dsp:txXfrm>
    </dsp:sp>
    <dsp:sp modelId="{2E061325-034C-4B37-8DB5-33A4EF6CD49E}">
      <dsp:nvSpPr>
        <dsp:cNvPr id="0" name=""/>
        <dsp:cNvSpPr/>
      </dsp:nvSpPr>
      <dsp:spPr>
        <a:xfrm>
          <a:off x="0" y="1282600"/>
          <a:ext cx="10972800"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386"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dirty="0"/>
            <a:t>The aide purchases additional items for themself.</a:t>
          </a:r>
        </a:p>
      </dsp:txBody>
      <dsp:txXfrm>
        <a:off x="0" y="1282600"/>
        <a:ext cx="10972800" cy="463680"/>
      </dsp:txXfrm>
    </dsp:sp>
    <dsp:sp modelId="{9CC6F2B3-FB32-4900-B2BE-18738E3AE608}">
      <dsp:nvSpPr>
        <dsp:cNvPr id="0" name=""/>
        <dsp:cNvSpPr/>
      </dsp:nvSpPr>
      <dsp:spPr>
        <a:xfrm>
          <a:off x="0" y="1746280"/>
          <a:ext cx="10972800" cy="1216215"/>
        </a:xfrm>
        <a:prstGeom prst="roundRect">
          <a:avLst/>
        </a:prstGeom>
        <a:gradFill rotWithShape="0">
          <a:gsLst>
            <a:gs pos="0">
              <a:schemeClr val="accent5">
                <a:alpha val="90000"/>
                <a:hueOff val="0"/>
                <a:satOff val="0"/>
                <a:lumOff val="0"/>
                <a:alphaOff val="-20000"/>
                <a:lumMod val="110000"/>
                <a:satMod val="105000"/>
                <a:tint val="67000"/>
              </a:schemeClr>
            </a:gs>
            <a:gs pos="50000">
              <a:schemeClr val="accent5">
                <a:alpha val="90000"/>
                <a:hueOff val="0"/>
                <a:satOff val="0"/>
                <a:lumOff val="0"/>
                <a:alphaOff val="-20000"/>
                <a:lumMod val="105000"/>
                <a:satMod val="103000"/>
                <a:tint val="73000"/>
              </a:schemeClr>
            </a:gs>
            <a:gs pos="100000">
              <a:schemeClr val="accent5">
                <a:alpha val="90000"/>
                <a:hueOff val="0"/>
                <a:satOff val="0"/>
                <a:lumOff val="0"/>
                <a:alphaOff val="-2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rgbClr val="000000"/>
              </a:solidFill>
            </a:rPr>
            <a:t>Charging excessive fees for goods and services</a:t>
          </a:r>
        </a:p>
      </dsp:txBody>
      <dsp:txXfrm>
        <a:off x="59371" y="1805651"/>
        <a:ext cx="10854058" cy="1097473"/>
      </dsp:txXfrm>
    </dsp:sp>
    <dsp:sp modelId="{87BDE112-B40D-428A-BC62-A8361E41AC1E}">
      <dsp:nvSpPr>
        <dsp:cNvPr id="0" name=""/>
        <dsp:cNvSpPr/>
      </dsp:nvSpPr>
      <dsp:spPr>
        <a:xfrm>
          <a:off x="0" y="2962495"/>
          <a:ext cx="10972800"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386"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dirty="0"/>
            <a:t>Charging $200 a week to bring in the resident’s dog for a visit.</a:t>
          </a:r>
        </a:p>
      </dsp:txBody>
      <dsp:txXfrm>
        <a:off x="0" y="2962495"/>
        <a:ext cx="10972800" cy="463680"/>
      </dsp:txXfrm>
    </dsp:sp>
    <dsp:sp modelId="{8484DCE4-3E94-4A89-8073-007640553D5D}">
      <dsp:nvSpPr>
        <dsp:cNvPr id="0" name=""/>
        <dsp:cNvSpPr/>
      </dsp:nvSpPr>
      <dsp:spPr>
        <a:xfrm>
          <a:off x="0" y="3426175"/>
          <a:ext cx="10972800" cy="1216215"/>
        </a:xfrm>
        <a:prstGeom prst="roundRect">
          <a:avLst/>
        </a:prstGeom>
        <a:gradFill rotWithShape="0">
          <a:gsLst>
            <a:gs pos="0">
              <a:schemeClr val="accent5">
                <a:alpha val="90000"/>
                <a:hueOff val="0"/>
                <a:satOff val="0"/>
                <a:lumOff val="0"/>
                <a:alphaOff val="-40000"/>
                <a:lumMod val="110000"/>
                <a:satMod val="105000"/>
                <a:tint val="67000"/>
              </a:schemeClr>
            </a:gs>
            <a:gs pos="50000">
              <a:schemeClr val="accent5">
                <a:alpha val="90000"/>
                <a:hueOff val="0"/>
                <a:satOff val="0"/>
                <a:lumOff val="0"/>
                <a:alphaOff val="-40000"/>
                <a:lumMod val="105000"/>
                <a:satMod val="103000"/>
                <a:tint val="73000"/>
              </a:schemeClr>
            </a:gs>
            <a:gs pos="100000">
              <a:schemeClr val="accent5">
                <a:alpha val="90000"/>
                <a:hueOff val="0"/>
                <a:satOff val="0"/>
                <a:lumOff val="0"/>
                <a:alphaOff val="-4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solidFill>
                <a:srgbClr val="000000"/>
              </a:solidFill>
            </a:rPr>
            <a:t>Improper or fraudulent use of power of attorney or legal authority</a:t>
          </a:r>
        </a:p>
      </dsp:txBody>
      <dsp:txXfrm>
        <a:off x="59371" y="3485546"/>
        <a:ext cx="10854058" cy="1097473"/>
      </dsp:txXfrm>
    </dsp:sp>
    <dsp:sp modelId="{771B7DFA-FB62-43E0-88F8-A47184A848D5}">
      <dsp:nvSpPr>
        <dsp:cNvPr id="0" name=""/>
        <dsp:cNvSpPr/>
      </dsp:nvSpPr>
      <dsp:spPr>
        <a:xfrm>
          <a:off x="0" y="4642390"/>
          <a:ext cx="10972800" cy="4636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8386"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dirty="0"/>
            <a:t>Borrowing money to buy a boat using the resident’s name without permission.</a:t>
          </a:r>
        </a:p>
      </dsp:txBody>
      <dsp:txXfrm>
        <a:off x="0" y="4642390"/>
        <a:ext cx="10972800" cy="4636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8742EC-EE17-4AEF-96C3-BF37D74FC254}">
      <dsp:nvSpPr>
        <dsp:cNvPr id="0" name=""/>
        <dsp:cNvSpPr/>
      </dsp:nvSpPr>
      <dsp:spPr>
        <a:xfrm>
          <a:off x="0" y="417429"/>
          <a:ext cx="10515600" cy="604800"/>
        </a:xfrm>
        <a:prstGeom prst="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454D4A-577C-48FA-A9BC-FAC2FC9F0CDE}">
      <dsp:nvSpPr>
        <dsp:cNvPr id="0" name=""/>
        <dsp:cNvSpPr/>
      </dsp:nvSpPr>
      <dsp:spPr>
        <a:xfrm>
          <a:off x="525780" y="63189"/>
          <a:ext cx="7360920" cy="70848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66800">
            <a:lnSpc>
              <a:spcPct val="90000"/>
            </a:lnSpc>
            <a:spcBef>
              <a:spcPct val="0"/>
            </a:spcBef>
            <a:spcAft>
              <a:spcPct val="35000"/>
            </a:spcAft>
            <a:buNone/>
          </a:pPr>
          <a:r>
            <a:rPr lang="en-US" sz="2400" kern="1200" dirty="0"/>
            <a:t>Explain residents’ rights and the LTCOP role</a:t>
          </a:r>
        </a:p>
      </dsp:txBody>
      <dsp:txXfrm>
        <a:off x="560365" y="97774"/>
        <a:ext cx="7291750" cy="639310"/>
      </dsp:txXfrm>
    </dsp:sp>
    <dsp:sp modelId="{C9D1D882-121C-4DDD-A64E-CA0303692734}">
      <dsp:nvSpPr>
        <dsp:cNvPr id="0" name=""/>
        <dsp:cNvSpPr/>
      </dsp:nvSpPr>
      <dsp:spPr>
        <a:xfrm>
          <a:off x="0" y="1506069"/>
          <a:ext cx="10515600" cy="604800"/>
        </a:xfrm>
        <a:prstGeom prst="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9FF5FE-49ED-40F3-9760-7051E4B1F9E9}">
      <dsp:nvSpPr>
        <dsp:cNvPr id="0" name=""/>
        <dsp:cNvSpPr/>
      </dsp:nvSpPr>
      <dsp:spPr>
        <a:xfrm>
          <a:off x="525780" y="1151829"/>
          <a:ext cx="7360920" cy="70848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66800">
            <a:lnSpc>
              <a:spcPct val="90000"/>
            </a:lnSpc>
            <a:spcBef>
              <a:spcPct val="0"/>
            </a:spcBef>
            <a:spcAft>
              <a:spcPct val="35000"/>
            </a:spcAft>
            <a:buNone/>
          </a:pPr>
          <a:r>
            <a:rPr lang="en-US" sz="2400" kern="1200" dirty="0"/>
            <a:t>Assist with reporting ANE</a:t>
          </a:r>
        </a:p>
      </dsp:txBody>
      <dsp:txXfrm>
        <a:off x="560365" y="1186414"/>
        <a:ext cx="7291750" cy="639310"/>
      </dsp:txXfrm>
    </dsp:sp>
    <dsp:sp modelId="{310979D1-8163-4C59-A29C-56D162794DCF}">
      <dsp:nvSpPr>
        <dsp:cNvPr id="0" name=""/>
        <dsp:cNvSpPr/>
      </dsp:nvSpPr>
      <dsp:spPr>
        <a:xfrm>
          <a:off x="0" y="2594709"/>
          <a:ext cx="10515600" cy="604800"/>
        </a:xfrm>
        <a:prstGeom prst="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8E73C9-2FD3-458E-9F20-29C7B5F85EE9}">
      <dsp:nvSpPr>
        <dsp:cNvPr id="0" name=""/>
        <dsp:cNvSpPr/>
      </dsp:nvSpPr>
      <dsp:spPr>
        <a:xfrm>
          <a:off x="525780" y="2240469"/>
          <a:ext cx="7360920" cy="70848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66800">
            <a:lnSpc>
              <a:spcPct val="90000"/>
            </a:lnSpc>
            <a:spcBef>
              <a:spcPct val="0"/>
            </a:spcBef>
            <a:spcAft>
              <a:spcPct val="35000"/>
            </a:spcAft>
            <a:buNone/>
          </a:pPr>
          <a:r>
            <a:rPr lang="en-US" sz="2400" kern="1200" dirty="0"/>
            <a:t>Meet with residents</a:t>
          </a:r>
        </a:p>
      </dsp:txBody>
      <dsp:txXfrm>
        <a:off x="560365" y="2275054"/>
        <a:ext cx="7291750" cy="639310"/>
      </dsp:txXfrm>
    </dsp:sp>
    <dsp:sp modelId="{58E48ED3-C7C3-4DFD-9670-6473BF342F82}">
      <dsp:nvSpPr>
        <dsp:cNvPr id="0" name=""/>
        <dsp:cNvSpPr/>
      </dsp:nvSpPr>
      <dsp:spPr>
        <a:xfrm>
          <a:off x="0" y="3683349"/>
          <a:ext cx="10515600" cy="604800"/>
        </a:xfrm>
        <a:prstGeom prst="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5222CE-A44C-4DAF-A9B4-BD88F15CB0E5}">
      <dsp:nvSpPr>
        <dsp:cNvPr id="0" name=""/>
        <dsp:cNvSpPr/>
      </dsp:nvSpPr>
      <dsp:spPr>
        <a:xfrm>
          <a:off x="525780" y="3329109"/>
          <a:ext cx="7360920" cy="70848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1066800">
            <a:lnSpc>
              <a:spcPct val="90000"/>
            </a:lnSpc>
            <a:spcBef>
              <a:spcPct val="0"/>
            </a:spcBef>
            <a:spcAft>
              <a:spcPct val="35000"/>
            </a:spcAft>
            <a:buNone/>
          </a:pPr>
          <a:r>
            <a:rPr lang="en-US" sz="2400" kern="1200" dirty="0"/>
            <a:t>Meet with family members</a:t>
          </a:r>
        </a:p>
      </dsp:txBody>
      <dsp:txXfrm>
        <a:off x="560365" y="3363694"/>
        <a:ext cx="7291750" cy="6393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8742EC-EE17-4AEF-96C3-BF37D74FC254}">
      <dsp:nvSpPr>
        <dsp:cNvPr id="0" name=""/>
        <dsp:cNvSpPr/>
      </dsp:nvSpPr>
      <dsp:spPr>
        <a:xfrm>
          <a:off x="0" y="1266240"/>
          <a:ext cx="10972800" cy="403200"/>
        </a:xfrm>
        <a:prstGeom prst="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454D4A-577C-48FA-A9BC-FAC2FC9F0CDE}">
      <dsp:nvSpPr>
        <dsp:cNvPr id="0" name=""/>
        <dsp:cNvSpPr/>
      </dsp:nvSpPr>
      <dsp:spPr>
        <a:xfrm>
          <a:off x="548640" y="1030080"/>
          <a:ext cx="7680960" cy="47232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0322" tIns="0" rIns="290322" bIns="0" numCol="1" spcCol="1270" anchor="ctr" anchorCtr="0">
          <a:noAutofit/>
        </a:bodyPr>
        <a:lstStyle/>
        <a:p>
          <a:pPr marL="0" lvl="0" indent="0" algn="l" defTabSz="711200">
            <a:lnSpc>
              <a:spcPct val="90000"/>
            </a:lnSpc>
            <a:spcBef>
              <a:spcPct val="0"/>
            </a:spcBef>
            <a:spcAft>
              <a:spcPct val="35000"/>
            </a:spcAft>
            <a:buNone/>
          </a:pPr>
          <a:r>
            <a:rPr lang="en-US" sz="1600" kern="1200" dirty="0"/>
            <a:t>Work with the facility to ensure residents feel safe</a:t>
          </a:r>
        </a:p>
      </dsp:txBody>
      <dsp:txXfrm>
        <a:off x="571697" y="1053137"/>
        <a:ext cx="7634846" cy="426206"/>
      </dsp:txXfrm>
    </dsp:sp>
    <dsp:sp modelId="{C9D1D882-121C-4DDD-A64E-CA0303692734}">
      <dsp:nvSpPr>
        <dsp:cNvPr id="0" name=""/>
        <dsp:cNvSpPr/>
      </dsp:nvSpPr>
      <dsp:spPr>
        <a:xfrm>
          <a:off x="0" y="1992000"/>
          <a:ext cx="10972800" cy="403200"/>
        </a:xfrm>
        <a:prstGeom prst="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E9FF5FE-49ED-40F3-9760-7051E4B1F9E9}">
      <dsp:nvSpPr>
        <dsp:cNvPr id="0" name=""/>
        <dsp:cNvSpPr/>
      </dsp:nvSpPr>
      <dsp:spPr>
        <a:xfrm>
          <a:off x="548640" y="1755840"/>
          <a:ext cx="7680960" cy="47232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0322" tIns="0" rIns="290322" bIns="0" numCol="1" spcCol="1270" anchor="ctr" anchorCtr="0">
          <a:noAutofit/>
        </a:bodyPr>
        <a:lstStyle/>
        <a:p>
          <a:pPr marL="0" lvl="0" indent="0" algn="l" defTabSz="711200">
            <a:lnSpc>
              <a:spcPct val="90000"/>
            </a:lnSpc>
            <a:spcBef>
              <a:spcPct val="0"/>
            </a:spcBef>
            <a:spcAft>
              <a:spcPct val="35000"/>
            </a:spcAft>
            <a:buNone/>
          </a:pPr>
          <a:r>
            <a:rPr lang="en-US" sz="1600" kern="1200" dirty="0"/>
            <a:t>Ensure the facility makes efforts to protect residents from further harm</a:t>
          </a:r>
        </a:p>
      </dsp:txBody>
      <dsp:txXfrm>
        <a:off x="571697" y="1778897"/>
        <a:ext cx="7634846" cy="426206"/>
      </dsp:txXfrm>
    </dsp:sp>
    <dsp:sp modelId="{310979D1-8163-4C59-A29C-56D162794DCF}">
      <dsp:nvSpPr>
        <dsp:cNvPr id="0" name=""/>
        <dsp:cNvSpPr/>
      </dsp:nvSpPr>
      <dsp:spPr>
        <a:xfrm>
          <a:off x="0" y="2717760"/>
          <a:ext cx="10972800" cy="403200"/>
        </a:xfrm>
        <a:prstGeom prst="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8E73C9-2FD3-458E-9F20-29C7B5F85EE9}">
      <dsp:nvSpPr>
        <dsp:cNvPr id="0" name=""/>
        <dsp:cNvSpPr/>
      </dsp:nvSpPr>
      <dsp:spPr>
        <a:xfrm>
          <a:off x="548640" y="2481600"/>
          <a:ext cx="7680960" cy="47232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0322" tIns="0" rIns="290322" bIns="0" numCol="1" spcCol="1270" anchor="ctr" anchorCtr="0">
          <a:noAutofit/>
        </a:bodyPr>
        <a:lstStyle/>
        <a:p>
          <a:pPr marL="0" lvl="0" indent="0" algn="l" defTabSz="711200">
            <a:lnSpc>
              <a:spcPct val="90000"/>
            </a:lnSpc>
            <a:spcBef>
              <a:spcPct val="0"/>
            </a:spcBef>
            <a:spcAft>
              <a:spcPct val="35000"/>
            </a:spcAft>
            <a:buNone/>
          </a:pPr>
          <a:r>
            <a:rPr lang="en-US" sz="1600" kern="1200" dirty="0"/>
            <a:t>Follow up with the facility</a:t>
          </a:r>
        </a:p>
      </dsp:txBody>
      <dsp:txXfrm>
        <a:off x="571697" y="2504657"/>
        <a:ext cx="7634846" cy="426206"/>
      </dsp:txXfrm>
    </dsp:sp>
    <dsp:sp modelId="{58E48ED3-C7C3-4DFD-9670-6473BF342F82}">
      <dsp:nvSpPr>
        <dsp:cNvPr id="0" name=""/>
        <dsp:cNvSpPr/>
      </dsp:nvSpPr>
      <dsp:spPr>
        <a:xfrm>
          <a:off x="0" y="3443520"/>
          <a:ext cx="10972800" cy="403200"/>
        </a:xfrm>
        <a:prstGeom prst="rect">
          <a:avLst/>
        </a:prstGeom>
        <a:solidFill>
          <a:schemeClr val="accent2">
            <a:alpha val="90000"/>
            <a:tint val="4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5222CE-A44C-4DAF-A9B4-BD88F15CB0E5}">
      <dsp:nvSpPr>
        <dsp:cNvPr id="0" name=""/>
        <dsp:cNvSpPr/>
      </dsp:nvSpPr>
      <dsp:spPr>
        <a:xfrm>
          <a:off x="548640" y="3207360"/>
          <a:ext cx="7680960" cy="472320"/>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0322" tIns="0" rIns="290322" bIns="0" numCol="1" spcCol="1270" anchor="ctr" anchorCtr="0">
          <a:noAutofit/>
        </a:bodyPr>
        <a:lstStyle/>
        <a:p>
          <a:pPr marL="0" lvl="0" indent="0" algn="l" defTabSz="711200">
            <a:lnSpc>
              <a:spcPct val="90000"/>
            </a:lnSpc>
            <a:spcBef>
              <a:spcPct val="0"/>
            </a:spcBef>
            <a:spcAft>
              <a:spcPct val="35000"/>
            </a:spcAft>
            <a:buNone/>
          </a:pPr>
          <a:r>
            <a:rPr lang="en-US" sz="1600" kern="1200" dirty="0"/>
            <a:t>Research the facility’s ANE history</a:t>
          </a:r>
        </a:p>
      </dsp:txBody>
      <dsp:txXfrm>
        <a:off x="571697" y="3230417"/>
        <a:ext cx="7634846" cy="4262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C4A49A-43E9-4798-84FD-24DE01CC6BF3}">
      <dsp:nvSpPr>
        <dsp:cNvPr id="0" name=""/>
        <dsp:cNvSpPr/>
      </dsp:nvSpPr>
      <dsp:spPr>
        <a:xfrm>
          <a:off x="1481041" y="51596"/>
          <a:ext cx="4181755" cy="1393193"/>
        </a:xfrm>
        <a:prstGeom prst="roundRect">
          <a:avLst>
            <a:gd name="adj" fmla="val 10000"/>
          </a:avLst>
        </a:prstGeom>
        <a:solidFill>
          <a:srgbClr val="ED7D31">
            <a:hueOff val="0"/>
            <a:satOff val="0"/>
            <a:lumOff val="0"/>
            <a:alphaOff val="0"/>
          </a:srgbClr>
        </a:solidFill>
        <a:ln w="254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ysClr val="window" lastClr="FFFFFF"/>
              </a:solidFill>
              <a:latin typeface="Calibri"/>
              <a:ea typeface="+mn-ea"/>
              <a:cs typeface="Calibri"/>
            </a:rPr>
            <a:t>If a resident is able to communicate consent </a:t>
          </a:r>
          <a:r>
            <a:rPr lang="en-US" sz="2200" b="1" kern="1200" dirty="0">
              <a:solidFill>
                <a:sysClr val="window" lastClr="FFFFFF"/>
              </a:solidFill>
              <a:latin typeface="Calibri"/>
              <a:ea typeface="+mn-ea"/>
              <a:cs typeface="Calibri"/>
            </a:rPr>
            <a:t>or</a:t>
          </a:r>
          <a:r>
            <a:rPr lang="en-US" sz="2200" kern="1200" dirty="0">
              <a:solidFill>
                <a:sysClr val="window" lastClr="FFFFFF"/>
              </a:solidFill>
              <a:latin typeface="Calibri"/>
              <a:ea typeface="+mn-ea"/>
              <a:cs typeface="Calibri"/>
            </a:rPr>
            <a:t> if the resident is unable to consent, and has a resident representative</a:t>
          </a:r>
        </a:p>
      </dsp:txBody>
      <dsp:txXfrm>
        <a:off x="1521846" y="92401"/>
        <a:ext cx="4100145" cy="1311583"/>
      </dsp:txXfrm>
    </dsp:sp>
    <dsp:sp modelId="{F0B5053B-4406-4923-A5A4-A640589181D5}">
      <dsp:nvSpPr>
        <dsp:cNvPr id="0" name=""/>
        <dsp:cNvSpPr/>
      </dsp:nvSpPr>
      <dsp:spPr>
        <a:xfrm>
          <a:off x="1899217" y="1444790"/>
          <a:ext cx="423262" cy="720574"/>
        </a:xfrm>
        <a:custGeom>
          <a:avLst/>
          <a:gdLst/>
          <a:ahLst/>
          <a:cxnLst/>
          <a:rect l="0" t="0" r="0" b="0"/>
          <a:pathLst>
            <a:path>
              <a:moveTo>
                <a:pt x="0" y="0"/>
              </a:moveTo>
              <a:lnTo>
                <a:pt x="0" y="670063"/>
              </a:lnTo>
              <a:lnTo>
                <a:pt x="393591" y="670063"/>
              </a:lnTo>
            </a:path>
          </a:pathLst>
        </a:custGeom>
        <a:noFill/>
        <a:ln w="254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EC4EE99D-55C8-4DA5-B5C0-893B66C8C32C}">
      <dsp:nvSpPr>
        <dsp:cNvPr id="0" name=""/>
        <dsp:cNvSpPr/>
      </dsp:nvSpPr>
      <dsp:spPr>
        <a:xfrm>
          <a:off x="2322479" y="1652573"/>
          <a:ext cx="3171301" cy="1025583"/>
        </a:xfrm>
        <a:prstGeom prst="roundRect">
          <a:avLst>
            <a:gd name="adj" fmla="val 10000"/>
          </a:avLst>
        </a:prstGeom>
        <a:solidFill>
          <a:sysClr val="window" lastClr="FFFFFF">
            <a:alpha val="90000"/>
            <a:hueOff val="0"/>
            <a:satOff val="0"/>
            <a:lumOff val="0"/>
            <a:alphaOff val="0"/>
          </a:sysClr>
        </a:solidFill>
        <a:ln w="25400" cap="flat" cmpd="sng" algn="ctr">
          <a:solidFill>
            <a:srgbClr val="ED7D31">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ysClr val="windowText" lastClr="000000">
                  <a:hueOff val="0"/>
                  <a:satOff val="0"/>
                  <a:lumOff val="0"/>
                  <a:alphaOff val="0"/>
                </a:sysClr>
              </a:solidFill>
              <a:latin typeface="Calibri"/>
              <a:ea typeface="+mn-ea"/>
              <a:cs typeface="Calibri"/>
            </a:rPr>
            <a:t>Discuss pros and cons of reporting.</a:t>
          </a:r>
        </a:p>
      </dsp:txBody>
      <dsp:txXfrm>
        <a:off x="2352517" y="1682611"/>
        <a:ext cx="3111225" cy="965507"/>
      </dsp:txXfrm>
    </dsp:sp>
    <dsp:sp modelId="{DE4F7891-F608-46C8-AC68-314222679BDF}">
      <dsp:nvSpPr>
        <dsp:cNvPr id="0" name=""/>
        <dsp:cNvSpPr/>
      </dsp:nvSpPr>
      <dsp:spPr>
        <a:xfrm>
          <a:off x="1899217" y="1444790"/>
          <a:ext cx="423262" cy="2002554"/>
        </a:xfrm>
        <a:custGeom>
          <a:avLst/>
          <a:gdLst/>
          <a:ahLst/>
          <a:cxnLst/>
          <a:rect l="0" t="0" r="0" b="0"/>
          <a:pathLst>
            <a:path>
              <a:moveTo>
                <a:pt x="0" y="0"/>
              </a:moveTo>
              <a:lnTo>
                <a:pt x="0" y="1862176"/>
              </a:lnTo>
              <a:lnTo>
                <a:pt x="393591" y="1862176"/>
              </a:lnTo>
            </a:path>
          </a:pathLst>
        </a:custGeom>
        <a:noFill/>
        <a:ln w="254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F0F669A1-731B-4AE9-8D22-5F644E83F044}">
      <dsp:nvSpPr>
        <dsp:cNvPr id="0" name=""/>
        <dsp:cNvSpPr/>
      </dsp:nvSpPr>
      <dsp:spPr>
        <a:xfrm>
          <a:off x="2322479" y="2934553"/>
          <a:ext cx="3272809" cy="1025583"/>
        </a:xfrm>
        <a:prstGeom prst="roundRect">
          <a:avLst>
            <a:gd name="adj" fmla="val 10000"/>
          </a:avLst>
        </a:prstGeom>
        <a:solidFill>
          <a:sysClr val="window" lastClr="FFFFFF">
            <a:alpha val="90000"/>
            <a:hueOff val="0"/>
            <a:satOff val="0"/>
            <a:lumOff val="0"/>
            <a:alphaOff val="0"/>
          </a:sysClr>
        </a:solidFill>
        <a:ln w="25400" cap="flat" cmpd="sng" algn="ctr">
          <a:solidFill>
            <a:srgbClr val="5B9BD5">
              <a:lumMod val="75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ysClr val="windowText" lastClr="000000">
                  <a:hueOff val="0"/>
                  <a:satOff val="0"/>
                  <a:lumOff val="0"/>
                  <a:alphaOff val="0"/>
                </a:sysClr>
              </a:solidFill>
              <a:latin typeface="Calibri"/>
              <a:ea typeface="+mn-ea"/>
              <a:cs typeface="Calibri"/>
            </a:rPr>
            <a:t>Discuss outcomes of reporting.</a:t>
          </a:r>
        </a:p>
      </dsp:txBody>
      <dsp:txXfrm>
        <a:off x="2352517" y="2964591"/>
        <a:ext cx="3212733" cy="965507"/>
      </dsp:txXfrm>
    </dsp:sp>
    <dsp:sp modelId="{5F41FB04-2EAC-458C-9C01-7276DF143822}">
      <dsp:nvSpPr>
        <dsp:cNvPr id="0" name=""/>
        <dsp:cNvSpPr/>
      </dsp:nvSpPr>
      <dsp:spPr>
        <a:xfrm>
          <a:off x="1899217" y="1444790"/>
          <a:ext cx="423262" cy="3284533"/>
        </a:xfrm>
        <a:custGeom>
          <a:avLst/>
          <a:gdLst/>
          <a:ahLst/>
          <a:cxnLst/>
          <a:rect l="0" t="0" r="0" b="0"/>
          <a:pathLst>
            <a:path>
              <a:moveTo>
                <a:pt x="0" y="0"/>
              </a:moveTo>
              <a:lnTo>
                <a:pt x="0" y="3054289"/>
              </a:lnTo>
              <a:lnTo>
                <a:pt x="393591" y="3054289"/>
              </a:lnTo>
            </a:path>
          </a:pathLst>
        </a:custGeom>
        <a:noFill/>
        <a:ln w="25400" cap="flat" cmpd="sng" algn="ctr">
          <a:solidFill>
            <a:srgbClr val="ED7D31">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BCFB7626-CF85-4E63-BEDC-9591C0AB97BF}">
      <dsp:nvSpPr>
        <dsp:cNvPr id="0" name=""/>
        <dsp:cNvSpPr/>
      </dsp:nvSpPr>
      <dsp:spPr>
        <a:xfrm>
          <a:off x="2322479" y="4216532"/>
          <a:ext cx="3396863" cy="1025583"/>
        </a:xfrm>
        <a:prstGeom prst="roundRect">
          <a:avLst>
            <a:gd name="adj" fmla="val 10000"/>
          </a:avLst>
        </a:prstGeom>
        <a:solidFill>
          <a:sysClr val="window" lastClr="FFFFFF">
            <a:alpha val="90000"/>
            <a:hueOff val="0"/>
            <a:satOff val="0"/>
            <a:lumOff val="0"/>
            <a:alphaOff val="0"/>
          </a:sysClr>
        </a:solidFill>
        <a:ln w="25400" cap="flat" cmpd="sng" algn="ctr">
          <a:solidFill>
            <a:srgbClr val="FFC000">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solidFill>
                <a:sysClr val="windowText" lastClr="000000">
                  <a:hueOff val="0"/>
                  <a:satOff val="0"/>
                  <a:lumOff val="0"/>
                  <a:alphaOff val="0"/>
                </a:sysClr>
              </a:solidFill>
              <a:latin typeface="Calibri"/>
              <a:ea typeface="+mn-ea"/>
              <a:cs typeface="Calibri"/>
            </a:rPr>
            <a:t>Resident or Resident representative </a:t>
          </a:r>
          <a:r>
            <a:rPr lang="en-US" sz="2200" b="1" kern="1200" dirty="0">
              <a:solidFill>
                <a:sysClr val="windowText" lastClr="000000">
                  <a:hueOff val="0"/>
                  <a:satOff val="0"/>
                  <a:lumOff val="0"/>
                  <a:alphaOff val="0"/>
                </a:sysClr>
              </a:solidFill>
              <a:latin typeface="Calibri"/>
              <a:ea typeface="+mn-ea"/>
              <a:cs typeface="Calibri"/>
            </a:rPr>
            <a:t>permission to report is required</a:t>
          </a:r>
          <a:r>
            <a:rPr lang="en-US" sz="2200" kern="1200" dirty="0">
              <a:solidFill>
                <a:sysClr val="windowText" lastClr="000000">
                  <a:hueOff val="0"/>
                  <a:satOff val="0"/>
                  <a:lumOff val="0"/>
                  <a:alphaOff val="0"/>
                </a:sysClr>
              </a:solidFill>
              <a:latin typeface="Calibri"/>
              <a:ea typeface="+mn-ea"/>
              <a:cs typeface="Calibri"/>
            </a:rPr>
            <a:t>.</a:t>
          </a:r>
        </a:p>
      </dsp:txBody>
      <dsp:txXfrm>
        <a:off x="2352517" y="4246570"/>
        <a:ext cx="3336787" cy="96550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9E087B-FAA4-4F81-858A-EC63F263A460}">
      <dsp:nvSpPr>
        <dsp:cNvPr id="0" name=""/>
        <dsp:cNvSpPr/>
      </dsp:nvSpPr>
      <dsp:spPr>
        <a:xfrm>
          <a:off x="2942346" y="1250640"/>
          <a:ext cx="643620" cy="91440"/>
        </a:xfrm>
        <a:custGeom>
          <a:avLst/>
          <a:gdLst/>
          <a:ahLst/>
          <a:cxnLst/>
          <a:rect l="0" t="0" r="0" b="0"/>
          <a:pathLst>
            <a:path>
              <a:moveTo>
                <a:pt x="0" y="45720"/>
              </a:moveTo>
              <a:lnTo>
                <a:pt x="333188" y="45720"/>
              </a:lnTo>
            </a:path>
          </a:pathLst>
        </a:custGeom>
        <a:noFill/>
        <a:ln w="28575" cap="flat" cmpd="sng" algn="ctr">
          <a:solidFill>
            <a:sysClr val="windowText" lastClr="000000">
              <a:hueOff val="0"/>
              <a:satOff val="0"/>
              <a:lumOff val="0"/>
              <a:alphaOff val="0"/>
            </a:sys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solidFill>
              <a:sysClr val="windowText" lastClr="000000">
                <a:hueOff val="0"/>
                <a:satOff val="0"/>
                <a:lumOff val="0"/>
                <a:alphaOff val="0"/>
              </a:sysClr>
            </a:solidFill>
            <a:latin typeface="Calibri" panose="020F0502020204030204"/>
            <a:ea typeface="+mn-ea"/>
            <a:cs typeface="Calibri"/>
          </a:endParaRPr>
        </a:p>
      </dsp:txBody>
      <dsp:txXfrm>
        <a:off x="3247301" y="1292986"/>
        <a:ext cx="0" cy="0"/>
      </dsp:txXfrm>
    </dsp:sp>
    <dsp:sp modelId="{D1B9960E-5C02-4AC3-B980-9B014B13831C}">
      <dsp:nvSpPr>
        <dsp:cNvPr id="0" name=""/>
        <dsp:cNvSpPr/>
      </dsp:nvSpPr>
      <dsp:spPr>
        <a:xfrm>
          <a:off x="12752" y="416942"/>
          <a:ext cx="2931394" cy="1758836"/>
        </a:xfrm>
        <a:prstGeom prst="rect">
          <a:avLst/>
        </a:prstGeom>
        <a:solidFill>
          <a:schemeClr val="accent5">
            <a:lumMod val="20000"/>
            <a:lumOff val="80000"/>
          </a:schemeClr>
        </a:solidFill>
        <a:ln w="12700" cap="flat" cmpd="sng" algn="ctr">
          <a:solidFill>
            <a:sysClr val="windowText" lastClr="000000">
              <a:shade val="80000"/>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ysClr val="windowText" lastClr="000000">
                  <a:hueOff val="0"/>
                  <a:satOff val="0"/>
                  <a:lumOff val="0"/>
                  <a:alphaOff val="0"/>
                </a:sysClr>
              </a:solidFill>
              <a:latin typeface="Calibri" panose="020F0502020204030204"/>
              <a:ea typeface="+mn-ea"/>
              <a:cs typeface="Calibri"/>
            </a:rPr>
            <a:t>No resident representative</a:t>
          </a:r>
        </a:p>
      </dsp:txBody>
      <dsp:txXfrm>
        <a:off x="12752" y="416942"/>
        <a:ext cx="2931394" cy="1758836"/>
      </dsp:txXfrm>
    </dsp:sp>
    <dsp:sp modelId="{D54AE8CB-58EB-4A7F-9C89-9E27D8DAB532}">
      <dsp:nvSpPr>
        <dsp:cNvPr id="0" name=""/>
        <dsp:cNvSpPr/>
      </dsp:nvSpPr>
      <dsp:spPr>
        <a:xfrm>
          <a:off x="1478449" y="2531796"/>
          <a:ext cx="4187672" cy="643620"/>
        </a:xfrm>
        <a:custGeom>
          <a:avLst/>
          <a:gdLst/>
          <a:ahLst/>
          <a:cxnLst/>
          <a:rect l="0" t="0" r="0" b="0"/>
          <a:pathLst>
            <a:path>
              <a:moveTo>
                <a:pt x="2259535" y="0"/>
              </a:moveTo>
              <a:lnTo>
                <a:pt x="2259535" y="183694"/>
              </a:lnTo>
              <a:lnTo>
                <a:pt x="0" y="183694"/>
              </a:lnTo>
              <a:lnTo>
                <a:pt x="0" y="333188"/>
              </a:lnTo>
            </a:path>
          </a:pathLst>
        </a:custGeom>
        <a:noFill/>
        <a:ln w="28575" cap="flat" cmpd="sng" algn="ctr">
          <a:solidFill>
            <a:sysClr val="windowText" lastClr="000000">
              <a:hueOff val="0"/>
              <a:satOff val="0"/>
              <a:lumOff val="0"/>
              <a:alphaOff val="0"/>
            </a:sys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solidFill>
              <a:sysClr val="windowText" lastClr="000000">
                <a:hueOff val="0"/>
                <a:satOff val="0"/>
                <a:lumOff val="0"/>
                <a:alphaOff val="0"/>
              </a:sysClr>
            </a:solidFill>
            <a:latin typeface="Calibri" panose="020F0502020204030204"/>
            <a:ea typeface="+mn-ea"/>
            <a:cs typeface="Calibri"/>
          </a:endParaRPr>
        </a:p>
      </dsp:txBody>
      <dsp:txXfrm>
        <a:off x="3466245" y="2850232"/>
        <a:ext cx="0" cy="0"/>
      </dsp:txXfrm>
    </dsp:sp>
    <dsp:sp modelId="{B8A3B1DC-1B58-472A-B48B-BD99B31DA53F}">
      <dsp:nvSpPr>
        <dsp:cNvPr id="0" name=""/>
        <dsp:cNvSpPr/>
      </dsp:nvSpPr>
      <dsp:spPr>
        <a:xfrm>
          <a:off x="3618366" y="59124"/>
          <a:ext cx="4095509" cy="2474471"/>
        </a:xfrm>
        <a:prstGeom prst="rect">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Text" lastClr="000000">
                  <a:hueOff val="0"/>
                  <a:satOff val="0"/>
                  <a:lumOff val="0"/>
                  <a:alphaOff val="0"/>
                </a:sysClr>
              </a:solidFill>
              <a:latin typeface="Calibri" panose="020F0502020204030204"/>
              <a:ea typeface="+mn-ea"/>
              <a:cs typeface="Calibri"/>
            </a:rPr>
            <a:t>LTCOP has reasonable cause to believe an action, inaction or decision may adversely affect the resident's health, safety, welfare or rights and</a:t>
          </a:r>
        </a:p>
        <a:p>
          <a:pPr marL="0" lvl="0" indent="0" algn="ctr" defTabSz="889000">
            <a:lnSpc>
              <a:spcPct val="90000"/>
            </a:lnSpc>
            <a:spcBef>
              <a:spcPct val="0"/>
            </a:spcBef>
            <a:spcAft>
              <a:spcPct val="35000"/>
            </a:spcAft>
            <a:buNone/>
          </a:pPr>
          <a:endParaRPr lang="en-US" sz="900" kern="1200" dirty="0">
            <a:solidFill>
              <a:sysClr val="windowText" lastClr="000000">
                <a:hueOff val="0"/>
                <a:satOff val="0"/>
                <a:lumOff val="0"/>
                <a:alphaOff val="0"/>
              </a:sysClr>
            </a:solidFill>
            <a:latin typeface="Calibri" panose="020F0502020204030204"/>
            <a:ea typeface="+mn-ea"/>
            <a:cs typeface="Calibri"/>
          </a:endParaRPr>
        </a:p>
      </dsp:txBody>
      <dsp:txXfrm>
        <a:off x="3618366" y="59124"/>
        <a:ext cx="4095509" cy="2474471"/>
      </dsp:txXfrm>
    </dsp:sp>
    <dsp:sp modelId="{12D00ABF-3BBF-4E70-83D2-2CB5F7CE0EF6}">
      <dsp:nvSpPr>
        <dsp:cNvPr id="0" name=""/>
        <dsp:cNvSpPr/>
      </dsp:nvSpPr>
      <dsp:spPr>
        <a:xfrm>
          <a:off x="2942346" y="4041515"/>
          <a:ext cx="643620" cy="91440"/>
        </a:xfrm>
        <a:custGeom>
          <a:avLst/>
          <a:gdLst/>
          <a:ahLst/>
          <a:cxnLst/>
          <a:rect l="0" t="0" r="0" b="0"/>
          <a:pathLst>
            <a:path>
              <a:moveTo>
                <a:pt x="0" y="45720"/>
              </a:moveTo>
              <a:lnTo>
                <a:pt x="333188" y="45720"/>
              </a:lnTo>
            </a:path>
          </a:pathLst>
        </a:custGeom>
        <a:noFill/>
        <a:ln w="28575" cap="flat" cmpd="sng" algn="ctr">
          <a:solidFill>
            <a:sysClr val="windowText" lastClr="000000">
              <a:hueOff val="0"/>
              <a:satOff val="0"/>
              <a:lumOff val="0"/>
              <a:alphaOff val="0"/>
            </a:sys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solidFill>
              <a:sysClr val="windowText" lastClr="000000">
                <a:hueOff val="0"/>
                <a:satOff val="0"/>
                <a:lumOff val="0"/>
                <a:alphaOff val="0"/>
              </a:sysClr>
            </a:solidFill>
            <a:latin typeface="Calibri" panose="020F0502020204030204"/>
            <a:ea typeface="+mn-ea"/>
            <a:cs typeface="Calibri"/>
          </a:endParaRPr>
        </a:p>
      </dsp:txBody>
      <dsp:txXfrm>
        <a:off x="3247301" y="4083860"/>
        <a:ext cx="0" cy="0"/>
      </dsp:txXfrm>
    </dsp:sp>
    <dsp:sp modelId="{F3A935A4-CC15-4B69-B92C-33A5112E26B9}">
      <dsp:nvSpPr>
        <dsp:cNvPr id="0" name=""/>
        <dsp:cNvSpPr/>
      </dsp:nvSpPr>
      <dsp:spPr>
        <a:xfrm>
          <a:off x="12752" y="3207817"/>
          <a:ext cx="2931394" cy="1758836"/>
        </a:xfrm>
        <a:prstGeom prst="rect">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Text" lastClr="000000">
                  <a:hueOff val="0"/>
                  <a:satOff val="0"/>
                  <a:lumOff val="0"/>
                  <a:alphaOff val="0"/>
                </a:sysClr>
              </a:solidFill>
              <a:latin typeface="Calibri" panose="020F0502020204030204"/>
              <a:ea typeface="+mn-ea"/>
              <a:cs typeface="Calibri"/>
            </a:rPr>
            <a:t>there is no evidence the resident would not want a referral and</a:t>
          </a:r>
        </a:p>
      </dsp:txBody>
      <dsp:txXfrm>
        <a:off x="12752" y="3207817"/>
        <a:ext cx="2931394" cy="1758836"/>
      </dsp:txXfrm>
    </dsp:sp>
    <dsp:sp modelId="{232DE984-E37E-4DDB-AC1B-E8699419D6F4}">
      <dsp:nvSpPr>
        <dsp:cNvPr id="0" name=""/>
        <dsp:cNvSpPr/>
      </dsp:nvSpPr>
      <dsp:spPr>
        <a:xfrm>
          <a:off x="6547961" y="4041515"/>
          <a:ext cx="643620" cy="91440"/>
        </a:xfrm>
        <a:custGeom>
          <a:avLst/>
          <a:gdLst/>
          <a:ahLst/>
          <a:cxnLst/>
          <a:rect l="0" t="0" r="0" b="0"/>
          <a:pathLst>
            <a:path>
              <a:moveTo>
                <a:pt x="0" y="45720"/>
              </a:moveTo>
              <a:lnTo>
                <a:pt x="333188" y="45720"/>
              </a:lnTo>
            </a:path>
          </a:pathLst>
        </a:custGeom>
        <a:noFill/>
        <a:ln w="28575" cap="flat" cmpd="sng" algn="ctr">
          <a:solidFill>
            <a:sysClr val="windowText" lastClr="000000">
              <a:hueOff val="0"/>
              <a:satOff val="0"/>
              <a:lumOff val="0"/>
              <a:alphaOff val="0"/>
            </a:sys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solidFill>
              <a:sysClr val="windowText" lastClr="000000">
                <a:hueOff val="0"/>
                <a:satOff val="0"/>
                <a:lumOff val="0"/>
                <a:alphaOff val="0"/>
              </a:sysClr>
            </a:solidFill>
            <a:latin typeface="Calibri" panose="020F0502020204030204"/>
            <a:ea typeface="+mn-ea"/>
            <a:cs typeface="Calibri"/>
          </a:endParaRPr>
        </a:p>
      </dsp:txBody>
      <dsp:txXfrm>
        <a:off x="6852915" y="4083860"/>
        <a:ext cx="0" cy="0"/>
      </dsp:txXfrm>
    </dsp:sp>
    <dsp:sp modelId="{54ED4D28-B864-4C3F-ADCE-2A095E3849F7}">
      <dsp:nvSpPr>
        <dsp:cNvPr id="0" name=""/>
        <dsp:cNvSpPr/>
      </dsp:nvSpPr>
      <dsp:spPr>
        <a:xfrm>
          <a:off x="3618366" y="3207817"/>
          <a:ext cx="2931394" cy="1758836"/>
        </a:xfrm>
        <a:prstGeom prst="rect">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Text" lastClr="000000">
                  <a:hueOff val="0"/>
                  <a:satOff val="0"/>
                  <a:lumOff val="0"/>
                  <a:alphaOff val="0"/>
                </a:sysClr>
              </a:solidFill>
              <a:latin typeface="Calibri" panose="020F0502020204030204"/>
              <a:ea typeface="+mn-ea"/>
              <a:cs typeface="Calibri"/>
            </a:rPr>
            <a:t>the LTCOP has reasonable cause to believe it is in the best interest of the resident and</a:t>
          </a:r>
        </a:p>
      </dsp:txBody>
      <dsp:txXfrm>
        <a:off x="3618366" y="3207817"/>
        <a:ext cx="2931394" cy="1758836"/>
      </dsp:txXfrm>
    </dsp:sp>
    <dsp:sp modelId="{E5D862CB-6EB0-444B-A8EB-A4F2441EE1A2}">
      <dsp:nvSpPr>
        <dsp:cNvPr id="0" name=""/>
        <dsp:cNvSpPr/>
      </dsp:nvSpPr>
      <dsp:spPr>
        <a:xfrm>
          <a:off x="7223981" y="3207817"/>
          <a:ext cx="2931394" cy="1758836"/>
        </a:xfrm>
        <a:prstGeom prst="rect">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ysClr val="windowText" lastClr="000000">
                  <a:hueOff val="0"/>
                  <a:satOff val="0"/>
                  <a:lumOff val="0"/>
                  <a:alphaOff val="0"/>
                </a:sysClr>
              </a:solidFill>
              <a:latin typeface="Calibri"/>
              <a:ea typeface="+mn-ea"/>
              <a:cs typeface="Calibri"/>
            </a:rPr>
            <a:t>obtains approval of the Ombudsman</a:t>
          </a:r>
          <a:endParaRPr lang="en-US" sz="2800" kern="1200" dirty="0">
            <a:solidFill>
              <a:sysClr val="windowText" lastClr="000000">
                <a:hueOff val="0"/>
                <a:satOff val="0"/>
                <a:lumOff val="0"/>
                <a:alphaOff val="0"/>
              </a:sysClr>
            </a:solidFill>
            <a:latin typeface="Calibri"/>
            <a:ea typeface="+mn-ea"/>
            <a:cs typeface="Calibri"/>
          </a:endParaRPr>
        </a:p>
      </dsp:txBody>
      <dsp:txXfrm>
        <a:off x="7223981" y="3207817"/>
        <a:ext cx="2931394" cy="175883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9E087B-FAA4-4F81-858A-EC63F263A460}">
      <dsp:nvSpPr>
        <dsp:cNvPr id="0" name=""/>
        <dsp:cNvSpPr/>
      </dsp:nvSpPr>
      <dsp:spPr>
        <a:xfrm>
          <a:off x="3327724" y="1207658"/>
          <a:ext cx="648963" cy="91440"/>
        </a:xfrm>
        <a:custGeom>
          <a:avLst/>
          <a:gdLst/>
          <a:ahLst/>
          <a:cxnLst/>
          <a:rect l="0" t="0" r="0" b="0"/>
          <a:pathLst>
            <a:path>
              <a:moveTo>
                <a:pt x="0" y="45720"/>
              </a:moveTo>
              <a:lnTo>
                <a:pt x="333188" y="45720"/>
              </a:lnTo>
            </a:path>
          </a:pathLst>
        </a:custGeom>
        <a:noFill/>
        <a:ln w="28575" cap="flat" cmpd="sng" algn="ctr">
          <a:solidFill>
            <a:sysClr val="windowText" lastClr="000000">
              <a:hueOff val="0"/>
              <a:satOff val="0"/>
              <a:lumOff val="0"/>
              <a:alphaOff val="0"/>
            </a:sys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solidFill>
              <a:sysClr val="windowText" lastClr="000000">
                <a:hueOff val="0"/>
                <a:satOff val="0"/>
                <a:lumOff val="0"/>
                <a:alphaOff val="0"/>
              </a:sysClr>
            </a:solidFill>
            <a:latin typeface="Calibri" panose="020F0502020204030204"/>
            <a:ea typeface="+mn-ea"/>
            <a:cs typeface="Calibri"/>
          </a:endParaRPr>
        </a:p>
      </dsp:txBody>
      <dsp:txXfrm>
        <a:off x="3635216" y="1249977"/>
        <a:ext cx="0" cy="0"/>
      </dsp:txXfrm>
    </dsp:sp>
    <dsp:sp modelId="{D1B9960E-5C02-4AC3-B980-9B014B13831C}">
      <dsp:nvSpPr>
        <dsp:cNvPr id="0" name=""/>
        <dsp:cNvSpPr/>
      </dsp:nvSpPr>
      <dsp:spPr>
        <a:xfrm>
          <a:off x="374899" y="366991"/>
          <a:ext cx="2954624" cy="1772774"/>
        </a:xfrm>
        <a:prstGeom prst="rect">
          <a:avLst/>
        </a:prstGeom>
        <a:solidFill>
          <a:schemeClr val="accent1">
            <a:lumMod val="20000"/>
            <a:lumOff val="80000"/>
          </a:schemeClr>
        </a:solidFill>
        <a:ln w="12700" cap="flat" cmpd="sng" algn="ctr">
          <a:solidFill>
            <a:sysClr val="windowText" lastClr="000000">
              <a:shade val="80000"/>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ysClr val="windowText" lastClr="000000">
                  <a:hueOff val="0"/>
                  <a:satOff val="0"/>
                  <a:lumOff val="0"/>
                  <a:alphaOff val="0"/>
                </a:sysClr>
              </a:solidFill>
              <a:latin typeface="Calibri" panose="020F0502020204030204"/>
              <a:ea typeface="+mn-ea"/>
              <a:cs typeface="Calibri"/>
            </a:rPr>
            <a:t>Has a resident representative</a:t>
          </a:r>
        </a:p>
      </dsp:txBody>
      <dsp:txXfrm>
        <a:off x="374899" y="366991"/>
        <a:ext cx="2954624" cy="1772774"/>
      </dsp:txXfrm>
    </dsp:sp>
    <dsp:sp modelId="{D54AE8CB-58EB-4A7F-9C89-9E27D8DAB532}">
      <dsp:nvSpPr>
        <dsp:cNvPr id="0" name=""/>
        <dsp:cNvSpPr/>
      </dsp:nvSpPr>
      <dsp:spPr>
        <a:xfrm>
          <a:off x="1852212" y="2498619"/>
          <a:ext cx="4220858" cy="648963"/>
        </a:xfrm>
        <a:custGeom>
          <a:avLst/>
          <a:gdLst/>
          <a:ahLst/>
          <a:cxnLst/>
          <a:rect l="0" t="0" r="0" b="0"/>
          <a:pathLst>
            <a:path>
              <a:moveTo>
                <a:pt x="2259535" y="0"/>
              </a:moveTo>
              <a:lnTo>
                <a:pt x="2259535" y="183694"/>
              </a:lnTo>
              <a:lnTo>
                <a:pt x="0" y="183694"/>
              </a:lnTo>
              <a:lnTo>
                <a:pt x="0" y="333188"/>
              </a:lnTo>
            </a:path>
          </a:pathLst>
        </a:custGeom>
        <a:noFill/>
        <a:ln w="28575" cap="flat" cmpd="sng" algn="ctr">
          <a:solidFill>
            <a:sysClr val="windowText" lastClr="000000">
              <a:hueOff val="0"/>
              <a:satOff val="0"/>
              <a:lumOff val="0"/>
              <a:alphaOff val="0"/>
            </a:sys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solidFill>
              <a:sysClr val="windowText" lastClr="000000">
                <a:hueOff val="0"/>
                <a:satOff val="0"/>
                <a:lumOff val="0"/>
                <a:alphaOff val="0"/>
              </a:sysClr>
            </a:solidFill>
            <a:latin typeface="Calibri" panose="020F0502020204030204"/>
            <a:ea typeface="+mn-ea"/>
            <a:cs typeface="Calibri"/>
          </a:endParaRPr>
        </a:p>
      </dsp:txBody>
      <dsp:txXfrm>
        <a:off x="3855760" y="2819700"/>
        <a:ext cx="0" cy="0"/>
      </dsp:txXfrm>
    </dsp:sp>
    <dsp:sp modelId="{B8A3B1DC-1B58-472A-B48B-BD99B31DA53F}">
      <dsp:nvSpPr>
        <dsp:cNvPr id="0" name=""/>
        <dsp:cNvSpPr/>
      </dsp:nvSpPr>
      <dsp:spPr>
        <a:xfrm>
          <a:off x="4009087" y="6338"/>
          <a:ext cx="4127964" cy="2494081"/>
        </a:xfrm>
        <a:prstGeom prst="rect">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Text" lastClr="000000">
                  <a:hueOff val="0"/>
                  <a:satOff val="0"/>
                  <a:lumOff val="0"/>
                  <a:alphaOff val="0"/>
                </a:sysClr>
              </a:solidFill>
              <a:latin typeface="Calibri" panose="020F0502020204030204"/>
              <a:ea typeface="+mn-ea"/>
              <a:cs typeface="Calibri"/>
            </a:rPr>
            <a:t>LTCOP has reason to believe the resident representative has taken action, inaction or decision that adversely affects the resident's health, safety, welfare or rights and</a:t>
          </a:r>
        </a:p>
        <a:p>
          <a:pPr marL="0" lvl="0" indent="0" algn="ctr" defTabSz="889000">
            <a:lnSpc>
              <a:spcPct val="90000"/>
            </a:lnSpc>
            <a:spcBef>
              <a:spcPct val="0"/>
            </a:spcBef>
            <a:spcAft>
              <a:spcPct val="35000"/>
            </a:spcAft>
            <a:buNone/>
          </a:pPr>
          <a:endParaRPr lang="en-US" sz="900" kern="1200" dirty="0">
            <a:solidFill>
              <a:sysClr val="windowText" lastClr="000000">
                <a:hueOff val="0"/>
                <a:satOff val="0"/>
                <a:lumOff val="0"/>
                <a:alphaOff val="0"/>
              </a:sysClr>
            </a:solidFill>
            <a:latin typeface="Calibri" panose="020F0502020204030204"/>
            <a:ea typeface="+mn-ea"/>
            <a:cs typeface="Calibri"/>
          </a:endParaRPr>
        </a:p>
      </dsp:txBody>
      <dsp:txXfrm>
        <a:off x="4009087" y="6338"/>
        <a:ext cx="4127964" cy="2494081"/>
      </dsp:txXfrm>
    </dsp:sp>
    <dsp:sp modelId="{12D00ABF-3BBF-4E70-83D2-2CB5F7CE0EF6}">
      <dsp:nvSpPr>
        <dsp:cNvPr id="0" name=""/>
        <dsp:cNvSpPr/>
      </dsp:nvSpPr>
      <dsp:spPr>
        <a:xfrm>
          <a:off x="3327724" y="4020650"/>
          <a:ext cx="648963" cy="91440"/>
        </a:xfrm>
        <a:custGeom>
          <a:avLst/>
          <a:gdLst/>
          <a:ahLst/>
          <a:cxnLst/>
          <a:rect l="0" t="0" r="0" b="0"/>
          <a:pathLst>
            <a:path>
              <a:moveTo>
                <a:pt x="0" y="45720"/>
              </a:moveTo>
              <a:lnTo>
                <a:pt x="333188" y="45720"/>
              </a:lnTo>
            </a:path>
          </a:pathLst>
        </a:custGeom>
        <a:noFill/>
        <a:ln w="28575" cap="flat" cmpd="sng" algn="ctr">
          <a:solidFill>
            <a:sysClr val="windowText" lastClr="000000">
              <a:hueOff val="0"/>
              <a:satOff val="0"/>
              <a:lumOff val="0"/>
              <a:alphaOff val="0"/>
            </a:sys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solidFill>
              <a:sysClr val="windowText" lastClr="000000">
                <a:hueOff val="0"/>
                <a:satOff val="0"/>
                <a:lumOff val="0"/>
                <a:alphaOff val="0"/>
              </a:sysClr>
            </a:solidFill>
            <a:latin typeface="Calibri" panose="020F0502020204030204"/>
            <a:ea typeface="+mn-ea"/>
            <a:cs typeface="Calibri"/>
          </a:endParaRPr>
        </a:p>
      </dsp:txBody>
      <dsp:txXfrm>
        <a:off x="3635216" y="4062969"/>
        <a:ext cx="0" cy="0"/>
      </dsp:txXfrm>
    </dsp:sp>
    <dsp:sp modelId="{F3A935A4-CC15-4B69-B92C-33A5112E26B9}">
      <dsp:nvSpPr>
        <dsp:cNvPr id="0" name=""/>
        <dsp:cNvSpPr/>
      </dsp:nvSpPr>
      <dsp:spPr>
        <a:xfrm>
          <a:off x="374899" y="3179983"/>
          <a:ext cx="2954624" cy="1772774"/>
        </a:xfrm>
        <a:prstGeom prst="rect">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Text" lastClr="000000">
                  <a:hueOff val="0"/>
                  <a:satOff val="0"/>
                  <a:lumOff val="0"/>
                  <a:alphaOff val="0"/>
                </a:sysClr>
              </a:solidFill>
              <a:latin typeface="Calibri" panose="020F0502020204030204"/>
              <a:ea typeface="+mn-ea"/>
              <a:cs typeface="Calibri"/>
            </a:rPr>
            <a:t>there is no evidence the resident would not want a referral and</a:t>
          </a:r>
        </a:p>
      </dsp:txBody>
      <dsp:txXfrm>
        <a:off x="374899" y="3179983"/>
        <a:ext cx="2954624" cy="1772774"/>
      </dsp:txXfrm>
    </dsp:sp>
    <dsp:sp modelId="{232DE984-E37E-4DDB-AC1B-E8699419D6F4}">
      <dsp:nvSpPr>
        <dsp:cNvPr id="0" name=""/>
        <dsp:cNvSpPr/>
      </dsp:nvSpPr>
      <dsp:spPr>
        <a:xfrm>
          <a:off x="6961912" y="4020650"/>
          <a:ext cx="648963" cy="91440"/>
        </a:xfrm>
        <a:custGeom>
          <a:avLst/>
          <a:gdLst/>
          <a:ahLst/>
          <a:cxnLst/>
          <a:rect l="0" t="0" r="0" b="0"/>
          <a:pathLst>
            <a:path>
              <a:moveTo>
                <a:pt x="0" y="45720"/>
              </a:moveTo>
              <a:lnTo>
                <a:pt x="333188" y="45720"/>
              </a:lnTo>
            </a:path>
          </a:pathLst>
        </a:custGeom>
        <a:noFill/>
        <a:ln w="28575" cap="flat" cmpd="sng" algn="ctr">
          <a:solidFill>
            <a:sysClr val="windowText" lastClr="000000">
              <a:hueOff val="0"/>
              <a:satOff val="0"/>
              <a:lumOff val="0"/>
              <a:alphaOff val="0"/>
            </a:sys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dirty="0">
            <a:solidFill>
              <a:sysClr val="windowText" lastClr="000000">
                <a:hueOff val="0"/>
                <a:satOff val="0"/>
                <a:lumOff val="0"/>
                <a:alphaOff val="0"/>
              </a:sysClr>
            </a:solidFill>
            <a:latin typeface="Calibri" panose="020F0502020204030204"/>
            <a:ea typeface="+mn-ea"/>
            <a:cs typeface="Calibri"/>
          </a:endParaRPr>
        </a:p>
      </dsp:txBody>
      <dsp:txXfrm>
        <a:off x="7269404" y="4062969"/>
        <a:ext cx="0" cy="0"/>
      </dsp:txXfrm>
    </dsp:sp>
    <dsp:sp modelId="{54ED4D28-B864-4C3F-ADCE-2A095E3849F7}">
      <dsp:nvSpPr>
        <dsp:cNvPr id="0" name=""/>
        <dsp:cNvSpPr/>
      </dsp:nvSpPr>
      <dsp:spPr>
        <a:xfrm>
          <a:off x="4009087" y="3179983"/>
          <a:ext cx="2954624" cy="1772774"/>
        </a:xfrm>
        <a:prstGeom prst="rect">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ysClr val="windowText" lastClr="000000">
                  <a:hueOff val="0"/>
                  <a:satOff val="0"/>
                  <a:lumOff val="0"/>
                  <a:alphaOff val="0"/>
                </a:sysClr>
              </a:solidFill>
              <a:latin typeface="Calibri" panose="020F0502020204030204"/>
              <a:ea typeface="+mn-ea"/>
              <a:cs typeface="Calibri"/>
            </a:rPr>
            <a:t>the LTCOP has reasonable cause to believe it is in the best interest of the resident and</a:t>
          </a:r>
        </a:p>
      </dsp:txBody>
      <dsp:txXfrm>
        <a:off x="4009087" y="3179983"/>
        <a:ext cx="2954624" cy="1772774"/>
      </dsp:txXfrm>
    </dsp:sp>
    <dsp:sp modelId="{E5D862CB-6EB0-444B-A8EB-A4F2441EE1A2}">
      <dsp:nvSpPr>
        <dsp:cNvPr id="0" name=""/>
        <dsp:cNvSpPr/>
      </dsp:nvSpPr>
      <dsp:spPr>
        <a:xfrm>
          <a:off x="7643275" y="3179983"/>
          <a:ext cx="2954624" cy="1772774"/>
        </a:xfrm>
        <a:prstGeom prst="rect">
          <a:avLst/>
        </a:prstGeom>
        <a:solidFill>
          <a:sysClr val="window" lastClr="FFFFFF">
            <a:hueOff val="0"/>
            <a:satOff val="0"/>
            <a:lumOff val="0"/>
            <a:alphaOff val="0"/>
          </a:sysClr>
        </a:solidFill>
        <a:ln w="12700" cap="flat" cmpd="sng" algn="ctr">
          <a:solidFill>
            <a:sysClr val="windowText" lastClr="000000">
              <a:shade val="80000"/>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ysClr val="windowText" lastClr="000000">
                  <a:hueOff val="0"/>
                  <a:satOff val="0"/>
                  <a:lumOff val="0"/>
                  <a:alphaOff val="0"/>
                </a:sysClr>
              </a:solidFill>
              <a:latin typeface="Calibri"/>
              <a:ea typeface="+mn-ea"/>
              <a:cs typeface="Calibri"/>
            </a:rPr>
            <a:t>obtains approval of the Ombudsman</a:t>
          </a:r>
          <a:endParaRPr lang="en-US" sz="2800" kern="1200" dirty="0">
            <a:solidFill>
              <a:sysClr val="windowText" lastClr="000000">
                <a:hueOff val="0"/>
                <a:satOff val="0"/>
                <a:lumOff val="0"/>
                <a:alphaOff val="0"/>
              </a:sysClr>
            </a:solidFill>
            <a:latin typeface="Calibri"/>
            <a:ea typeface="+mn-ea"/>
            <a:cs typeface="Calibri"/>
          </a:endParaRPr>
        </a:p>
      </dsp:txBody>
      <dsp:txXfrm>
        <a:off x="7643275" y="3179983"/>
        <a:ext cx="2954624" cy="177277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E954FE-E0CB-467B-AE98-AB8CF1B0F3D7}">
      <dsp:nvSpPr>
        <dsp:cNvPr id="0" name=""/>
        <dsp:cNvSpPr/>
      </dsp:nvSpPr>
      <dsp:spPr>
        <a:xfrm>
          <a:off x="0" y="2381"/>
          <a:ext cx="9010650"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F33719EC-80C8-45B9-9DB6-7C2B2757CC13}">
      <dsp:nvSpPr>
        <dsp:cNvPr id="0" name=""/>
        <dsp:cNvSpPr/>
      </dsp:nvSpPr>
      <dsp:spPr>
        <a:xfrm>
          <a:off x="0" y="2381"/>
          <a:ext cx="9010650" cy="1624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t>Another agency has resources that benefit the resident.</a:t>
          </a:r>
        </a:p>
      </dsp:txBody>
      <dsp:txXfrm>
        <a:off x="0" y="2381"/>
        <a:ext cx="9010650" cy="1624012"/>
      </dsp:txXfrm>
    </dsp:sp>
    <dsp:sp modelId="{81AC8E11-4BE2-45F9-ADAD-CA330B9490DB}">
      <dsp:nvSpPr>
        <dsp:cNvPr id="0" name=""/>
        <dsp:cNvSpPr/>
      </dsp:nvSpPr>
      <dsp:spPr>
        <a:xfrm>
          <a:off x="0" y="1626393"/>
          <a:ext cx="9010650"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B424CE5C-0D1F-4CE9-AF85-D4F06812D34E}">
      <dsp:nvSpPr>
        <dsp:cNvPr id="0" name=""/>
        <dsp:cNvSpPr/>
      </dsp:nvSpPr>
      <dsp:spPr>
        <a:xfrm>
          <a:off x="0" y="1626393"/>
          <a:ext cx="9010650" cy="1624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t>Actions to be taken are outside of the expertise or scope of the LTCOP.</a:t>
          </a:r>
        </a:p>
      </dsp:txBody>
      <dsp:txXfrm>
        <a:off x="0" y="1626393"/>
        <a:ext cx="9010650" cy="1624012"/>
      </dsp:txXfrm>
    </dsp:sp>
    <dsp:sp modelId="{DC466EB4-7679-47AA-891D-39C90A162BE4}">
      <dsp:nvSpPr>
        <dsp:cNvPr id="0" name=""/>
        <dsp:cNvSpPr/>
      </dsp:nvSpPr>
      <dsp:spPr>
        <a:xfrm>
          <a:off x="0" y="3250406"/>
          <a:ext cx="9010650" cy="0"/>
        </a:xfrm>
        <a:prstGeom prst="line">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A0C4A0B3-160D-4F06-A517-8B3E54D86526}">
      <dsp:nvSpPr>
        <dsp:cNvPr id="0" name=""/>
        <dsp:cNvSpPr/>
      </dsp:nvSpPr>
      <dsp:spPr>
        <a:xfrm>
          <a:off x="0" y="3250406"/>
          <a:ext cx="9010650" cy="16240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37160" rIns="137160" bIns="137160" numCol="1" spcCol="1270" anchor="t" anchorCtr="0">
          <a:noAutofit/>
        </a:bodyPr>
        <a:lstStyle/>
        <a:p>
          <a:pPr marL="0" lvl="0" indent="0" algn="l" defTabSz="1600200">
            <a:lnSpc>
              <a:spcPct val="90000"/>
            </a:lnSpc>
            <a:spcBef>
              <a:spcPct val="0"/>
            </a:spcBef>
            <a:spcAft>
              <a:spcPct val="35000"/>
            </a:spcAft>
            <a:buNone/>
          </a:pPr>
          <a:r>
            <a:rPr lang="en-US" sz="3600" kern="1200" dirty="0"/>
            <a:t>The representative needs outside assistance for complaint resolution.</a:t>
          </a:r>
        </a:p>
      </dsp:txBody>
      <dsp:txXfrm>
        <a:off x="0" y="3250406"/>
        <a:ext cx="9010650" cy="162401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B116E8-9EF3-465F-A1B4-FE8626173D1D}">
      <dsp:nvSpPr>
        <dsp:cNvPr id="0" name=""/>
        <dsp:cNvSpPr/>
      </dsp:nvSpPr>
      <dsp:spPr>
        <a:xfrm>
          <a:off x="-4919423" y="-753829"/>
          <a:ext cx="5858996" cy="5858996"/>
        </a:xfrm>
        <a:prstGeom prst="blockArc">
          <a:avLst>
            <a:gd name="adj1" fmla="val 18900000"/>
            <a:gd name="adj2" fmla="val 2700000"/>
            <a:gd name="adj3" fmla="val 369"/>
          </a:avLst>
        </a:prstGeom>
        <a:noFill/>
        <a:ln w="12700" cap="flat" cmpd="sng" algn="ctr">
          <a:solidFill>
            <a:schemeClr val="accent5">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6CAF3D0-D3A5-4DB7-B85A-EB3A0FAF41A1}">
      <dsp:nvSpPr>
        <dsp:cNvPr id="0" name=""/>
        <dsp:cNvSpPr/>
      </dsp:nvSpPr>
      <dsp:spPr>
        <a:xfrm>
          <a:off x="492024" y="334530"/>
          <a:ext cx="9963850" cy="669409"/>
        </a:xfrm>
        <a:prstGeom prst="rect">
          <a:avLst/>
        </a:prstGeom>
        <a:gradFill rotWithShape="0">
          <a:gsLst>
            <a:gs pos="0">
              <a:schemeClr val="accent5">
                <a:alpha val="90000"/>
                <a:hueOff val="0"/>
                <a:satOff val="0"/>
                <a:lumOff val="0"/>
                <a:alphaOff val="0"/>
                <a:lumMod val="110000"/>
                <a:satMod val="105000"/>
                <a:tint val="67000"/>
              </a:schemeClr>
            </a:gs>
            <a:gs pos="50000">
              <a:schemeClr val="accent5">
                <a:alpha val="90000"/>
                <a:hueOff val="0"/>
                <a:satOff val="0"/>
                <a:lumOff val="0"/>
                <a:alphaOff val="0"/>
                <a:lumMod val="105000"/>
                <a:satMod val="103000"/>
                <a:tint val="73000"/>
              </a:schemeClr>
            </a:gs>
            <a:gs pos="100000">
              <a:schemeClr val="accent5">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1344"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rgbClr val="000000"/>
              </a:solidFill>
            </a:rPr>
            <a:t>Draft advance directives</a:t>
          </a:r>
        </a:p>
      </dsp:txBody>
      <dsp:txXfrm>
        <a:off x="492024" y="334530"/>
        <a:ext cx="9963850" cy="669409"/>
      </dsp:txXfrm>
    </dsp:sp>
    <dsp:sp modelId="{F1A71C1C-E84C-420F-BBB7-16E2062CA1A6}">
      <dsp:nvSpPr>
        <dsp:cNvPr id="0" name=""/>
        <dsp:cNvSpPr/>
      </dsp:nvSpPr>
      <dsp:spPr>
        <a:xfrm>
          <a:off x="73643" y="250854"/>
          <a:ext cx="836762" cy="83676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5">
              <a:alpha val="90000"/>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5D7A5F8A-2E50-4A82-9089-E55EAC7E1B38}">
      <dsp:nvSpPr>
        <dsp:cNvPr id="0" name=""/>
        <dsp:cNvSpPr/>
      </dsp:nvSpPr>
      <dsp:spPr>
        <a:xfrm>
          <a:off x="875812" y="1338819"/>
          <a:ext cx="9580062" cy="669409"/>
        </a:xfrm>
        <a:prstGeom prst="rect">
          <a:avLst/>
        </a:prstGeom>
        <a:gradFill rotWithShape="0">
          <a:gsLst>
            <a:gs pos="0">
              <a:schemeClr val="accent5">
                <a:alpha val="90000"/>
                <a:hueOff val="0"/>
                <a:satOff val="0"/>
                <a:lumOff val="0"/>
                <a:alphaOff val="-13333"/>
                <a:lumMod val="110000"/>
                <a:satMod val="105000"/>
                <a:tint val="67000"/>
              </a:schemeClr>
            </a:gs>
            <a:gs pos="50000">
              <a:schemeClr val="accent5">
                <a:alpha val="90000"/>
                <a:hueOff val="0"/>
                <a:satOff val="0"/>
                <a:lumOff val="0"/>
                <a:alphaOff val="-13333"/>
                <a:lumMod val="105000"/>
                <a:satMod val="103000"/>
                <a:tint val="73000"/>
              </a:schemeClr>
            </a:gs>
            <a:gs pos="100000">
              <a:schemeClr val="accent5">
                <a:alpha val="90000"/>
                <a:hueOff val="0"/>
                <a:satOff val="0"/>
                <a:lumOff val="0"/>
                <a:alphaOff val="-13333"/>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1344"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rgbClr val="000000"/>
              </a:solidFill>
            </a:rPr>
            <a:t>Assist with issues related to guardianship</a:t>
          </a:r>
        </a:p>
      </dsp:txBody>
      <dsp:txXfrm>
        <a:off x="875812" y="1338819"/>
        <a:ext cx="9580062" cy="669409"/>
      </dsp:txXfrm>
    </dsp:sp>
    <dsp:sp modelId="{4A8AF209-9C99-4B54-9E7C-7DB56CAEB086}">
      <dsp:nvSpPr>
        <dsp:cNvPr id="0" name=""/>
        <dsp:cNvSpPr/>
      </dsp:nvSpPr>
      <dsp:spPr>
        <a:xfrm>
          <a:off x="457431" y="1255143"/>
          <a:ext cx="836762" cy="83676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5">
              <a:alpha val="90000"/>
              <a:hueOff val="0"/>
              <a:satOff val="0"/>
              <a:lumOff val="0"/>
              <a:alphaOff val="-13333"/>
            </a:schemeClr>
          </a:solidFill>
          <a:prstDash val="solid"/>
          <a:miter lim="800000"/>
        </a:ln>
        <a:effectLst/>
      </dsp:spPr>
      <dsp:style>
        <a:lnRef idx="1">
          <a:scrgbClr r="0" g="0" b="0"/>
        </a:lnRef>
        <a:fillRef idx="2">
          <a:scrgbClr r="0" g="0" b="0"/>
        </a:fillRef>
        <a:effectRef idx="0">
          <a:scrgbClr r="0" g="0" b="0"/>
        </a:effectRef>
        <a:fontRef idx="minor"/>
      </dsp:style>
    </dsp:sp>
    <dsp:sp modelId="{C182A3BD-6978-4185-944D-55FF3C1739F8}">
      <dsp:nvSpPr>
        <dsp:cNvPr id="0" name=""/>
        <dsp:cNvSpPr/>
      </dsp:nvSpPr>
      <dsp:spPr>
        <a:xfrm>
          <a:off x="875812" y="2343107"/>
          <a:ext cx="9580062" cy="669409"/>
        </a:xfrm>
        <a:prstGeom prst="rect">
          <a:avLst/>
        </a:prstGeom>
        <a:gradFill rotWithShape="0">
          <a:gsLst>
            <a:gs pos="0">
              <a:schemeClr val="accent5">
                <a:alpha val="90000"/>
                <a:hueOff val="0"/>
                <a:satOff val="0"/>
                <a:lumOff val="0"/>
                <a:alphaOff val="-26667"/>
                <a:lumMod val="110000"/>
                <a:satMod val="105000"/>
                <a:tint val="67000"/>
              </a:schemeClr>
            </a:gs>
            <a:gs pos="50000">
              <a:schemeClr val="accent5">
                <a:alpha val="90000"/>
                <a:hueOff val="0"/>
                <a:satOff val="0"/>
                <a:lumOff val="0"/>
                <a:alphaOff val="-26667"/>
                <a:lumMod val="105000"/>
                <a:satMod val="103000"/>
                <a:tint val="73000"/>
              </a:schemeClr>
            </a:gs>
            <a:gs pos="100000">
              <a:schemeClr val="accent5">
                <a:alpha val="90000"/>
                <a:hueOff val="0"/>
                <a:satOff val="0"/>
                <a:lumOff val="0"/>
                <a:alphaOff val="-26667"/>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1344"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rgbClr val="000000"/>
              </a:solidFill>
            </a:rPr>
            <a:t>Access public benefits</a:t>
          </a:r>
        </a:p>
      </dsp:txBody>
      <dsp:txXfrm>
        <a:off x="875812" y="2343107"/>
        <a:ext cx="9580062" cy="669409"/>
      </dsp:txXfrm>
    </dsp:sp>
    <dsp:sp modelId="{F6CE4FCE-8689-4445-A0E9-1A8D964F4744}">
      <dsp:nvSpPr>
        <dsp:cNvPr id="0" name=""/>
        <dsp:cNvSpPr/>
      </dsp:nvSpPr>
      <dsp:spPr>
        <a:xfrm>
          <a:off x="457431" y="2259431"/>
          <a:ext cx="836762" cy="83676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5">
              <a:alpha val="90000"/>
              <a:hueOff val="0"/>
              <a:satOff val="0"/>
              <a:lumOff val="0"/>
              <a:alphaOff val="-26667"/>
            </a:schemeClr>
          </a:solidFill>
          <a:prstDash val="solid"/>
          <a:miter lim="800000"/>
        </a:ln>
        <a:effectLst/>
      </dsp:spPr>
      <dsp:style>
        <a:lnRef idx="1">
          <a:scrgbClr r="0" g="0" b="0"/>
        </a:lnRef>
        <a:fillRef idx="2">
          <a:scrgbClr r="0" g="0" b="0"/>
        </a:fillRef>
        <a:effectRef idx="0">
          <a:scrgbClr r="0" g="0" b="0"/>
        </a:effectRef>
        <a:fontRef idx="minor"/>
      </dsp:style>
    </dsp:sp>
    <dsp:sp modelId="{6A2D0F4A-D4BD-454D-9C60-7FC662C8F0D9}">
      <dsp:nvSpPr>
        <dsp:cNvPr id="0" name=""/>
        <dsp:cNvSpPr/>
      </dsp:nvSpPr>
      <dsp:spPr>
        <a:xfrm>
          <a:off x="492024" y="3347396"/>
          <a:ext cx="9963850" cy="669409"/>
        </a:xfrm>
        <a:prstGeom prst="rect">
          <a:avLst/>
        </a:prstGeom>
        <a:gradFill rotWithShape="0">
          <a:gsLst>
            <a:gs pos="0">
              <a:schemeClr val="accent5">
                <a:alpha val="90000"/>
                <a:hueOff val="0"/>
                <a:satOff val="0"/>
                <a:lumOff val="0"/>
                <a:alphaOff val="-40000"/>
                <a:lumMod val="110000"/>
                <a:satMod val="105000"/>
                <a:tint val="67000"/>
              </a:schemeClr>
            </a:gs>
            <a:gs pos="50000">
              <a:schemeClr val="accent5">
                <a:alpha val="90000"/>
                <a:hueOff val="0"/>
                <a:satOff val="0"/>
                <a:lumOff val="0"/>
                <a:alphaOff val="-40000"/>
                <a:lumMod val="105000"/>
                <a:satMod val="103000"/>
                <a:tint val="73000"/>
              </a:schemeClr>
            </a:gs>
            <a:gs pos="100000">
              <a:schemeClr val="accent5">
                <a:alpha val="90000"/>
                <a:hueOff val="0"/>
                <a:satOff val="0"/>
                <a:lumOff val="0"/>
                <a:alphaOff val="-4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1344"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solidFill>
                <a:srgbClr val="000000"/>
              </a:solidFill>
            </a:rPr>
            <a:t>Discharge proceedings</a:t>
          </a:r>
        </a:p>
      </dsp:txBody>
      <dsp:txXfrm>
        <a:off x="492024" y="3347396"/>
        <a:ext cx="9963850" cy="669409"/>
      </dsp:txXfrm>
    </dsp:sp>
    <dsp:sp modelId="{07FEB527-40B9-4462-90C3-00B242EF48FE}">
      <dsp:nvSpPr>
        <dsp:cNvPr id="0" name=""/>
        <dsp:cNvSpPr/>
      </dsp:nvSpPr>
      <dsp:spPr>
        <a:xfrm>
          <a:off x="73643" y="3263720"/>
          <a:ext cx="836762" cy="836762"/>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5">
              <a:alpha val="90000"/>
              <a:hueOff val="0"/>
              <a:satOff val="0"/>
              <a:lumOff val="0"/>
              <a:alphaOff val="-4000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9ED5E1-4A79-4607-B05E-066BA80387E1}" type="datetimeFigureOut">
              <a:rPr lang="en-US" smtClean="0"/>
              <a:t>1/29/2025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3422E6-57C4-472B-BB37-763E50B58060}" type="slidenum">
              <a:rPr lang="en-US" smtClean="0"/>
              <a:t>‹#›</a:t>
            </a:fld>
            <a:endParaRPr lang="en-US" dirty="0"/>
          </a:p>
        </p:txBody>
      </p:sp>
    </p:spTree>
    <p:extLst>
      <p:ext uri="{BB962C8B-B14F-4D97-AF65-F5344CB8AC3E}">
        <p14:creationId xmlns:p14="http://schemas.microsoft.com/office/powerpoint/2010/main" val="3968210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oig.hhs.gov/fraud/medicaid-fraud-control-units-mfcu/files/contact-directors.pdf"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olidFill>
                  <a:srgbClr val="000000"/>
                </a:solidFill>
              </a:rPr>
              <a:t>Trainer’s Note: </a:t>
            </a:r>
            <a:r>
              <a:rPr lang="en-US" i="1" dirty="0">
                <a:solidFill>
                  <a:srgbClr val="000000"/>
                </a:solidFill>
              </a:rPr>
              <a:t>Allow at least 15 minutes for this Section 1</a:t>
            </a:r>
          </a:p>
        </p:txBody>
      </p:sp>
      <p:sp>
        <p:nvSpPr>
          <p:cNvPr id="4" name="Slide Number Placeholder 3"/>
          <p:cNvSpPr>
            <a:spLocks noGrp="1"/>
          </p:cNvSpPr>
          <p:nvPr>
            <p:ph type="sldNum" sz="quarter" idx="5"/>
          </p:nvPr>
        </p:nvSpPr>
        <p:spPr/>
        <p:txBody>
          <a:bodyPr/>
          <a:lstStyle/>
          <a:p>
            <a:fld id="{013422E6-57C4-472B-BB37-763E50B58060}" type="slidenum">
              <a:rPr lang="en-US" smtClean="0"/>
              <a:t>2</a:t>
            </a:fld>
            <a:endParaRPr lang="en-US" dirty="0"/>
          </a:p>
        </p:txBody>
      </p:sp>
    </p:spTree>
    <p:extLst>
      <p:ext uri="{BB962C8B-B14F-4D97-AF65-F5344CB8AC3E}">
        <p14:creationId xmlns:p14="http://schemas.microsoft.com/office/powerpoint/2010/main" val="13942161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several reasons discharge cases can be complicated.  To begin with, federal and state regulations are not always the same. Nursing facilities are required to follow the nursing home federal regulations and state regulations pertaining to nursing facilities. Nursing home federal regulations distinctly clarify the two terms.</a:t>
            </a:r>
          </a:p>
          <a:p>
            <a:endParaRPr lang="en-US" b="1" dirty="0"/>
          </a:p>
          <a:p>
            <a:r>
              <a:rPr lang="en-US" b="1" dirty="0"/>
              <a:t>Discharge</a:t>
            </a:r>
            <a:r>
              <a:rPr lang="en-US" dirty="0"/>
              <a:t> –  </a:t>
            </a:r>
            <a:r>
              <a:rPr lang="en-US" i="1" dirty="0"/>
              <a:t>(</a:t>
            </a:r>
            <a:r>
              <a:rPr lang="en-US" b="1" i="1" dirty="0"/>
              <a:t>Click</a:t>
            </a:r>
            <a:r>
              <a:rPr lang="en-US" i="1" dirty="0"/>
              <a:t> to bring up the definition.) </a:t>
            </a:r>
            <a:r>
              <a:rPr lang="en-US" dirty="0"/>
              <a:t>The movement of a resident from a bed in one certified facility to a bed in another certified facility or other location in the community, when return to the original facility is not expected.</a:t>
            </a:r>
          </a:p>
          <a:p>
            <a:endParaRPr lang="en-US" dirty="0"/>
          </a:p>
          <a:p>
            <a:r>
              <a:rPr lang="en-US" b="1" dirty="0"/>
              <a:t>Transfer</a:t>
            </a:r>
            <a:r>
              <a:rPr lang="en-US" dirty="0"/>
              <a:t> –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Click</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 to bring up the definition.) </a:t>
            </a:r>
            <a:r>
              <a:rPr lang="en-US" dirty="0"/>
              <a:t>The movement of a resident from a bed in one certified facility to a bed in another certified facility when the resident expects to return to the original facility.</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11</a:t>
            </a:fld>
            <a:endParaRPr lang="en-US" dirty="0"/>
          </a:p>
        </p:txBody>
      </p:sp>
    </p:spTree>
    <p:extLst>
      <p:ext uri="{BB962C8B-B14F-4D97-AF65-F5344CB8AC3E}">
        <p14:creationId xmlns:p14="http://schemas.microsoft.com/office/powerpoint/2010/main" val="3336843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discussed in Module 4, there are only six specific reasons nursing facilities may discharge a resident: </a:t>
            </a:r>
            <a:r>
              <a:rPr lang="en-US" i="1" dirty="0"/>
              <a:t>(Go over the information on the slide.)</a:t>
            </a:r>
          </a:p>
          <a:p>
            <a:r>
              <a:rPr lang="en-US" dirty="0"/>
              <a:t>	</a:t>
            </a:r>
          </a:p>
        </p:txBody>
      </p:sp>
      <p:sp>
        <p:nvSpPr>
          <p:cNvPr id="4" name="Slide Number Placeholder 3"/>
          <p:cNvSpPr>
            <a:spLocks noGrp="1"/>
          </p:cNvSpPr>
          <p:nvPr>
            <p:ph type="sldNum" sz="quarter" idx="5"/>
          </p:nvPr>
        </p:nvSpPr>
        <p:spPr/>
        <p:txBody>
          <a:bodyPr/>
          <a:lstStyle/>
          <a:p>
            <a:fld id="{013422E6-57C4-472B-BB37-763E50B58060}" type="slidenum">
              <a:rPr lang="en-US" smtClean="0"/>
              <a:t>12</a:t>
            </a:fld>
            <a:endParaRPr lang="en-US" dirty="0"/>
          </a:p>
        </p:txBody>
      </p:sp>
    </p:spTree>
    <p:extLst>
      <p:ext uri="{BB962C8B-B14F-4D97-AF65-F5344CB8AC3E}">
        <p14:creationId xmlns:p14="http://schemas.microsoft.com/office/powerpoint/2010/main" val="14709483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Discharges are complicated cases.  </a:t>
            </a:r>
            <a:r>
              <a:rPr lang="en-US" b="1" dirty="0"/>
              <a:t>It is not expected that new, or even experienced representatives, manage such cases without guidance and supervision</a:t>
            </a:r>
            <a:r>
              <a:rPr lang="en-US" dirty="0"/>
              <a:t>.  Representatives need a strong working knowledge of federal and state requirements and Ombudsman program policies, including when to consult your supervisor and/or Ombudsman on a complaint. </a:t>
            </a:r>
          </a:p>
          <a:p>
            <a:endParaRPr lang="en-US" dirty="0"/>
          </a:p>
          <a:p>
            <a:r>
              <a:rPr lang="en-US" b="1" dirty="0"/>
              <a:t>What makes discharge cases difficult?</a:t>
            </a:r>
          </a:p>
          <a:p>
            <a:r>
              <a:rPr lang="en-US" dirty="0"/>
              <a:t>Each case is different and has its own challenges.  Some reasons discharge cases are difficult could be:</a:t>
            </a:r>
          </a:p>
          <a:p>
            <a:pPr marL="171450" indent="-171450">
              <a:buFont typeface="Arial" panose="020B0604020202020204" pitchFamily="34" charset="0"/>
              <a:buChar char="•"/>
            </a:pPr>
            <a:r>
              <a:rPr lang="en-US" b="0" dirty="0"/>
              <a:t>Federal and state regulations may be interpreted differently by different parties, or individuals may not understand the regulations</a:t>
            </a:r>
          </a:p>
          <a:p>
            <a:pPr marL="171450" indent="-171450">
              <a:buFont typeface="Arial" panose="020B0604020202020204" pitchFamily="34" charset="0"/>
              <a:buChar char="•"/>
            </a:pPr>
            <a:r>
              <a:rPr lang="en-US" b="0" dirty="0"/>
              <a:t>By the time a facility issues a discharge notice, the root cause(s) may have been going on for months and can be hard to resolve in a short period of time</a:t>
            </a:r>
          </a:p>
          <a:p>
            <a:pPr marL="171450" indent="-171450">
              <a:buFont typeface="Arial" panose="020B0604020202020204" pitchFamily="34" charset="0"/>
              <a:buChar char="•"/>
            </a:pPr>
            <a:r>
              <a:rPr lang="en-US" b="0" dirty="0"/>
              <a:t>Most residents and family members experience feelings of anger, fear, sadness, and anxiousness when told the facility is attempting to discharge them against their wishes</a:t>
            </a:r>
          </a:p>
          <a:p>
            <a:pPr marL="171450" indent="-171450">
              <a:buFont typeface="Arial" panose="020B0604020202020204" pitchFamily="34" charset="0"/>
              <a:buChar char="•"/>
            </a:pPr>
            <a:r>
              <a:rPr lang="en-US" b="0" dirty="0"/>
              <a:t>Multiple problems occurring at the same time</a:t>
            </a:r>
          </a:p>
          <a:p>
            <a:pPr marL="171450" indent="-171450">
              <a:buFont typeface="Arial" panose="020B0604020202020204" pitchFamily="34" charset="0"/>
              <a:buChar char="•"/>
            </a:pPr>
            <a:r>
              <a:rPr lang="en-US" b="0" dirty="0"/>
              <a:t>The facility doesn’t follow regulations pertaining to discharge or other areas related to the problem</a:t>
            </a:r>
          </a:p>
          <a:p>
            <a:pPr marL="171450" indent="-171450">
              <a:buFont typeface="Arial" panose="020B0604020202020204" pitchFamily="34" charset="0"/>
              <a:buChar char="•"/>
            </a:pPr>
            <a:r>
              <a:rPr lang="en-US" b="0" dirty="0"/>
              <a:t>The resident’s representative is not fulfilling their fiduciary duties</a:t>
            </a:r>
          </a:p>
          <a:p>
            <a:pPr marL="171450" indent="-171450">
              <a:buFont typeface="Arial" panose="020B0604020202020204" pitchFamily="34" charset="0"/>
              <a:buChar char="•"/>
            </a:pPr>
            <a:r>
              <a:rPr lang="en-US" b="0" dirty="0"/>
              <a:t>Investigation </a:t>
            </a:r>
            <a:r>
              <a:rPr lang="en-US" dirty="0"/>
              <a:t>is time-consuming</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13</a:t>
            </a:fld>
            <a:endParaRPr lang="en-US" dirty="0"/>
          </a:p>
        </p:txBody>
      </p:sp>
    </p:spTree>
    <p:extLst>
      <p:ext uri="{BB962C8B-B14F-4D97-AF65-F5344CB8AC3E}">
        <p14:creationId xmlns:p14="http://schemas.microsoft.com/office/powerpoint/2010/main" val="21716064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discharges may seem to be for a valid reason, such a non-payment. However, through investigation you may find that the resident doesn’t know they are in arrears. If the resident representative is responsible then the root cause could be miscommunication, misunderstanding, mismanagement, or financial exploitation. </a:t>
            </a:r>
          </a:p>
          <a:p>
            <a:endParaRPr lang="en-US" dirty="0"/>
          </a:p>
          <a:p>
            <a:r>
              <a:rPr lang="en-US" b="1" i="1" dirty="0"/>
              <a:t>Trainer’s Note:  </a:t>
            </a:r>
            <a:r>
              <a:rPr lang="en-US" i="1" dirty="0"/>
              <a:t>Refer the trainees to their manual and have them read Jerry’s scenario.</a:t>
            </a:r>
          </a:p>
          <a:p>
            <a:endParaRPr lang="en-US" i="1" dirty="0"/>
          </a:p>
          <a:p>
            <a:r>
              <a:rPr lang="en-US" i="0" dirty="0"/>
              <a:t>All issues could have been prevented if the facility would have followed the care plan. </a:t>
            </a:r>
            <a:r>
              <a:rPr lang="en-US" b="0" i="0" u="none" dirty="0"/>
              <a:t>If the facility would have contacted the physician</a:t>
            </a:r>
            <a:r>
              <a:rPr lang="en-US" i="0" dirty="0"/>
              <a:t>, Jerry wouldn’t be in pain and in danger of the infection becoming worse</a:t>
            </a:r>
            <a:r>
              <a:rPr lang="en-US" b="0" i="0" u="none" dirty="0">
                <a:effectLst/>
              </a:rPr>
              <a:t>, and the resident wouldn’t have been hit. </a:t>
            </a:r>
            <a:r>
              <a:rPr lang="en-US" i="0" dirty="0"/>
              <a:t>The facility must follow the care plan and must make every effort to ensure the safety and well-being of all residents in the facility. </a:t>
            </a:r>
          </a:p>
          <a:p>
            <a:endParaRPr lang="en-US" i="0" dirty="0"/>
          </a:p>
          <a:p>
            <a:r>
              <a:rPr lang="en-US" i="0" dirty="0"/>
              <a:t>Due to possible reasons (valid or not) for discharge and the multiple regulations involved, it is time-consuming to research and investigate.  The LTCOP often refers residents to legal assistance programs (discussed later in the Module) to represent them or to help resolve other legal concerns related to the discharge.</a:t>
            </a:r>
          </a:p>
        </p:txBody>
      </p:sp>
      <p:sp>
        <p:nvSpPr>
          <p:cNvPr id="4" name="Slide Number Placeholder 3"/>
          <p:cNvSpPr>
            <a:spLocks noGrp="1"/>
          </p:cNvSpPr>
          <p:nvPr>
            <p:ph type="sldNum" sz="quarter" idx="5"/>
          </p:nvPr>
        </p:nvSpPr>
        <p:spPr/>
        <p:txBody>
          <a:bodyPr/>
          <a:lstStyle/>
          <a:p>
            <a:fld id="{013422E6-57C4-472B-BB37-763E50B58060}" type="slidenum">
              <a:rPr lang="en-US" smtClean="0"/>
              <a:t>14</a:t>
            </a:fld>
            <a:endParaRPr lang="en-US" dirty="0"/>
          </a:p>
        </p:txBody>
      </p:sp>
    </p:spTree>
    <p:extLst>
      <p:ext uri="{BB962C8B-B14F-4D97-AF65-F5344CB8AC3E}">
        <p14:creationId xmlns:p14="http://schemas.microsoft.com/office/powerpoint/2010/main" val="22153508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Refer to the Advocacy Toolbox resource below.  Explain that it will be useful when working on complaints about discharges. When mentioned, review the Basic Discharge Complaint Investigation Process Checklist (by clicking the hyperlink), and point out that the checklist (as well as the Advocacy Tool) follows LTCOP Complaint Processing.</a:t>
            </a:r>
          </a:p>
          <a:p>
            <a:endParaRPr lang="en-US" dirty="0"/>
          </a:p>
          <a:p>
            <a:r>
              <a:rPr lang="en-US" dirty="0"/>
              <a:t>To assist Ombudsman programs when working with nursing facility residents who are facing discharge, the National Long-Term Care Ombudsman Resource Center developed an advocacy toolbox.  The Advocacy Toolbox is based on federal requirements for certified nursing facilities. This is a resource for you to use once you are certified and have gained experience working in the field.</a:t>
            </a:r>
          </a:p>
          <a:p>
            <a:endParaRPr lang="en-US" dirty="0"/>
          </a:p>
          <a:p>
            <a:r>
              <a:rPr lang="en-US" dirty="0"/>
              <a:t>The Advocacy Toolbox includes charts with resolution strategies, action steps, and the legal basis to address common discharge reasons.  Review the chart that is used regardless </a:t>
            </a:r>
            <a:r>
              <a:rPr lang="en-US" b="0" u="none" dirty="0"/>
              <a:t>of</a:t>
            </a:r>
            <a:r>
              <a:rPr lang="en-US" dirty="0"/>
              <a:t> the reason for transfer/discharge called Basic Discharge Complaint Investigation Process Checklist. </a:t>
            </a:r>
          </a:p>
        </p:txBody>
      </p:sp>
      <p:sp>
        <p:nvSpPr>
          <p:cNvPr id="4" name="Slide Number Placeholder 3"/>
          <p:cNvSpPr>
            <a:spLocks noGrp="1"/>
          </p:cNvSpPr>
          <p:nvPr>
            <p:ph type="sldNum" sz="quarter" idx="5"/>
          </p:nvPr>
        </p:nvSpPr>
        <p:spPr/>
        <p:txBody>
          <a:bodyPr/>
          <a:lstStyle/>
          <a:p>
            <a:fld id="{013422E6-57C4-472B-BB37-763E50B58060}" type="slidenum">
              <a:rPr lang="en-US" smtClean="0"/>
              <a:t>15</a:t>
            </a:fld>
            <a:endParaRPr lang="en-US" dirty="0"/>
          </a:p>
        </p:txBody>
      </p:sp>
    </p:spTree>
    <p:extLst>
      <p:ext uri="{BB962C8B-B14F-4D97-AF65-F5344CB8AC3E}">
        <p14:creationId xmlns:p14="http://schemas.microsoft.com/office/powerpoint/2010/main" val="1041488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Go over the chart.</a:t>
            </a:r>
          </a:p>
          <a:p>
            <a:endParaRPr lang="en-US" b="0" i="0" u="none" dirty="0"/>
          </a:p>
          <a:p>
            <a:r>
              <a:rPr lang="en-US" b="0" i="0" u="none" dirty="0"/>
              <a:t>You can see from the </a:t>
            </a:r>
            <a:r>
              <a:rPr lang="en-US" i="0" dirty="0"/>
              <a:t>chart how the Basic Discharge Complaint Investigation Checklist follows Long-Term Care Ombudsman Program Complaint Processing </a:t>
            </a:r>
            <a:r>
              <a:rPr lang="en-US" b="1" i="0" dirty="0"/>
              <a:t>Stage 1: Intake, Planning, Investigation, and Verification </a:t>
            </a:r>
            <a:r>
              <a:rPr lang="en-US" i="0" dirty="0"/>
              <a:t>discussed in Module 6.</a:t>
            </a:r>
          </a:p>
          <a:p>
            <a:endParaRPr lang="en-US" i="1" dirty="0"/>
          </a:p>
          <a:p>
            <a:r>
              <a:rPr lang="en-US" i="0" dirty="0"/>
              <a:t>This information is an introduction to discharge issues. Additional training is available to help you respond to complaints about transfers and discharges. Remember you have support from the LTCOP and your supervisor to address challenging cases in addition to outside resources and referral agencies.</a:t>
            </a:r>
          </a:p>
        </p:txBody>
      </p:sp>
      <p:sp>
        <p:nvSpPr>
          <p:cNvPr id="4" name="Slide Number Placeholder 3"/>
          <p:cNvSpPr>
            <a:spLocks noGrp="1"/>
          </p:cNvSpPr>
          <p:nvPr>
            <p:ph type="sldNum" sz="quarter" idx="5"/>
          </p:nvPr>
        </p:nvSpPr>
        <p:spPr/>
        <p:txBody>
          <a:bodyPr/>
          <a:lstStyle/>
          <a:p>
            <a:fld id="{013422E6-57C4-472B-BB37-763E50B58060}" type="slidenum">
              <a:rPr lang="en-US" smtClean="0"/>
              <a:t>16</a:t>
            </a:fld>
            <a:endParaRPr lang="en-US" dirty="0"/>
          </a:p>
        </p:txBody>
      </p:sp>
    </p:spTree>
    <p:extLst>
      <p:ext uri="{BB962C8B-B14F-4D97-AF65-F5344CB8AC3E}">
        <p14:creationId xmlns:p14="http://schemas.microsoft.com/office/powerpoint/2010/main" val="41966800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resident has a right to be free from abuse, neglect, and exploitation (ANE). The Ombudsman program is required to follow the Older Americans Act (OAA) and the Long-Term Care Ombudsman Programs Rule (LTCOP Rule) regarding confidentiality and disclosure and the unique role representatives of the Office have as resident-directed advocates.  The OAA and LTCOP Rule requirements apply to Ombudsman program advocacy in all facility types. </a:t>
            </a:r>
          </a:p>
          <a:p>
            <a:endParaRPr lang="en-US" dirty="0"/>
          </a:p>
          <a:p>
            <a:r>
              <a:rPr lang="en-US" dirty="0"/>
              <a:t>As discussed in Module 1, representatives are not mandated reporters and shall not report without proper permission.  The LTCOP Rule [§ 1324.19 Duties of the representatives of the Office (b)(3)(iii)] indicates the LTCOP shall not report suspected abuse, neglect, or exploitation of a resident unless a resident or resident representative (as applicable) has communicated informed consent.  </a:t>
            </a:r>
          </a:p>
          <a:p>
            <a:endParaRPr lang="en-US" dirty="0"/>
          </a:p>
          <a:p>
            <a:r>
              <a:rPr lang="en-US" dirty="0"/>
              <a:t>Federal disclosure requirements for the Ombudsman program do not change when the LTCOP receives a complaint about abuse, neglect, or exploitation of a resident.  Regardless of the complainant, representatives are directed by resident goals for complaint resolution. </a:t>
            </a:r>
          </a:p>
          <a:p>
            <a:endParaRPr lang="en-US" dirty="0"/>
          </a:p>
          <a:p>
            <a:r>
              <a:rPr lang="en-US" b="1" i="1" dirty="0"/>
              <a:t>Trainer’s Note: </a:t>
            </a:r>
            <a:r>
              <a:rPr lang="en-US" i="1" dirty="0"/>
              <a:t>Include an example </a:t>
            </a:r>
            <a:r>
              <a:rPr lang="en-US" b="0" i="1" u="none" dirty="0"/>
              <a:t>of</a:t>
            </a:r>
            <a:r>
              <a:rPr lang="en-US" b="1" i="1" u="none" dirty="0"/>
              <a:t> </a:t>
            </a:r>
            <a:r>
              <a:rPr lang="en-US" i="1" dirty="0"/>
              <a:t>when you maintained confidentiality.</a:t>
            </a:r>
          </a:p>
          <a:p>
            <a:endParaRPr lang="en-US" dirty="0"/>
          </a:p>
          <a:p>
            <a:r>
              <a:rPr lang="en-US" dirty="0"/>
              <a:t>Respecting resident confidentiality is critical not only to maintain compliance with program requirements, but also to adhere to the fundamental LTCOP role as resident advocates, maintain the integrity of the LTCOP, and foster trust between the representatives and residents.  Maintaining confidentiality in response to complaints involving abuse, neglect, and exploitation is a challenging, complex situation that requires careful analysis and often, consultation with your supervisor.</a:t>
            </a:r>
          </a:p>
        </p:txBody>
      </p:sp>
      <p:sp>
        <p:nvSpPr>
          <p:cNvPr id="4" name="Slide Number Placeholder 3"/>
          <p:cNvSpPr>
            <a:spLocks noGrp="1"/>
          </p:cNvSpPr>
          <p:nvPr>
            <p:ph type="sldNum" sz="quarter" idx="5"/>
          </p:nvPr>
        </p:nvSpPr>
        <p:spPr/>
        <p:txBody>
          <a:bodyPr/>
          <a:lstStyle/>
          <a:p>
            <a:fld id="{013422E6-57C4-472B-BB37-763E50B58060}" type="slidenum">
              <a:rPr lang="en-US" smtClean="0"/>
              <a:t>17</a:t>
            </a:fld>
            <a:endParaRPr lang="en-US" dirty="0"/>
          </a:p>
        </p:txBody>
      </p:sp>
    </p:spTree>
    <p:extLst>
      <p:ext uri="{BB962C8B-B14F-4D97-AF65-F5344CB8AC3E}">
        <p14:creationId xmlns:p14="http://schemas.microsoft.com/office/powerpoint/2010/main" val="36006729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for you to know how to recognize and respond to allegations of ANE. Having a thorough understanding of your responsibilities as a representative of the Office about when and how to report it is crucial. Representatives do not determine whether ANE occurred for the purposes of legal action or facility compliance with federal or state requirements. This is the responsibility of the state survey agency and/or law enforcement, or in some states, Adult Protective Services (APS).</a:t>
            </a:r>
          </a:p>
          <a:p>
            <a:endParaRPr lang="en-US" dirty="0"/>
          </a:p>
          <a:p>
            <a:r>
              <a:rPr lang="en-US" dirty="0"/>
              <a:t>The LTCOP describes abuse as any willful mistreatment of residents by facility staff, resident representative/family/friend, other residents, or an outside individual.  There are three types of abuse: physical, sexual, and psychological. </a:t>
            </a:r>
          </a:p>
          <a:p>
            <a:endParaRPr lang="en-US" b="1" dirty="0"/>
          </a:p>
          <a:p>
            <a:r>
              <a:rPr lang="en-US" b="1" dirty="0"/>
              <a:t>Physical abuse </a:t>
            </a:r>
            <a:r>
              <a:rPr lang="en-US" dirty="0"/>
              <a:t>is defined as the intentional use of physical force that results in acute or chronic illness, bodily injury, physical pain, functional impairment, distress, or death (e.g., hitting, slapping, and pinching, kicking, etc. and/or controlling behavior through corporal punishment).</a:t>
            </a:r>
          </a:p>
          <a:p>
            <a:r>
              <a:rPr lang="en-US" b="1" dirty="0"/>
              <a:t>Sexual abuse </a:t>
            </a:r>
            <a:r>
              <a:rPr lang="en-US" dirty="0"/>
              <a:t>is defined as forced and/or unwanted sexual interaction (touching and non-touching acts) of any kind.</a:t>
            </a:r>
          </a:p>
          <a:p>
            <a:r>
              <a:rPr lang="en-US" b="1" dirty="0"/>
              <a:t>Psychological abuse </a:t>
            </a:r>
            <a:r>
              <a:rPr lang="en-US" dirty="0"/>
              <a:t>is defined as the infliction of anguish, pain, or distress through verbal or nonverbal acts. This includes but is not limited to verbal assaults, insults, threats, intimidation, humiliation, and harassment.</a:t>
            </a:r>
          </a:p>
          <a:p>
            <a:endParaRPr lang="en-US" dirty="0"/>
          </a:p>
          <a:p>
            <a:r>
              <a:rPr lang="en-US" dirty="0"/>
              <a:t>Examples of abuse may include:</a:t>
            </a:r>
          </a:p>
          <a:p>
            <a:r>
              <a:rPr lang="en-US" dirty="0"/>
              <a:t>• A staff member slaps a resident</a:t>
            </a:r>
          </a:p>
          <a:p>
            <a:r>
              <a:rPr lang="en-US" dirty="0"/>
              <a:t>• A physical therapist tells a resident they will never see their family again if they don’t comply with physical therapy</a:t>
            </a:r>
          </a:p>
          <a:p>
            <a:r>
              <a:rPr lang="en-US" dirty="0"/>
              <a:t>• A staff member yells at a resident who did not make it to the restroom in time</a:t>
            </a:r>
          </a:p>
          <a:p>
            <a:r>
              <a:rPr lang="en-US" dirty="0"/>
              <a:t>• A CNA pinches a resident’s arm to get them to move out of the way</a:t>
            </a:r>
          </a:p>
          <a:p>
            <a:r>
              <a:rPr lang="en-US" dirty="0"/>
              <a:t>• A manager shows a resident a video containing nudity making the resident uncomfortable</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18</a:t>
            </a:fld>
            <a:endParaRPr lang="en-US" dirty="0"/>
          </a:p>
        </p:txBody>
      </p:sp>
    </p:spTree>
    <p:extLst>
      <p:ext uri="{BB962C8B-B14F-4D97-AF65-F5344CB8AC3E}">
        <p14:creationId xmlns:p14="http://schemas.microsoft.com/office/powerpoint/2010/main" val="36071053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purposes of the LTCOP, neglect and gross neglect are used interchangeably.  It is the failure to protect a resident from harm or the failure to meet needs for essential medical care, nutrition, hydration, hygiene, clothing, basic activities of daily living or shelter, which results in a serious risk of compromised health and/or safety, relative to age, health status, and cultural norms.</a:t>
            </a:r>
          </a:p>
          <a:p>
            <a:endParaRPr lang="en-US" i="1" dirty="0"/>
          </a:p>
          <a:p>
            <a:r>
              <a:rPr lang="en-US" b="1" i="1" dirty="0"/>
              <a:t>Trainer’s Note: </a:t>
            </a:r>
            <a:r>
              <a:rPr lang="en-US" i="1" dirty="0"/>
              <a:t>Review examples of neglect and the effects on residents in the charts on this slide and the next. </a:t>
            </a:r>
          </a:p>
        </p:txBody>
      </p:sp>
      <p:sp>
        <p:nvSpPr>
          <p:cNvPr id="4" name="Slide Number Placeholder 3"/>
          <p:cNvSpPr>
            <a:spLocks noGrp="1"/>
          </p:cNvSpPr>
          <p:nvPr>
            <p:ph type="sldNum" sz="quarter" idx="5"/>
          </p:nvPr>
        </p:nvSpPr>
        <p:spPr/>
        <p:txBody>
          <a:bodyPr/>
          <a:lstStyle/>
          <a:p>
            <a:fld id="{013422E6-57C4-472B-BB37-763E50B58060}" type="slidenum">
              <a:rPr lang="en-US" smtClean="0"/>
              <a:t>19</a:t>
            </a:fld>
            <a:endParaRPr lang="en-US" dirty="0"/>
          </a:p>
        </p:txBody>
      </p:sp>
    </p:spTree>
    <p:extLst>
      <p:ext uri="{BB962C8B-B14F-4D97-AF65-F5344CB8AC3E}">
        <p14:creationId xmlns:p14="http://schemas.microsoft.com/office/powerpoint/2010/main" val="3613946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20</a:t>
            </a:fld>
            <a:endParaRPr lang="en-US" dirty="0"/>
          </a:p>
        </p:txBody>
      </p:sp>
    </p:spTree>
    <p:extLst>
      <p:ext uri="{BB962C8B-B14F-4D97-AF65-F5344CB8AC3E}">
        <p14:creationId xmlns:p14="http://schemas.microsoft.com/office/powerpoint/2010/main" val="621155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0"/>
              </a:spcAft>
            </a:pP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Begin the session by welcoming the trainees to the training session and thanking them for their interest in the program. Make sure everyone introduces themselves – even if they come late.</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To begin, please share:</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Your name</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Where you are from </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One thing you learned from Module 8– something that really stuck with you or surprised you</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342900" marR="0" lvl="0" indent="-342900" algn="just" fontAlgn="base">
              <a:lnSpc>
                <a:spcPct val="115000"/>
              </a:lnSpc>
              <a:spcBef>
                <a:spcPts val="0"/>
              </a:spcBef>
              <a:spcAft>
                <a:spcPts val="0"/>
              </a:spcAft>
              <a:buFont typeface="Arial" panose="020B0604020202020204" pitchFamily="34" charset="0"/>
              <a:buChar char="·"/>
            </a:pPr>
            <a:r>
              <a:rPr lang="en-US" sz="1800" i="1" u="none" strike="noStrike" kern="0" spc="0" dirty="0">
                <a:ln>
                  <a:noFill/>
                </a:ln>
                <a:solidFill>
                  <a:srgbClr val="0000CC"/>
                </a:solidFill>
                <a:effectLst/>
                <a:uFill>
                  <a:solidFill>
                    <a:srgbClr val="000000"/>
                  </a:solidFill>
                </a:uFill>
                <a:latin typeface="Helvetica" panose="020B0604020202020204" pitchFamily="34" charset="0"/>
                <a:ea typeface="Symbol" panose="05050102010706020507" pitchFamily="18" charset="2"/>
                <a:cs typeface="Symbol" panose="05050102010706020507" pitchFamily="18" charset="2"/>
              </a:rPr>
              <a:t>What you hope to learn since the last module</a:t>
            </a:r>
            <a:endParaRPr lang="en-US" sz="1800" u="none" strike="noStrike" kern="0" spc="0" dirty="0">
              <a:ln>
                <a:noFill/>
              </a:ln>
              <a:solidFill>
                <a:srgbClr val="000000"/>
              </a:solidFill>
              <a:effectLst/>
              <a:uFill>
                <a:solidFill>
                  <a:srgbClr val="000000"/>
                </a:solidFill>
              </a:uFill>
              <a:latin typeface="Symbol" panose="05050102010706020507" pitchFamily="18" charset="2"/>
              <a:ea typeface="Symbol" panose="05050102010706020507" pitchFamily="18" charset="2"/>
              <a:cs typeface="Symbol" panose="05050102010706020507" pitchFamily="18" charset="2"/>
            </a:endParaRPr>
          </a:p>
          <a:p>
            <a:pPr marL="0" marR="0" algn="just">
              <a:lnSpc>
                <a:spcPct val="115000"/>
              </a:lnSpc>
              <a:spcBef>
                <a:spcPts val="0"/>
              </a:spcBef>
              <a:spcAft>
                <a:spcPts val="0"/>
              </a:spcAft>
            </a:pP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pPr marL="0" marR="0" algn="just">
              <a:lnSpc>
                <a:spcPct val="115000"/>
              </a:lnSpc>
              <a:spcBef>
                <a:spcPts val="0"/>
              </a:spcBef>
              <a:spcAft>
                <a:spcPts val="0"/>
              </a:spcAft>
            </a:pPr>
            <a:r>
              <a:rPr lang="en-US" sz="1800" i="1" dirty="0">
                <a:ln>
                  <a:noFill/>
                </a:ln>
                <a:solidFill>
                  <a:srgbClr val="0000CC"/>
                </a:solidFill>
                <a:effectLst/>
                <a:uFill>
                  <a:solidFill>
                    <a:srgbClr val="000000"/>
                  </a:solidFill>
                </a:uFill>
                <a:latin typeface="Helvetica" panose="020B0604020202020204" pitchFamily="34" charset="0"/>
                <a:ea typeface="Calibri" panose="020F0502020204030204" pitchFamily="34" charset="0"/>
              </a:rPr>
              <a:t>After introductions, thank the trainees for their information and explain any housekeeping items that need to be addressed including the time frame of the training day, breaks, location of restrooms, refreshments, etc. Ask the trainees to speak up if they have any questions throughout the training.</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a:t>
            </a:fld>
            <a:endParaRPr lang="en-US" dirty="0"/>
          </a:p>
        </p:txBody>
      </p:sp>
    </p:spTree>
    <p:extLst>
      <p:ext uri="{BB962C8B-B14F-4D97-AF65-F5344CB8AC3E}">
        <p14:creationId xmlns:p14="http://schemas.microsoft.com/office/powerpoint/2010/main" val="7979001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purposes of the LTCOP, exploitation and financial exploitation are used interchangeably.  It is the illegal or improper use of an individual’s funds, property, or assets for another person’s profit or advantage.</a:t>
            </a:r>
          </a:p>
          <a:p>
            <a:endParaRPr lang="en-US" dirty="0"/>
          </a:p>
          <a:p>
            <a:r>
              <a:rPr lang="en-US" dirty="0"/>
              <a:t>Examples of financial exploitation may include:</a:t>
            </a:r>
          </a:p>
          <a:p>
            <a:r>
              <a:rPr lang="en-US" dirty="0"/>
              <a:t>• Misappropriating income or assets. An individual who obtains access to social security checks, pension payments, checking or savings accounts, credit cards, or ATM (debit) cards, or withholds money and uses the funds for their own benefit.</a:t>
            </a:r>
          </a:p>
          <a:p>
            <a:pPr marL="628650" lvl="1" indent="-171450">
              <a:buFont typeface="Courier New" panose="02070309020205020404" pitchFamily="49" charset="0"/>
              <a:buChar char="o"/>
            </a:pPr>
            <a:r>
              <a:rPr lang="en-US" dirty="0"/>
              <a:t>An aide who provides care to a resident offers to go to the store to buy snacks for the resident. The resident gives the aide a debit card and personal identification number. The aide purchases additional items for themself.</a:t>
            </a:r>
          </a:p>
          <a:p>
            <a:r>
              <a:rPr lang="en-US" dirty="0"/>
              <a:t>• Charging excessive fees for goods and services.</a:t>
            </a:r>
          </a:p>
          <a:p>
            <a:pPr marL="628650" lvl="1" indent="-171450">
              <a:buFont typeface="Courier New" panose="02070309020205020404" pitchFamily="49" charset="0"/>
              <a:buChar char="o"/>
            </a:pPr>
            <a:r>
              <a:rPr lang="en-US" dirty="0"/>
              <a:t>A friend of the resident charges them $200 every week to bring in the resident’s dog for a visit.</a:t>
            </a:r>
          </a:p>
          <a:p>
            <a:r>
              <a:rPr lang="en-US" dirty="0"/>
              <a:t>• Obtaining money or property by undue influence (i.e., using a position of power to take advantage), misrepresentation, or fraud, often using manipulation and threats.</a:t>
            </a:r>
          </a:p>
          <a:p>
            <a:pPr marL="628650" lvl="1" indent="-171450">
              <a:buFont typeface="Courier New" panose="02070309020205020404" pitchFamily="49" charset="0"/>
              <a:buChar char="o"/>
            </a:pPr>
            <a:r>
              <a:rPr lang="en-US" dirty="0"/>
              <a:t>A family member pressures a resident into signing over their home and other assets saying they will stop visiting the resident if they don’t do what the family member tells them to do.</a:t>
            </a:r>
          </a:p>
          <a:p>
            <a:r>
              <a:rPr lang="en-US" dirty="0"/>
              <a:t>• Improper or fraudulent use of power of attorney or legal authority.</a:t>
            </a:r>
          </a:p>
          <a:p>
            <a:pPr marL="628650" lvl="1" indent="-171450">
              <a:buFont typeface="Courier New" panose="02070309020205020404" pitchFamily="49" charset="0"/>
              <a:buChar char="o"/>
            </a:pPr>
            <a:r>
              <a:rPr lang="en-US" dirty="0"/>
              <a:t>A resident representative borrows money to buy a boat using the resident’s name without the resident’s permission to do so.</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21</a:t>
            </a:fld>
            <a:endParaRPr lang="en-US" dirty="0"/>
          </a:p>
        </p:txBody>
      </p:sp>
    </p:spTree>
    <p:extLst>
      <p:ext uri="{BB962C8B-B14F-4D97-AF65-F5344CB8AC3E}">
        <p14:creationId xmlns:p14="http://schemas.microsoft.com/office/powerpoint/2010/main" val="19295226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Ombudsman program investigates ANE solely for gathering necessary information to resolve the complaint to the satisfaction of the resident, not to determine whether any law or regulation has been violated for purposes of a potential civil or criminal enforcement action. According to the LTCOP Rule, the Ombudsman program investigates complaints related to abuse, neglect, or exploitation “for the purposes of resolving the complaint to the resident's satisfaction and of protecting the health, welfare, and rights of the resident.”  Therefore, the LTCOP is not the finder of fact, meaning the LTCOP investigation is not for the purposes of determining if the ANE occurred. </a:t>
            </a:r>
          </a:p>
          <a:p>
            <a:endParaRPr lang="en-US" dirty="0"/>
          </a:p>
          <a:p>
            <a:r>
              <a:rPr lang="en-US" dirty="0"/>
              <a:t>After receiving resident consent when investigating a complaint regarding ANE, representatives may:</a:t>
            </a:r>
          </a:p>
          <a:p>
            <a:r>
              <a:rPr lang="en-US" dirty="0"/>
              <a:t>• Explain residents’ rights and the LTCOP role</a:t>
            </a:r>
          </a:p>
          <a:p>
            <a:r>
              <a:rPr lang="en-US" dirty="0"/>
              <a:t>• Assist a resident with reporting abuse, neglect, and exploitation</a:t>
            </a:r>
          </a:p>
          <a:p>
            <a:r>
              <a:rPr lang="en-US" dirty="0"/>
              <a:t>• Meet with residents, including Resident Council members to find out if others have the same or similar experience (without breaking confidentiality)</a:t>
            </a:r>
          </a:p>
          <a:p>
            <a:r>
              <a:rPr lang="en-US" dirty="0"/>
              <a:t>• Meet with family members, including Family Council members to determine if they have concerns about residents experiencing ANE (without breaking confidentiality)</a:t>
            </a:r>
          </a:p>
          <a:p>
            <a:endParaRPr lang="en-US" dirty="0"/>
          </a:p>
          <a:p>
            <a:r>
              <a:rPr lang="en-US" b="1" i="1" dirty="0"/>
              <a:t>Trainer’s Note:  </a:t>
            </a:r>
            <a:r>
              <a:rPr lang="en-US" i="1" dirty="0"/>
              <a:t>Go to the next slide to continue with the list of program advocacy options.</a:t>
            </a:r>
          </a:p>
        </p:txBody>
      </p:sp>
      <p:sp>
        <p:nvSpPr>
          <p:cNvPr id="4" name="Slide Number Placeholder 3"/>
          <p:cNvSpPr>
            <a:spLocks noGrp="1"/>
          </p:cNvSpPr>
          <p:nvPr>
            <p:ph type="sldNum" sz="quarter" idx="5"/>
          </p:nvPr>
        </p:nvSpPr>
        <p:spPr/>
        <p:txBody>
          <a:bodyPr/>
          <a:lstStyle/>
          <a:p>
            <a:fld id="{013422E6-57C4-472B-BB37-763E50B58060}" type="slidenum">
              <a:rPr lang="en-US" smtClean="0"/>
              <a:t>22</a:t>
            </a:fld>
            <a:endParaRPr lang="en-US" dirty="0"/>
          </a:p>
        </p:txBody>
      </p:sp>
    </p:spTree>
    <p:extLst>
      <p:ext uri="{BB962C8B-B14F-4D97-AF65-F5344CB8AC3E}">
        <p14:creationId xmlns:p14="http://schemas.microsoft.com/office/powerpoint/2010/main" val="30492045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 Work with the facility to ensure residents feel safe</a:t>
            </a:r>
          </a:p>
          <a:p>
            <a:r>
              <a:rPr lang="en-US" dirty="0"/>
              <a:t>• Ensure the facility makes efforts to protect residents from further harm </a:t>
            </a:r>
          </a:p>
          <a:p>
            <a:r>
              <a:rPr lang="en-US" dirty="0"/>
              <a:t>• Follow up with the facility to determine if proper reporting of ANE has been completed (staff ARE mandated reporters)</a:t>
            </a:r>
          </a:p>
          <a:p>
            <a:r>
              <a:rPr lang="en-US" dirty="0"/>
              <a:t>• Research the facility’s abuse, neglect, and exploitation history if unknown.</a:t>
            </a:r>
          </a:p>
          <a:p>
            <a:endParaRPr lang="en-US" dirty="0"/>
          </a:p>
          <a:p>
            <a:r>
              <a:rPr lang="en-US" dirty="0"/>
              <a:t>As with all LTCOP work, advocacy strategies in response to allegations of abuse vary depending on the situation (e.g., type of abuse allegation, type and size of long-term care setting, identity of the perpetrator- family member, visitor, facility staff or another resident). For example, a LTCOP representative’s approach in response to an allegation of abuse in a small personal care home may differ from their approach in response to a similar allegation in a large nursing home. The advocacy strategies we will discuss during this training are not comprehensive, but they provide a few examples of successful LTCOP advocacy in response to this delicate situation.</a:t>
            </a:r>
          </a:p>
        </p:txBody>
      </p:sp>
      <p:sp>
        <p:nvSpPr>
          <p:cNvPr id="4" name="Slide Number Placeholder 3"/>
          <p:cNvSpPr>
            <a:spLocks noGrp="1"/>
          </p:cNvSpPr>
          <p:nvPr>
            <p:ph type="sldNum" sz="quarter" idx="5"/>
          </p:nvPr>
        </p:nvSpPr>
        <p:spPr/>
        <p:txBody>
          <a:bodyPr/>
          <a:lstStyle/>
          <a:p>
            <a:fld id="{013422E6-57C4-472B-BB37-763E50B58060}" type="slidenum">
              <a:rPr lang="en-US" smtClean="0"/>
              <a:t>23</a:t>
            </a:fld>
            <a:endParaRPr lang="en-US" dirty="0"/>
          </a:p>
        </p:txBody>
      </p:sp>
    </p:spTree>
    <p:extLst>
      <p:ext uri="{BB962C8B-B14F-4D97-AF65-F5344CB8AC3E}">
        <p14:creationId xmlns:p14="http://schemas.microsoft.com/office/powerpoint/2010/main" val="31710243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Tell the trainees to close their manuals when discussing the case study below.  The answers are in their manuals.</a:t>
            </a:r>
          </a:p>
          <a:p>
            <a:endParaRPr lang="en-US" i="1" dirty="0"/>
          </a:p>
          <a:p>
            <a:r>
              <a:rPr lang="en-US" dirty="0"/>
              <a:t>Case Study: You receive a complaint from an anonymous staff member regarding another staff hitting a resident named Ariella. What would you say to the staff member and what would you do?</a:t>
            </a:r>
          </a:p>
          <a:p>
            <a:endParaRPr lang="en-US" dirty="0"/>
          </a:p>
          <a:p>
            <a:r>
              <a:rPr lang="en-US" dirty="0"/>
              <a:t>Possible answers include:</a:t>
            </a:r>
          </a:p>
          <a:p>
            <a:r>
              <a:rPr lang="en-US" dirty="0"/>
              <a:t>• Tell the staff member that the Long-Term Care Ombudsman program is not the primary investigator and inform them of the role of the program</a:t>
            </a:r>
          </a:p>
          <a:p>
            <a:r>
              <a:rPr lang="en-US" dirty="0"/>
              <a:t>• Remind the complainant that under the federal and state requirements facility staff must report allegations of abuse to the licensing agency or adult protective services and/or local law enforcement</a:t>
            </a:r>
          </a:p>
          <a:p>
            <a:r>
              <a:rPr lang="en-US" dirty="0"/>
              <a:t>• Inform the complainant if your state allows anonymous reports</a:t>
            </a:r>
          </a:p>
          <a:p>
            <a:r>
              <a:rPr lang="en-US" dirty="0"/>
              <a:t>• Visit Ariella per your program’s policies and procedures</a:t>
            </a:r>
          </a:p>
          <a:p>
            <a:r>
              <a:rPr lang="en-US" dirty="0"/>
              <a:t>• Explain residents’ rights and your role as a representative</a:t>
            </a:r>
          </a:p>
          <a:p>
            <a:r>
              <a:rPr lang="en-US" dirty="0"/>
              <a:t>• Listen to Ariella’s concerns</a:t>
            </a:r>
          </a:p>
          <a:p>
            <a:r>
              <a:rPr lang="en-US" dirty="0"/>
              <a:t>• Follow the Ombudsman program complaint processing requirements and your program policies and procedures </a:t>
            </a:r>
          </a:p>
        </p:txBody>
      </p:sp>
      <p:sp>
        <p:nvSpPr>
          <p:cNvPr id="4" name="Slide Number Placeholder 3"/>
          <p:cNvSpPr>
            <a:spLocks noGrp="1"/>
          </p:cNvSpPr>
          <p:nvPr>
            <p:ph type="sldNum" sz="quarter" idx="5"/>
          </p:nvPr>
        </p:nvSpPr>
        <p:spPr/>
        <p:txBody>
          <a:bodyPr/>
          <a:lstStyle/>
          <a:p>
            <a:fld id="{013422E6-57C4-472B-BB37-763E50B58060}" type="slidenum">
              <a:rPr lang="en-US" smtClean="0"/>
              <a:t>24</a:t>
            </a:fld>
            <a:endParaRPr lang="en-US" dirty="0"/>
          </a:p>
        </p:txBody>
      </p:sp>
    </p:spTree>
    <p:extLst>
      <p:ext uri="{BB962C8B-B14F-4D97-AF65-F5344CB8AC3E}">
        <p14:creationId xmlns:p14="http://schemas.microsoft.com/office/powerpoint/2010/main" val="7667132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Ask the question on the slide, wait for responses then </a:t>
            </a:r>
            <a:r>
              <a:rPr lang="en-US" b="1" i="1" dirty="0"/>
              <a:t>click to bring up the answer.</a:t>
            </a:r>
          </a:p>
          <a:p>
            <a:endParaRPr lang="en-US" i="1" dirty="0"/>
          </a:p>
          <a:p>
            <a:r>
              <a:rPr lang="en-US" i="1" dirty="0"/>
              <a:t>Read the quote below from, “Responding to Allegations of Abuse: Role and Responsibilities of the Long-Term Care Ombudsman Program.” </a:t>
            </a:r>
          </a:p>
          <a:p>
            <a:endParaRPr lang="en-US" i="1" dirty="0"/>
          </a:p>
          <a:p>
            <a:r>
              <a:rPr lang="en-US" i="0" dirty="0"/>
              <a:t>“Fear of retaliation is one of the most common reasons residents do not want to pursue a complaint and disclose their identity. Since residents live in the facility and rely on staff for their basic needs, their fear of retaliation cannot be overemphasized. It is critical that LTCOP representatives understand how fear of retaliation influences a resident’s, or another complainant’s, choices regarding complaint reporting and resolution.”</a:t>
            </a:r>
          </a:p>
          <a:p>
            <a:endParaRPr lang="en-US" i="1" dirty="0"/>
          </a:p>
        </p:txBody>
      </p:sp>
      <p:sp>
        <p:nvSpPr>
          <p:cNvPr id="4" name="Slide Number Placeholder 3"/>
          <p:cNvSpPr>
            <a:spLocks noGrp="1"/>
          </p:cNvSpPr>
          <p:nvPr>
            <p:ph type="sldNum" sz="quarter" idx="5"/>
          </p:nvPr>
        </p:nvSpPr>
        <p:spPr/>
        <p:txBody>
          <a:bodyPr/>
          <a:lstStyle/>
          <a:p>
            <a:fld id="{013422E6-57C4-472B-BB37-763E50B58060}" type="slidenum">
              <a:rPr lang="en-US" smtClean="0"/>
              <a:t>25</a:t>
            </a:fld>
            <a:endParaRPr lang="en-US" dirty="0"/>
          </a:p>
        </p:txBody>
      </p:sp>
    </p:spTree>
    <p:extLst>
      <p:ext uri="{BB962C8B-B14F-4D97-AF65-F5344CB8AC3E}">
        <p14:creationId xmlns:p14="http://schemas.microsoft.com/office/powerpoint/2010/main" val="10101675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This part of the training focuses on LTCOP reporting requirements.  There are case studies for each situation that asks the trainees what they would do.  </a:t>
            </a:r>
          </a:p>
          <a:p>
            <a:endParaRPr lang="en-US" i="1" dirty="0"/>
          </a:p>
          <a:p>
            <a:r>
              <a:rPr lang="en-US" dirty="0"/>
              <a:t>Where the goals of a resident or resident representative are to report abuse, neglect, and exploitation, and the resident or the resident representative has communicated informed consent  to the LTCOP, the Ombudsman program must assist with contacting and/or disclosing the provided information to the appropriate agency. </a:t>
            </a:r>
          </a:p>
          <a:p>
            <a:endParaRPr lang="en-US" dirty="0"/>
          </a:p>
          <a:p>
            <a:r>
              <a:rPr lang="en-US" dirty="0"/>
              <a:t>This chart describes the required process when working with residents and/or their representatives regarding reporting ANE. </a:t>
            </a:r>
          </a:p>
          <a:p>
            <a:endParaRPr lang="en-US" dirty="0"/>
          </a:p>
          <a:p>
            <a:r>
              <a:rPr lang="en-US" dirty="0"/>
              <a:t>Most states have mandatory reporting laws that require certain individuals to report suspected ANE.  However, “state law may not require reporting of suspected abuse, neglect or exploitation by the LTCO program where such reporting violates the Federal requirement that an ombudsman is prohibited from the disclosure of the identity of a complainant or resident without appropriate consent pursuant to Section 712(d) of the OAA.” </a:t>
            </a:r>
          </a:p>
          <a:p>
            <a:endParaRPr lang="en-US" dirty="0"/>
          </a:p>
          <a:p>
            <a:r>
              <a:rPr lang="en-US" dirty="0"/>
              <a:t>Furthermore, anyone working as a representative of the Office is required to follow disclosure requirements, regardless of holding a license that indicates mandated reporting.</a:t>
            </a:r>
          </a:p>
          <a:p>
            <a:endParaRPr lang="en-US" dirty="0"/>
          </a:p>
          <a:p>
            <a:r>
              <a:rPr lang="en-US" i="1" dirty="0"/>
              <a:t>Click to bring up the text box.</a:t>
            </a:r>
          </a:p>
          <a:p>
            <a:endParaRPr lang="en-US" dirty="0"/>
          </a:p>
          <a:p>
            <a:r>
              <a:rPr lang="en-US" dirty="0"/>
              <a:t>Even if a representative has a professional license (e.g., a licensed social worker) that mandates abuse reporting, the representative must adhere to the Ombudsman program federal disclosure requirements when conducting the duties of the program.  The representative must not report ANE without appropriate consent from the resident, resident representative, or the Office.</a:t>
            </a:r>
          </a:p>
        </p:txBody>
      </p:sp>
      <p:sp>
        <p:nvSpPr>
          <p:cNvPr id="4" name="Slide Number Placeholder 3"/>
          <p:cNvSpPr>
            <a:spLocks noGrp="1"/>
          </p:cNvSpPr>
          <p:nvPr>
            <p:ph type="sldNum" sz="quarter" idx="5"/>
          </p:nvPr>
        </p:nvSpPr>
        <p:spPr/>
        <p:txBody>
          <a:bodyPr/>
          <a:lstStyle/>
          <a:p>
            <a:fld id="{013422E6-57C4-472B-BB37-763E50B58060}" type="slidenum">
              <a:rPr lang="en-US" smtClean="0"/>
              <a:t>26</a:t>
            </a:fld>
            <a:endParaRPr lang="en-US" dirty="0"/>
          </a:p>
        </p:txBody>
      </p:sp>
    </p:spTree>
    <p:extLst>
      <p:ext uri="{BB962C8B-B14F-4D97-AF65-F5344CB8AC3E}">
        <p14:creationId xmlns:p14="http://schemas.microsoft.com/office/powerpoint/2010/main" val="21257524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a:t>Ombudsman program representatives must employ other advocacy strategies when responding to allegations of abuse, where consent is not given, to protect resident confidentiality and do their best to ensure resident safety. When responding to allegations of abuse, representatives should exhaust all possible advocacy strategies for the safety not only of the complainant resident, but for the safety of all residents. </a:t>
            </a:r>
          </a:p>
          <a:p>
            <a:endParaRPr lang="en-US" i="1" dirty="0"/>
          </a:p>
          <a:p>
            <a:r>
              <a:rPr lang="en-US" b="1" i="1" dirty="0"/>
              <a:t>Trainer’s Note:  </a:t>
            </a:r>
            <a:r>
              <a:rPr lang="en-US" i="1" dirty="0"/>
              <a:t>Tell the trainees to close their manuals when discussing the case study below.  The answers are in their manuals.</a:t>
            </a:r>
          </a:p>
          <a:p>
            <a:endParaRPr lang="en-US" i="1" dirty="0"/>
          </a:p>
          <a:p>
            <a:r>
              <a:rPr lang="en-US" dirty="0"/>
              <a:t>Case Study: A resident named Noah informs the LTCOP of his son’s abusive actions towards him during a recent visit but does not give you permission to pursue the complaint. What would you do?</a:t>
            </a:r>
          </a:p>
          <a:p>
            <a:endParaRPr lang="en-US" dirty="0"/>
          </a:p>
          <a:p>
            <a:r>
              <a:rPr lang="en-US" b="1" i="1" dirty="0"/>
              <a:t>Trainer’s Note: </a:t>
            </a:r>
            <a:r>
              <a:rPr lang="en-US" i="1" dirty="0"/>
              <a:t>After the trainees respond to the question “what would you do” make sure to go over the bullet points below.</a:t>
            </a:r>
          </a:p>
          <a:p>
            <a:endParaRPr lang="en-US" dirty="0"/>
          </a:p>
          <a:p>
            <a:r>
              <a:rPr lang="en-US" dirty="0"/>
              <a:t>Suggested practices for responding to this situation: </a:t>
            </a:r>
          </a:p>
          <a:p>
            <a:r>
              <a:rPr lang="en-US" dirty="0"/>
              <a:t>• Explore the reason for Noah’s reluctance to pursue the allegation of abuse, explain residents’ rights and the LTCOP role and responsibilities in supporting residents. Inform him of the complaint process, including how not disclosing his identity may impact complaint investigation and resolution, the potential risks of consenting to disclosure as well as risks for not pursuing allegations of abuse. Offer to investigate the complaint without disclosing his name (e.g., reporting the time and dates the incidents occurred without disclosing his name or identifying information). If possible, visit Noah frequently, see if he is interested in seeking supportive services (e.g., counseling) and encourage him to give permission to report the alleged abuse. Take care to ensure that Noah does not feel that you are pressuring him to give permission to report.</a:t>
            </a:r>
          </a:p>
          <a:p>
            <a:endParaRPr lang="en-US" dirty="0"/>
          </a:p>
          <a:p>
            <a:r>
              <a:rPr lang="en-US" dirty="0"/>
              <a:t>• Ask Noah if he has shared this information with anyone else or if there is someone he trusts to share it with, such as a family member, friend, or another staff person and if so, ask if you can talk to that person.</a:t>
            </a:r>
          </a:p>
          <a:p>
            <a:endParaRPr lang="en-US" dirty="0"/>
          </a:p>
          <a:p>
            <a:r>
              <a:rPr lang="en-US" dirty="0"/>
              <a:t>• See if there are other residents with the same issue who are willing to pursue it to resolution. By resolving the issue for others, you might be able to resolve it for Noah.  Be careful to avoid revealing Noah’s identity and to avoid elevating anxiety levels among other residents with whom you speak.</a:t>
            </a:r>
          </a:p>
          <a:p>
            <a:endParaRPr lang="en-US" dirty="0"/>
          </a:p>
          <a:p>
            <a:r>
              <a:rPr lang="en-US" dirty="0"/>
              <a:t>• Investigate to gather information regarding the allegation. If you gain information supporting the allegation, share the information with the facility administrator if it is possible to do so without identifying the resident(s) involved (e.g., “here is information we gathered supporting allegations that the nurse aide, Jackie, on the evening shift is…”). You should not recommend that the facility take any specific action against the accused employee, but rather remind the administrator of the facility’s responsibility to investigate and report allegations of abuse. If the facility administrator asks you for advice, you could suggest that they consult the regulations for guidance and contact the state survey agency with questions about how to proceed.</a:t>
            </a:r>
          </a:p>
          <a:p>
            <a:endParaRPr lang="en-US" dirty="0"/>
          </a:p>
          <a:p>
            <a:r>
              <a:rPr lang="en-US" dirty="0"/>
              <a:t>• For complainants other than the resident, inform them of the role of the LTCO program and refer them to the appropriate investigative entity (e.g., state licensing and certification agency, adult protective services, law enforcement). Then speak with the resident regarding the complaint and their options including the advocacy strategies listed above. </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27</a:t>
            </a:fld>
            <a:endParaRPr lang="en-US" dirty="0"/>
          </a:p>
        </p:txBody>
      </p:sp>
    </p:spTree>
    <p:extLst>
      <p:ext uri="{BB962C8B-B14F-4D97-AF65-F5344CB8AC3E}">
        <p14:creationId xmlns:p14="http://schemas.microsoft.com/office/powerpoint/2010/main" val="12664590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witness physical or verbal abuse, there is often no time to stop and ask questions of consent as stopping the abuse from happening is the immediate priority and this often involves notifying staff to assist the resident who has been harmed. </a:t>
            </a:r>
          </a:p>
          <a:p>
            <a:endParaRPr lang="en-US" dirty="0"/>
          </a:p>
          <a:p>
            <a:r>
              <a:rPr lang="en-US" dirty="0"/>
              <a:t>The LTCOP Rule describes the actions a representative must take if they personally witness suspected abuse, gross neglect, or exploitation. Essentially, if a representative witnesses abuse, gross neglect, or exploitation, the LTCOP must seek informed consent from the resident to disclose resident-identifying information to appropriate agencies. </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28</a:t>
            </a:fld>
            <a:endParaRPr lang="en-US" dirty="0"/>
          </a:p>
        </p:txBody>
      </p:sp>
    </p:spTree>
    <p:extLst>
      <p:ext uri="{BB962C8B-B14F-4D97-AF65-F5344CB8AC3E}">
        <p14:creationId xmlns:p14="http://schemas.microsoft.com/office/powerpoint/2010/main" val="42930863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Tell the trainees to close their manuals (or to keep them closed) when discussing the case study below.  The answers are in their manuals.</a:t>
            </a:r>
          </a:p>
          <a:p>
            <a:endParaRPr lang="en-US" dirty="0"/>
          </a:p>
          <a:p>
            <a:r>
              <a:rPr lang="en-US" dirty="0"/>
              <a:t>Case Study: During a facility visit you witness a staff member harassing a resident named Denny by repeatedly tapping Denny’s head with a ruler and using an ethnic slur.  Denny then lunges forward and begins punching the staff member.  What would you do?</a:t>
            </a:r>
          </a:p>
          <a:p>
            <a:endParaRPr lang="en-US" dirty="0"/>
          </a:p>
          <a:p>
            <a:r>
              <a:rPr lang="en-US" b="1" i="1" dirty="0"/>
              <a:t>Trainer’s Note: </a:t>
            </a:r>
            <a:r>
              <a:rPr lang="en-US" i="1" dirty="0"/>
              <a:t>After the trainees respond to the question “what would you do” tell them to open their manuals and go over the information on what to do “If you witness abuse.”  Go over the bullet points in their manuals.</a:t>
            </a:r>
          </a:p>
          <a:p>
            <a:endParaRPr lang="en-US" i="1"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29</a:t>
            </a:fld>
            <a:endParaRPr lang="en-US" dirty="0"/>
          </a:p>
        </p:txBody>
      </p:sp>
    </p:spTree>
    <p:extLst>
      <p:ext uri="{BB962C8B-B14F-4D97-AF65-F5344CB8AC3E}">
        <p14:creationId xmlns:p14="http://schemas.microsoft.com/office/powerpoint/2010/main" val="18325670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The next 2 slides cover the federal reporting requirements when a resident  is unable to communication informed consent to report an allegation of ANE.</a:t>
            </a:r>
          </a:p>
          <a:p>
            <a:endParaRPr lang="en-US" i="1" dirty="0"/>
          </a:p>
          <a:p>
            <a:r>
              <a:rPr lang="en-US" i="0" dirty="0"/>
              <a:t>This section covers information about how and when a representative may refer alleged ANE if a resident cannot communicate informed consent.  Making a referral is different than getting immediate help. To clarify, the LTCOP may act in rare situations when a resident cannot communicate informed consent and the representative observes that the resident needs immediate assistance. This situation is demonstrated in the case study after a discussion of the LTCOP Rule outlining referral requirements.</a:t>
            </a:r>
          </a:p>
        </p:txBody>
      </p:sp>
      <p:sp>
        <p:nvSpPr>
          <p:cNvPr id="4" name="Slide Number Placeholder 3"/>
          <p:cNvSpPr>
            <a:spLocks noGrp="1"/>
          </p:cNvSpPr>
          <p:nvPr>
            <p:ph type="sldNum" sz="quarter" idx="5"/>
          </p:nvPr>
        </p:nvSpPr>
        <p:spPr/>
        <p:txBody>
          <a:bodyPr/>
          <a:lstStyle/>
          <a:p>
            <a:fld id="{013422E6-57C4-472B-BB37-763E50B58060}" type="slidenum">
              <a:rPr lang="en-US" smtClean="0"/>
              <a:t>30</a:t>
            </a:fld>
            <a:endParaRPr lang="en-US" dirty="0"/>
          </a:p>
        </p:txBody>
      </p:sp>
    </p:spTree>
    <p:extLst>
      <p:ext uri="{BB962C8B-B14F-4D97-AF65-F5344CB8AC3E}">
        <p14:creationId xmlns:p14="http://schemas.microsoft.com/office/powerpoint/2010/main" val="1151305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If this is the first-time meeting, ask if there are any questions at this point; or, if this is not the first meeting, ask if any questions have come up for them since the last session.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If everyone has gone through Module 8, ask them what they learned about in previous session.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Responses may include: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r>
              <a:rPr lang="en-US" i="1" dirty="0"/>
              <a:t>The Ombudsman Program Problem Solving Process</a:t>
            </a:r>
          </a:p>
          <a:p>
            <a:r>
              <a:rPr lang="en-US" i="1" dirty="0"/>
              <a:t>The importance of discovering the cause of the problem, revisiting the plan of action, getting resident input, identifying obstacles towards resolution, and checking in with the resident.</a:t>
            </a:r>
          </a:p>
          <a:p>
            <a:r>
              <a:rPr lang="en-US" i="1" dirty="0"/>
              <a:t>How to help a resident with self advocacy</a:t>
            </a:r>
          </a:p>
          <a:p>
            <a:r>
              <a:rPr lang="en-US" i="1" dirty="0"/>
              <a:t>Negotiation skills</a:t>
            </a:r>
          </a:p>
          <a:p>
            <a:r>
              <a:rPr lang="en-US" i="1" dirty="0"/>
              <a:t>The three different complaint resolution options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Calibri"/>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Calibri"/>
              <a:sym typeface="Arial"/>
            </a:endParaRPr>
          </a:p>
        </p:txBody>
      </p:sp>
    </p:spTree>
    <p:extLst>
      <p:ext uri="{BB962C8B-B14F-4D97-AF65-F5344CB8AC3E}">
        <p14:creationId xmlns:p14="http://schemas.microsoft.com/office/powerpoint/2010/main" val="21459694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Use this chart to explain the steps to disclose alleged ANE of a </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resident who cannot communicate informed consent and does not have a resident representative</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The LTCOP Rule [§ 1324.19 (b)(6-7)] states that the Ombudsman program may refer the ANE matter and disclose resident-identifying information “to the appropriate agency or agencies for regulatory oversight, protective services, access to administrative, legal, or other remedies, and/or law enforcement action in the following circumstances.”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1. The resident is unable to communicate informed consent and has no resident representative and the LTCOP has reasonable cause to believe that an action, inaction, or decision may adversely affect the health, safety, welfare, or rights of the resident AND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 LTCOP has no evidence indicating that the resident would not wish a referral to be made; and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b. LTCOP has reasonable cause to believe that it is in the best interest of the resident to make a referral; and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c. The representative obtains the approval of the Ombudsman.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31</a:t>
            </a:fld>
            <a:endParaRPr lang="en-US" dirty="0"/>
          </a:p>
        </p:txBody>
      </p:sp>
    </p:spTree>
    <p:extLst>
      <p:ext uri="{BB962C8B-B14F-4D97-AF65-F5344CB8AC3E}">
        <p14:creationId xmlns:p14="http://schemas.microsoft.com/office/powerpoint/2010/main" val="5385094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Use this chart to explain the steps to disclose alleged ANE of a </a:t>
            </a:r>
            <a:r>
              <a:rPr lang="en-US" b="1" i="1" dirty="0"/>
              <a:t>resident who cannot communicate informed consent and has a resident representative</a:t>
            </a:r>
            <a:r>
              <a:rPr lang="en-US" i="1" dirty="0"/>
              <a:t>. </a:t>
            </a:r>
          </a:p>
          <a:p>
            <a:endParaRPr lang="en-US" dirty="0"/>
          </a:p>
          <a:p>
            <a:r>
              <a:rPr lang="en-US" dirty="0"/>
              <a:t>The LTCOP Rule [§ 1324.19 (b)(8)] states that the Ombudsman program may refer the ANE matter and disclose resident-identifying information “to the appropriate agency or agencies for regulatory oversight; protective services; access to administrative, legal, or other remedies; and/or law enforcement action in the following circumstances.”</a:t>
            </a:r>
          </a:p>
          <a:p>
            <a:endParaRPr lang="en-US" dirty="0"/>
          </a:p>
          <a:p>
            <a:r>
              <a:rPr lang="en-US" dirty="0"/>
              <a:t>2. The resident has a resident representative and the LTCOP has reasonable cause to believe that the resident representative has taken an action, inaction or decision that may adversely affect the health, safety, welfare, or rights of the resident AND</a:t>
            </a:r>
          </a:p>
          <a:p>
            <a:r>
              <a:rPr lang="en-US" dirty="0"/>
              <a:t>a. LTCOP has no evidence indicating that the resident would not wish a referral to be made; and</a:t>
            </a:r>
          </a:p>
          <a:p>
            <a:r>
              <a:rPr lang="en-US" dirty="0"/>
              <a:t>b. LTCOP has reasonable cause to believe that it is in the best interest of the resident to make a referral; and</a:t>
            </a:r>
          </a:p>
          <a:p>
            <a:r>
              <a:rPr lang="en-US" dirty="0"/>
              <a:t>c. The representative obtains the approval of the Ombudsman.</a:t>
            </a:r>
          </a:p>
          <a:p>
            <a:endParaRPr lang="en-US"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32</a:t>
            </a:fld>
            <a:endParaRPr lang="en-US" dirty="0"/>
          </a:p>
        </p:txBody>
      </p:sp>
    </p:spTree>
    <p:extLst>
      <p:ext uri="{BB962C8B-B14F-4D97-AF65-F5344CB8AC3E}">
        <p14:creationId xmlns:p14="http://schemas.microsoft.com/office/powerpoint/2010/main" val="89340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Case Study</a:t>
            </a:r>
            <a:r>
              <a:rPr lang="en-US" dirty="0"/>
              <a:t>: You visit a facility and are talking to a resident named Millie who tells you that the staff do not take care of her roommate, Bernice. Millie says that they only change the pad on Bernice’s bed once every couple of days and she needs help with eating, but staff don’t help her.  Millie said she tries to feed her but is really worried about her.  According to Millie, Bernice doesn’t get any visitors and she sleeps most of the day. You attempt to talk to Bernice, but she just stares at you and does not respond.  You notice a strong odor of feces and urine in the room. </a:t>
            </a:r>
          </a:p>
          <a:p>
            <a:endParaRPr lang="en-US" dirty="0"/>
          </a:p>
          <a:p>
            <a:r>
              <a:rPr lang="en-US" i="1" dirty="0"/>
              <a:t>Click to bring up the first question.</a:t>
            </a:r>
          </a:p>
          <a:p>
            <a:endParaRPr lang="en-US" b="1" dirty="0"/>
          </a:p>
          <a:p>
            <a:r>
              <a:rPr lang="en-US" b="1" dirty="0"/>
              <a:t>What’s the first thing you do in this situation?</a:t>
            </a:r>
          </a:p>
          <a:p>
            <a:endParaRPr lang="en-US" dirty="0"/>
          </a:p>
          <a:p>
            <a:r>
              <a:rPr lang="en-US" dirty="0"/>
              <a:t>Answer: Get a staff member to come and care for the resident.</a:t>
            </a:r>
          </a:p>
          <a:p>
            <a:endParaRPr lang="en-US" dirty="0"/>
          </a:p>
          <a:p>
            <a:r>
              <a:rPr lang="en-US" dirty="0"/>
              <a:t>Someone comes in to change and clean Bernice.   You ask the charge nurse if Bernice has someone who makes decisions on her behalf and the charge nurse tells you that Bernice has a daughter, Pam, who is her resident representative.  The charge nurse says they have never seen Pam and she does not attend care plan meetings. The charge nurse gives you Pam’s phone number, but </a:t>
            </a:r>
            <a:r>
              <a:rPr lang="en-US" b="0" u="none" dirty="0"/>
              <a:t>Pam</a:t>
            </a:r>
            <a:r>
              <a:rPr lang="en-US" dirty="0"/>
              <a:t> doesn’t return your calls. You visit the following week to check in on Bernice and to talk to Millie who tells you nothing has changed, and the room smells like feces and urine again. </a:t>
            </a:r>
          </a:p>
          <a:p>
            <a:endParaRPr lang="en-US" dirty="0"/>
          </a:p>
          <a:p>
            <a:r>
              <a:rPr lang="en-US" i="1" dirty="0"/>
              <a:t>Click to bring up the next question.</a:t>
            </a:r>
          </a:p>
          <a:p>
            <a:endParaRPr lang="en-US" i="1" dirty="0"/>
          </a:p>
          <a:p>
            <a:r>
              <a:rPr lang="en-US" b="1" dirty="0"/>
              <a:t>What information have you gathered?</a:t>
            </a:r>
          </a:p>
          <a:p>
            <a:pPr marL="171450" indent="-171450">
              <a:buFont typeface="Wingdings" panose="05000000000000000000" pitchFamily="2" charset="2"/>
              <a:buChar char="ü"/>
            </a:pPr>
            <a:r>
              <a:rPr lang="en-US" dirty="0"/>
              <a:t>Bernice has a representative. </a:t>
            </a:r>
          </a:p>
          <a:p>
            <a:pPr marL="171450" indent="-171450">
              <a:buFont typeface="Wingdings" panose="05000000000000000000" pitchFamily="2" charset="2"/>
              <a:buChar char="ü"/>
            </a:pPr>
            <a:r>
              <a:rPr lang="en-US" dirty="0"/>
              <a:t>You have reason to believe that Bernice is being neglected by the facility.</a:t>
            </a:r>
          </a:p>
          <a:p>
            <a:pPr marL="171450" indent="-171450">
              <a:buFont typeface="Wingdings" panose="05000000000000000000" pitchFamily="2" charset="2"/>
              <a:buChar char="ü"/>
            </a:pPr>
            <a:r>
              <a:rPr lang="en-US" dirty="0"/>
              <a:t>You have reason to believe that Pam’s inactions may adversely affect Bernice’s health and safety.</a:t>
            </a:r>
          </a:p>
          <a:p>
            <a:pPr marL="171450" indent="-171450">
              <a:buFont typeface="Wingdings" panose="05000000000000000000" pitchFamily="2" charset="2"/>
              <a:buChar char="ü"/>
            </a:pPr>
            <a:r>
              <a:rPr lang="en-US" dirty="0"/>
              <a:t>You have no evidence Bernice would not want your assistance or a referral.</a:t>
            </a:r>
          </a:p>
          <a:p>
            <a:pPr marL="171450" indent="-171450">
              <a:buFont typeface="Wingdings" panose="05000000000000000000" pitchFamily="2" charset="2"/>
              <a:buChar char="ü"/>
            </a:pPr>
            <a:endParaRPr lang="en-US" dirty="0"/>
          </a:p>
          <a:p>
            <a:r>
              <a:rPr lang="en-US" dirty="0"/>
              <a:t>After getting someone to assist Bernice with her care again, you are concerned about Bernice’s wellbeing.  </a:t>
            </a:r>
          </a:p>
          <a:p>
            <a:endParaRPr lang="en-US" b="1" dirty="0"/>
          </a:p>
          <a:p>
            <a:r>
              <a:rPr lang="en-US" b="0" i="1" dirty="0"/>
              <a:t>Click to bring up the last question.</a:t>
            </a:r>
          </a:p>
          <a:p>
            <a:endParaRPr lang="en-US" b="1" dirty="0"/>
          </a:p>
          <a:p>
            <a:r>
              <a:rPr lang="en-US" b="1" dirty="0"/>
              <a:t>What do you do next?</a:t>
            </a:r>
          </a:p>
          <a:p>
            <a:endParaRPr lang="en-US" dirty="0"/>
          </a:p>
          <a:p>
            <a:pPr marL="171450" indent="-171450">
              <a:buFont typeface="Wingdings" panose="05000000000000000000" pitchFamily="2" charset="2"/>
              <a:buChar char="ü"/>
            </a:pPr>
            <a:r>
              <a:rPr lang="en-US" dirty="0"/>
              <a:t>Develop a plan of action with your supervisor to determine next steps to ensure the facility does not continue to neglect Bernice. Actions may include talking with appropriate facility staff, requesting to review the care plan, attempting to contact the resident representative again, contacting the Ombudsman, etc.)</a:t>
            </a:r>
          </a:p>
          <a:p>
            <a:pPr marL="171450" indent="-171450">
              <a:buFont typeface="Wingdings" panose="05000000000000000000" pitchFamily="2" charset="2"/>
              <a:buChar char="ü"/>
            </a:pPr>
            <a:r>
              <a:rPr lang="en-US" dirty="0"/>
              <a:t>Consult with your supervisor about obtaining permission from the Ombudsman to refer the complaint to the appropriate entity for investigation.</a:t>
            </a:r>
          </a:p>
          <a:p>
            <a:pPr marL="171450" indent="-171450">
              <a:buFont typeface="Wingdings" panose="05000000000000000000" pitchFamily="2" charset="2"/>
              <a:buChar char="ü"/>
            </a:pPr>
            <a:endParaRPr lang="en-US" dirty="0"/>
          </a:p>
          <a:p>
            <a:pPr marL="0" indent="0">
              <a:buFont typeface="Wingdings" panose="05000000000000000000" pitchFamily="2" charset="2"/>
              <a:buNone/>
            </a:pPr>
            <a:r>
              <a:rPr lang="en-US" dirty="0"/>
              <a:t>To reiterate, if you receive a complaint regarding abuse, gross neglect, or exploitation and the resident cannot provide consent to pursue the complaint: </a:t>
            </a:r>
          </a:p>
          <a:p>
            <a:pPr marL="0" indent="0">
              <a:buFont typeface="Wingdings" panose="05000000000000000000" pitchFamily="2" charset="2"/>
              <a:buNone/>
            </a:pPr>
            <a:endParaRPr lang="en-US" dirty="0"/>
          </a:p>
          <a:p>
            <a:pPr marL="0" indent="0">
              <a:buFont typeface="Wingdings" panose="05000000000000000000" pitchFamily="2" charset="2"/>
              <a:buNone/>
            </a:pPr>
            <a:r>
              <a:rPr lang="en-US" dirty="0"/>
              <a:t>• Find out if the resident has a representative (e.g., family member, power of attorney, guardian) who can speak on behalf of the resident. Inform the representative of the need to involve outside individuals, such as facility staff or the investigative agency and the role of the LTCO program. Work with the individual to develop a plan of action for resolution of the complaint.</a:t>
            </a:r>
          </a:p>
          <a:p>
            <a:pPr marL="0" indent="0">
              <a:buFont typeface="Wingdings" panose="05000000000000000000" pitchFamily="2" charset="2"/>
              <a:buNone/>
            </a:pPr>
            <a:endParaRPr lang="en-US" dirty="0"/>
          </a:p>
          <a:p>
            <a:pPr marL="0" indent="0">
              <a:buFont typeface="Wingdings" panose="05000000000000000000" pitchFamily="2" charset="2"/>
              <a:buNone/>
            </a:pPr>
            <a:r>
              <a:rPr lang="en-US" dirty="0"/>
              <a:t>• If the resident does not have a representative, or the representative cannot be reached, or the representative is not acting in the best interest of the resident and the resolution goal is for action by the state licensing and certification agency, adult protective services and/or law enforcement, then the program representative should obtain approval from the Ombudsman and disclose the identity of the resident to appropriate facility staff and the appropriate investigative agency. </a:t>
            </a:r>
          </a:p>
          <a:p>
            <a:pPr marL="0" indent="0">
              <a:buFont typeface="Wingdings" panose="05000000000000000000" pitchFamily="2" charset="2"/>
              <a:buNone/>
            </a:pPr>
            <a:endParaRPr lang="en-US"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33</a:t>
            </a:fld>
            <a:endParaRPr lang="en-US" dirty="0"/>
          </a:p>
        </p:txBody>
      </p:sp>
    </p:spTree>
    <p:extLst>
      <p:ext uri="{BB962C8B-B14F-4D97-AF65-F5344CB8AC3E}">
        <p14:creationId xmlns:p14="http://schemas.microsoft.com/office/powerpoint/2010/main" val="33129343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a:t>
            </a:r>
            <a:r>
              <a:rPr lang="en-US" b="1" i="1" u="none" dirty="0"/>
              <a:t>’s </a:t>
            </a:r>
            <a:r>
              <a:rPr lang="en-US" b="1" i="1" dirty="0"/>
              <a:t>Note:  </a:t>
            </a:r>
            <a:r>
              <a:rPr lang="en-US" i="1" dirty="0"/>
              <a:t>Remind trainees to always follow state policies and procedures when making a referral to another agency, especially when the referral contains resident or complainant-identifying information.  </a:t>
            </a:r>
          </a:p>
          <a:p>
            <a:endParaRPr lang="en-US" dirty="0"/>
          </a:p>
          <a:p>
            <a:r>
              <a:rPr lang="en-US" dirty="0"/>
              <a:t>Once informed consent has been granted to report the allegation of abuse, or you have determined informed consent is not possible, where does the referral go?  The answer will depend upon the direction of the resident, the resident representative, or the Ombudsman. It will also depend upon your state’s structure for investigating abuse in long-term care facilities. Remember to always follow policies and procedures for disclosure of information. </a:t>
            </a:r>
          </a:p>
          <a:p>
            <a:endParaRPr lang="en-US" i="1"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34</a:t>
            </a:fld>
            <a:endParaRPr lang="en-US" dirty="0"/>
          </a:p>
        </p:txBody>
      </p:sp>
    </p:spTree>
    <p:extLst>
      <p:ext uri="{BB962C8B-B14F-4D97-AF65-F5344CB8AC3E}">
        <p14:creationId xmlns:p14="http://schemas.microsoft.com/office/powerpoint/2010/main" val="14622713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Trainer’s Note: </a:t>
            </a:r>
            <a:r>
              <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rPr>
              <a:t>Nursing facilities are required to conduct an internal investigation, but those findings don’t have legal or regulatory consequences.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With consent of the resident, the resident’s representative, or the Ombudsman, you may inform the nursing facility of the alleged abuse.  Facilities are required to conduct an internal </a:t>
            </a:r>
            <a:r>
              <a:rPr kumimoji="0" lang="en-US" sz="1200" b="0" i="0" u="none" strike="noStrike" kern="1200" cap="none" spc="0" normalizeH="0" baseline="0" noProof="0" dirty="0">
                <a:ln>
                  <a:noFill/>
                </a:ln>
                <a:solidFill>
                  <a:prstClr val="black"/>
                </a:solidFill>
                <a:effectLst/>
                <a:uLnTx/>
                <a:uFillTx/>
                <a:latin typeface="+mn-lt"/>
                <a:ea typeface="+mn-ea"/>
                <a:cs typeface="+mn-cs"/>
              </a:rPr>
              <a:t>investigation immediately </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on all allegations of ANE. In </a:t>
            </a:r>
            <a:r>
              <a:rPr kumimoji="0" lang="en-US" sz="1200" b="0" i="0" u="none" strike="noStrike" kern="1200" cap="none" spc="0" normalizeH="0" baseline="0" noProof="0" dirty="0">
                <a:ln>
                  <a:noFill/>
                </a:ln>
                <a:solidFill>
                  <a:srgbClr val="FF0000"/>
                </a:solidFill>
                <a:effectLst/>
                <a:uLnTx/>
                <a:uFillTx/>
                <a:latin typeface="Calibri" panose="020F0502020204030204"/>
                <a:ea typeface="+mn-ea"/>
                <a:cs typeface="+mn-cs"/>
              </a:rPr>
              <a:t>nursing facilities</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 a staff member is designated as the responsible person for conducting an internal investigation.  During investigation, the facility is required to follow its policies and procedures and ensure the safety of residents.  The facility must ensure that all allegations are reported immediately, but not later than 2 hours, if there is serious bodily harm, and no later than 24 hours if there is not serious bodily harm. The facility must inform the state survey agency and, in some states, Adult Protective Services (discussed below).  Also, the facility must have policies and procedures ensuring that any reasonable suspicion of a crime is reported by individuals such as facility owners, operators, employees, managers, agents, or contractors to the state survey agency and one or more law enforcement entities. </a:t>
            </a:r>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35</a:t>
            </a:fld>
            <a:endParaRPr lang="en-US" dirty="0"/>
          </a:p>
        </p:txBody>
      </p:sp>
    </p:spTree>
    <p:extLst>
      <p:ext uri="{BB962C8B-B14F-4D97-AF65-F5344CB8AC3E}">
        <p14:creationId xmlns:p14="http://schemas.microsoft.com/office/powerpoint/2010/main" val="5438075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Representatives may also inform residential care communities (RCCs) of allegations of ANE with consent of the resident, resident representative, or the Ombudsman.   RCCs have state requirements pertaining to a facility’s response to alleged abuse, neglect, and exploitation.</a:t>
            </a:r>
          </a:p>
          <a:p>
            <a:endParaRPr lang="en-US" dirty="0"/>
          </a:p>
          <a:p>
            <a:r>
              <a:rPr lang="en-US" b="1" i="1" dirty="0">
                <a:sym typeface="Symbol" panose="05050102010706020507" pitchFamily="18" charset="2"/>
              </a:rPr>
              <a:t> </a:t>
            </a:r>
            <a:r>
              <a:rPr lang="en-US" b="1" i="1" dirty="0"/>
              <a:t>Include state-specific requirements for each type of residential care community RCC with regard to reporting and investigating allegations of abuse, neglect, and exploitation (ANE). Clarify whether all RCC staff and other contracted services providers are mandated reporters.</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36</a:t>
            </a:fld>
            <a:endParaRPr lang="en-US" dirty="0"/>
          </a:p>
        </p:txBody>
      </p:sp>
    </p:spTree>
    <p:extLst>
      <p:ext uri="{BB962C8B-B14F-4D97-AF65-F5344CB8AC3E}">
        <p14:creationId xmlns:p14="http://schemas.microsoft.com/office/powerpoint/2010/main" val="27910479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ym typeface="Symbol" panose="05050102010706020507" pitchFamily="18" charset="2"/>
              </a:rPr>
              <a:t> </a:t>
            </a:r>
            <a:r>
              <a:rPr lang="en-US" b="1" i="1" dirty="0"/>
              <a:t>Indicate the state survey agency(</a:t>
            </a:r>
            <a:r>
              <a:rPr lang="en-US" b="1" i="1" dirty="0" err="1"/>
              <a:t>ies</a:t>
            </a:r>
            <a:r>
              <a:rPr lang="en-US" b="1" i="1" dirty="0"/>
              <a:t>) in your state responsible for investigating ANE for each facility type. </a:t>
            </a:r>
          </a:p>
          <a:p>
            <a:r>
              <a:rPr lang="en-US" b="1" i="1" dirty="0">
                <a:sym typeface="Symbol" panose="05050102010706020507" pitchFamily="18" charset="2"/>
              </a:rPr>
              <a:t> </a:t>
            </a:r>
            <a:r>
              <a:rPr lang="en-US" b="1" i="1" dirty="0"/>
              <a:t>Include your procedures for filing complaints with the state survey agency. Include the contact information of the State Survey Agency(</a:t>
            </a:r>
            <a:r>
              <a:rPr lang="en-US" b="1" i="1" dirty="0" err="1"/>
              <a:t>ies</a:t>
            </a:r>
            <a:r>
              <a:rPr lang="en-US" b="1" i="1" dirty="0"/>
              <a:t>) for each type of facility, information to be included in the referral, and required forms (paper or electronic) as applicable.</a:t>
            </a:r>
          </a:p>
          <a:p>
            <a:pPr marL="0" indent="0">
              <a:buFont typeface="Wingdings" panose="05000000000000000000" pitchFamily="2" charset="2"/>
              <a:buNone/>
            </a:pPr>
            <a:endParaRPr lang="en-US" b="1" i="1" dirty="0"/>
          </a:p>
          <a:p>
            <a:r>
              <a:rPr lang="en-US" dirty="0"/>
              <a:t>With consent from the resident, you may refer the complaint regarding ANE to the state survey agency or agencies responsible for regulating long-term care facilities and investigating allegations of abuse, neglect, and exploitation based on federal regulations and state licensing requirements.  State survey agencies investigate to determine if federal or state regulations have been violated and assess the level of harm to the resident(s). </a:t>
            </a:r>
          </a:p>
          <a:p>
            <a:endParaRPr lang="en-US" dirty="0"/>
          </a:p>
          <a:p>
            <a:r>
              <a:rPr lang="en-US" dirty="0"/>
              <a:t>The state survey agency investigates more than complaints of abuse, neglect, and exploitation.  They investigate any complaint that is a potential violation of federal and/or state regulations.</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37</a:t>
            </a:fld>
            <a:endParaRPr lang="en-US" dirty="0"/>
          </a:p>
        </p:txBody>
      </p:sp>
    </p:spTree>
    <p:extLst>
      <p:ext uri="{BB962C8B-B14F-4D97-AF65-F5344CB8AC3E}">
        <p14:creationId xmlns:p14="http://schemas.microsoft.com/office/powerpoint/2010/main" val="22394168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ym typeface="Symbol" panose="05050102010706020507" pitchFamily="18" charset="2"/>
              </a:rPr>
              <a:t> </a:t>
            </a:r>
            <a:r>
              <a:rPr lang="en-US" b="1" i="1" dirty="0"/>
              <a:t>Explain whether Adult Protective Services (APS) investigates allegations of ANE in long-term care facilities in your state. It could depend on the facility type or where the ANE occurred, or whether the alleged perpetrator is a staff member, a family member or a visitor.  Explain the relationship the LTCOP has with APS, including when and how you would make a referral.</a:t>
            </a:r>
          </a:p>
          <a:p>
            <a:endParaRPr lang="en-US" dirty="0"/>
          </a:p>
          <a:p>
            <a:r>
              <a:rPr lang="en-US" i="1" dirty="0"/>
              <a:t>If Adult Protective Services does not investigate allegations of ANE in long-term care facilities </a:t>
            </a:r>
            <a:r>
              <a:rPr lang="en-US" b="0" i="1" u="none" dirty="0"/>
              <a:t>in your state</a:t>
            </a:r>
            <a:r>
              <a:rPr lang="en-US" i="1" dirty="0"/>
              <a:t>, then skip this slide.</a:t>
            </a:r>
          </a:p>
          <a:p>
            <a:endParaRPr lang="en-US" dirty="0"/>
          </a:p>
          <a:p>
            <a:r>
              <a:rPr lang="en-US" dirty="0"/>
              <a:t>With consent, you may refer the allegation of ANE to Adult Protective Services.  APS is a social services program provided by state and/or local governments serving older adults and, in some states, adults with disabilities who need assistance because of abuse, neglect, self-neglect, or financial exploitation. APS responds to reports of abuse, neglect, and exploitation and works with individuals to provide the maximum possible degree of personal freedom, dignity, and self-determination. </a:t>
            </a:r>
          </a:p>
        </p:txBody>
      </p:sp>
      <p:sp>
        <p:nvSpPr>
          <p:cNvPr id="4" name="Slide Number Placeholder 3"/>
          <p:cNvSpPr>
            <a:spLocks noGrp="1"/>
          </p:cNvSpPr>
          <p:nvPr>
            <p:ph type="sldNum" sz="quarter" idx="5"/>
          </p:nvPr>
        </p:nvSpPr>
        <p:spPr/>
        <p:txBody>
          <a:bodyPr/>
          <a:lstStyle/>
          <a:p>
            <a:fld id="{013422E6-57C4-472B-BB37-763E50B58060}" type="slidenum">
              <a:rPr lang="en-US" smtClean="0"/>
              <a:t>38</a:t>
            </a:fld>
            <a:endParaRPr lang="en-US" dirty="0"/>
          </a:p>
        </p:txBody>
      </p:sp>
    </p:spTree>
    <p:extLst>
      <p:ext uri="{BB962C8B-B14F-4D97-AF65-F5344CB8AC3E}">
        <p14:creationId xmlns:p14="http://schemas.microsoft.com/office/powerpoint/2010/main" val="38493224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ym typeface="Symbol" panose="05050102010706020507" pitchFamily="18" charset="2"/>
              </a:rPr>
              <a:t> </a:t>
            </a:r>
            <a:r>
              <a:rPr lang="en-US" b="1" i="1" dirty="0"/>
              <a:t>Explain your state’s policies and procedures on when and how a referral would be made to law enforcement, including the Medicaid </a:t>
            </a:r>
            <a:r>
              <a:rPr lang="en-US" b="1" i="1" u="none" dirty="0"/>
              <a:t>Fraud</a:t>
            </a:r>
            <a:r>
              <a:rPr lang="en-US" b="1" i="1" dirty="0"/>
              <a:t> Control Unit and the attorney general.</a:t>
            </a:r>
          </a:p>
          <a:p>
            <a:endParaRPr lang="en-US" b="1" i="1" dirty="0"/>
          </a:p>
          <a:p>
            <a:endParaRPr lang="en-US" dirty="0"/>
          </a:p>
          <a:p>
            <a:r>
              <a:rPr lang="en-US" dirty="0"/>
              <a:t>With consent, you may refer the allegation of ANE to law enforcement.  Law enforcement consists of people employed by a local, state, tribal, or federal justice agency. This includes police, courts, district attorney's office, probation or other community corrections agency, and correctional facilities; including the State Medicaid Fraud Control Unit, as defined in section 1903(q) of the Social Security Act (42 U.S.C. 1396b(q)).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The Medicaid Fraud Control Unit (MFCU) </a:t>
            </a:r>
            <a:r>
              <a:rPr lang="en-US" dirty="0"/>
              <a:t>investigates and prosecutes Medicaid provider fraud as well as abuse or neglect of residents in long-term care facilities. To find the MFCU in your state visit this site: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https://oig.hhs.gov/fraud/medicaid-fraud-control-units-mfcu/files/contact-directors.pdf</a:t>
            </a: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endParaRPr lang="en-US" b="1" u="sng" dirty="0">
              <a:solidFill>
                <a:srgbClr val="FF0000"/>
              </a:solidFill>
            </a:endParaRPr>
          </a:p>
          <a:p>
            <a:endParaRPr lang="en-US" dirty="0"/>
          </a:p>
          <a:p>
            <a:r>
              <a:rPr lang="en-US" b="1" dirty="0"/>
              <a:t>Attorney General</a:t>
            </a:r>
          </a:p>
          <a:p>
            <a:r>
              <a:rPr lang="en-US" dirty="0"/>
              <a:t>The role of an attorney general is to serve as counselor to state government agencies and legislatures, and as a representative of the public interest. </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39</a:t>
            </a:fld>
            <a:endParaRPr lang="en-US" dirty="0"/>
          </a:p>
        </p:txBody>
      </p:sp>
    </p:spTree>
    <p:extLst>
      <p:ext uri="{BB962C8B-B14F-4D97-AF65-F5344CB8AC3E}">
        <p14:creationId xmlns:p14="http://schemas.microsoft.com/office/powerpoint/2010/main" val="38925117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solidFill>
                  <a:srgbClr val="000000"/>
                </a:solidFill>
              </a:rPr>
              <a:t>Allow at least 45 minutes for Section 3.</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6614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Go over the agenda with the trainees and refer them to the table of contents in their manual.  </a:t>
            </a:r>
          </a:p>
          <a:p>
            <a:endParaRPr lang="en-US" i="1" dirty="0"/>
          </a:p>
          <a:p>
            <a:r>
              <a:rPr lang="en-US" i="1" dirty="0"/>
              <a:t>Section 1 –15 mins</a:t>
            </a:r>
          </a:p>
          <a:p>
            <a:r>
              <a:rPr lang="en-US" i="1" dirty="0"/>
              <a:t>Section 2 –90 mins</a:t>
            </a:r>
          </a:p>
          <a:p>
            <a:r>
              <a:rPr lang="en-US" i="1" dirty="0"/>
              <a:t>Break – 15 mins</a:t>
            </a:r>
          </a:p>
          <a:p>
            <a:r>
              <a:rPr lang="en-US" i="1" dirty="0"/>
              <a:t>Section 3 –45 mins</a:t>
            </a:r>
          </a:p>
          <a:p>
            <a:r>
              <a:rPr lang="en-US" i="1" dirty="0"/>
              <a:t>Section 4 – 15 mins</a:t>
            </a:r>
          </a:p>
          <a:p>
            <a:endParaRPr lang="en-US" i="1" dirty="0"/>
          </a:p>
          <a:p>
            <a:r>
              <a:rPr lang="en-US" i="1" dirty="0"/>
              <a:t>Trainer’s Note: The timeframes for each section are approximate. Allow at least 3 hours for this session.</a:t>
            </a:r>
          </a:p>
        </p:txBody>
      </p:sp>
      <p:sp>
        <p:nvSpPr>
          <p:cNvPr id="4" name="Slide Number Placeholder 3"/>
          <p:cNvSpPr>
            <a:spLocks noGrp="1"/>
          </p:cNvSpPr>
          <p:nvPr>
            <p:ph type="sldNum" sz="quarter" idx="5"/>
          </p:nvPr>
        </p:nvSpPr>
        <p:spPr/>
        <p:txBody>
          <a:bodyPr/>
          <a:lstStyle/>
          <a:p>
            <a:fld id="{013422E6-57C4-472B-BB37-763E50B58060}" type="slidenum">
              <a:rPr lang="en-US" smtClean="0"/>
              <a:t>5</a:t>
            </a:fld>
            <a:endParaRPr lang="en-US" dirty="0"/>
          </a:p>
        </p:txBody>
      </p:sp>
    </p:spTree>
    <p:extLst>
      <p:ext uri="{BB962C8B-B14F-4D97-AF65-F5344CB8AC3E}">
        <p14:creationId xmlns:p14="http://schemas.microsoft.com/office/powerpoint/2010/main" val="14169802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difficult cases other than complaints of abuse, neglect, and/or exploitation, for which the LTCOP may refer a complaint to another agency.  Referrals made should be included in the plan of action and for the purposes of complaint resolution. </a:t>
            </a:r>
          </a:p>
          <a:p>
            <a:endParaRPr lang="en-US" dirty="0"/>
          </a:p>
          <a:p>
            <a:r>
              <a:rPr lang="en-US" dirty="0"/>
              <a:t>When working on a case, referrals are made with consent of the resident and when:</a:t>
            </a:r>
          </a:p>
          <a:p>
            <a:r>
              <a:rPr lang="en-US" dirty="0"/>
              <a:t>• Another agency has resources that benefit the resident</a:t>
            </a:r>
          </a:p>
          <a:p>
            <a:r>
              <a:rPr lang="en-US" dirty="0"/>
              <a:t>• Actions to be taken are outside of the expertise or scope of the LTCOP</a:t>
            </a:r>
          </a:p>
          <a:p>
            <a:r>
              <a:rPr lang="en-US" dirty="0"/>
              <a:t>• The representative needs outside assistance for complaint resolution</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41</a:t>
            </a:fld>
            <a:endParaRPr lang="en-US" dirty="0"/>
          </a:p>
        </p:txBody>
      </p:sp>
    </p:spTree>
    <p:extLst>
      <p:ext uri="{BB962C8B-B14F-4D97-AF65-F5344CB8AC3E}">
        <p14:creationId xmlns:p14="http://schemas.microsoft.com/office/powerpoint/2010/main" val="28549820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a representative makes a referral to another agency, it does not necessarily mean there is no further work to be done.  LTCOP actions will depend upon the direction of the resident, the plan of action, and the resident’s desired outcome.</a:t>
            </a:r>
          </a:p>
          <a:p>
            <a:endParaRPr lang="en-US" dirty="0"/>
          </a:p>
          <a:p>
            <a:r>
              <a:rPr lang="en-US" b="1" i="1" dirty="0"/>
              <a:t>Trainer’s Note: </a:t>
            </a:r>
            <a:r>
              <a:rPr lang="en-US" i="1" dirty="0"/>
              <a:t>Read the scenario or ask the trainees to read it on their own. Reiterate that this example shows that just because referrals were made, the LTCOP’s work is not done. Also let them know that agencies that assist residents with moving out are discussed later in the training.</a:t>
            </a:r>
          </a:p>
          <a:p>
            <a:endParaRPr lang="en-US" i="1" dirty="0"/>
          </a:p>
          <a:p>
            <a:r>
              <a:rPr lang="en-US" i="0" dirty="0"/>
              <a:t>Samantha expresses to you that she wants to move out of the facility to a less restrictive environment, but the facility said there is nothing they can do because Samantha is “too disabled” to live outside of long-term care. You explain the facility’s responsibilities to assist with </a:t>
            </a:r>
            <a:r>
              <a:rPr lang="en-US" b="0" i="0" u="none" dirty="0"/>
              <a:t>discharging her </a:t>
            </a:r>
            <a:r>
              <a:rPr lang="en-US" i="0" dirty="0"/>
              <a:t>to a preferred location and to include her wishes in the care plan.  You also tell her about state programs that help residents move out of long-term care with services.  Samantha asks you to refer </a:t>
            </a:r>
            <a:r>
              <a:rPr lang="en-US" b="0" i="0" u="none" dirty="0"/>
              <a:t>her to the agency that assists with community living and also to </a:t>
            </a:r>
            <a:r>
              <a:rPr lang="en-US" i="0" dirty="0"/>
              <a:t>file a complaint with the survey agency.  You refer Samantha to be assessed for community living and you refer the complaint to the survey agency, but Samantha wants you to attend the next care plan meeting and advocate on her behalf to change her discharge plan.</a:t>
            </a:r>
          </a:p>
          <a:p>
            <a:endParaRPr lang="en-US" i="1" dirty="0"/>
          </a:p>
        </p:txBody>
      </p:sp>
      <p:sp>
        <p:nvSpPr>
          <p:cNvPr id="4" name="Slide Number Placeholder 3"/>
          <p:cNvSpPr>
            <a:spLocks noGrp="1"/>
          </p:cNvSpPr>
          <p:nvPr>
            <p:ph type="sldNum" sz="quarter" idx="5"/>
          </p:nvPr>
        </p:nvSpPr>
        <p:spPr/>
        <p:txBody>
          <a:bodyPr/>
          <a:lstStyle/>
          <a:p>
            <a:fld id="{013422E6-57C4-472B-BB37-763E50B58060}" type="slidenum">
              <a:rPr lang="en-US" smtClean="0"/>
              <a:t>42</a:t>
            </a:fld>
            <a:endParaRPr lang="en-US" dirty="0"/>
          </a:p>
        </p:txBody>
      </p:sp>
    </p:spTree>
    <p:extLst>
      <p:ext uri="{BB962C8B-B14F-4D97-AF65-F5344CB8AC3E}">
        <p14:creationId xmlns:p14="http://schemas.microsoft.com/office/powerpoint/2010/main" val="13304754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other times when individuals contact the LTCOP with a concern that is outside of the scope of the program’s work.  The LTCOP provides information and contact information to the individual about other agencies or entities based on the problem shared and the services provided. </a:t>
            </a:r>
          </a:p>
          <a:p>
            <a:endParaRPr lang="en-US" dirty="0"/>
          </a:p>
          <a:p>
            <a:r>
              <a:rPr lang="en-US" dirty="0"/>
              <a:t>For example, a representative of the Office receives a </a:t>
            </a:r>
            <a:r>
              <a:rPr lang="en-US" dirty="0" err="1"/>
              <a:t>a</a:t>
            </a:r>
            <a:r>
              <a:rPr lang="en-US" dirty="0"/>
              <a:t> complaint about a facility type in which the LTCOP does not have access.  In this situation, the Ombudsman program gives applicable information to the caller to address their situation and would have no further involvement.</a:t>
            </a:r>
          </a:p>
        </p:txBody>
      </p:sp>
      <p:sp>
        <p:nvSpPr>
          <p:cNvPr id="4" name="Slide Number Placeholder 3"/>
          <p:cNvSpPr>
            <a:spLocks noGrp="1"/>
          </p:cNvSpPr>
          <p:nvPr>
            <p:ph type="sldNum" sz="quarter" idx="5"/>
          </p:nvPr>
        </p:nvSpPr>
        <p:spPr/>
        <p:txBody>
          <a:bodyPr/>
          <a:lstStyle/>
          <a:p>
            <a:fld id="{013422E6-57C4-472B-BB37-763E50B58060}" type="slidenum">
              <a:rPr lang="en-US" smtClean="0"/>
              <a:t>43</a:t>
            </a:fld>
            <a:endParaRPr lang="en-US" dirty="0"/>
          </a:p>
        </p:txBody>
      </p:sp>
    </p:spTree>
    <p:extLst>
      <p:ext uri="{BB962C8B-B14F-4D97-AF65-F5344CB8AC3E}">
        <p14:creationId xmlns:p14="http://schemas.microsoft.com/office/powerpoint/2010/main" val="26620244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800"/>
              </a:spcAft>
            </a:pPr>
            <a:r>
              <a:rPr lang="en-US" sz="1800" u="none"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Sometimes residents want or need legal assistance. Legal services include an entity or individual attorney providing legal representation and/or consultation to residents including but not limited to legal services funded through Older Americans Act or Legal Services Corporation funds, Ombudsman legal counsel, or any other attorney. </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The type of help available varies and ranges from legal advice to actual representation in a lawsuit against a facility. There are two federally funded programs that assist residents with legal issues: </a:t>
            </a:r>
            <a:r>
              <a:rPr lang="en-US" sz="1800" dirty="0">
                <a:ln>
                  <a:noFill/>
                </a:ln>
                <a:solidFill>
                  <a:srgbClr val="000000"/>
                </a:solidFill>
                <a:effectLst/>
                <a:highlight>
                  <a:srgbClr val="FFFF00"/>
                </a:highlight>
                <a:uFill>
                  <a:solidFill>
                    <a:srgbClr val="000000"/>
                  </a:solidFill>
                </a:uFill>
                <a:latin typeface="Helvetica" panose="020B0604020202020204" pitchFamily="34" charset="0"/>
                <a:ea typeface="Calibri" panose="020F0502020204030204" pitchFamily="34" charset="0"/>
              </a:rPr>
              <a:t>Legal Services for Older Americans Program</a:t>
            </a:r>
            <a:r>
              <a:rPr lang="en-US" sz="1800" dirty="0">
                <a:ln>
                  <a:noFill/>
                </a:ln>
                <a:solidFill>
                  <a:srgbClr val="000000"/>
                </a:solidFill>
                <a:effectLst/>
                <a:uFill>
                  <a:solidFill>
                    <a:srgbClr val="000000"/>
                  </a:solidFill>
                </a:uFill>
                <a:latin typeface="Helvetica" panose="020B0604020202020204" pitchFamily="34" charset="0"/>
                <a:ea typeface="Calibri" panose="020F0502020204030204" pitchFamily="34" charset="0"/>
              </a:rPr>
              <a:t> and Protection and Advocacy. </a:t>
            </a:r>
            <a:endParaRPr lang="en-US" sz="18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p:txBody>
      </p:sp>
      <p:sp>
        <p:nvSpPr>
          <p:cNvPr id="4" name="Slide Number Placeholder 3"/>
          <p:cNvSpPr>
            <a:spLocks noGrp="1"/>
          </p:cNvSpPr>
          <p:nvPr>
            <p:ph type="sldNum" sz="quarter" idx="5"/>
          </p:nvPr>
        </p:nvSpPr>
        <p:spPr/>
        <p:txBody>
          <a:bodyPr/>
          <a:lstStyle/>
          <a:p>
            <a:fld id="{013422E6-57C4-472B-BB37-763E50B58060}" type="slidenum">
              <a:rPr lang="en-US" smtClean="0"/>
              <a:t>44</a:t>
            </a:fld>
            <a:endParaRPr lang="en-US" dirty="0"/>
          </a:p>
        </p:txBody>
      </p:sp>
    </p:spTree>
    <p:extLst>
      <p:ext uri="{BB962C8B-B14F-4D97-AF65-F5344CB8AC3E}">
        <p14:creationId xmlns:p14="http://schemas.microsoft.com/office/powerpoint/2010/main" val="40399949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Legal Services </a:t>
            </a:r>
            <a:r>
              <a:rPr lang="en-US" b="0" u="none" dirty="0"/>
              <a:t>for Older Americans Program </a:t>
            </a:r>
            <a:r>
              <a:rPr lang="en-US" dirty="0"/>
              <a:t>provides older persons who live in long-term care facilities with legal assistance that may include:</a:t>
            </a:r>
          </a:p>
          <a:p>
            <a:r>
              <a:rPr lang="en-US" dirty="0"/>
              <a:t>• Drafting advance directives</a:t>
            </a:r>
          </a:p>
          <a:p>
            <a:r>
              <a:rPr lang="en-US" dirty="0"/>
              <a:t>• Assisting with issues related to guardianship</a:t>
            </a:r>
          </a:p>
          <a:p>
            <a:r>
              <a:rPr lang="en-US" dirty="0"/>
              <a:t>• Accessing public benefits</a:t>
            </a:r>
          </a:p>
          <a:p>
            <a:r>
              <a:rPr lang="en-US" dirty="0"/>
              <a:t>• Discharge proceedings</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45</a:t>
            </a:fld>
            <a:endParaRPr lang="en-US" dirty="0"/>
          </a:p>
        </p:txBody>
      </p:sp>
    </p:spTree>
    <p:extLst>
      <p:ext uri="{BB962C8B-B14F-4D97-AF65-F5344CB8AC3E}">
        <p14:creationId xmlns:p14="http://schemas.microsoft.com/office/powerpoint/2010/main" val="15691842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sym typeface="Symbol" panose="05050102010706020507" pitchFamily="18" charset="2"/>
              </a:rPr>
              <a:t></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sym typeface="Symbol" panose="05050102010706020507" pitchFamily="18" charset="2"/>
              </a:rPr>
              <a:t> </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Include the name(s) of the legal assistance program(s) in your area and discuss when and how you would make a referral.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46</a:t>
            </a:fld>
            <a:endParaRPr lang="en-US" dirty="0"/>
          </a:p>
        </p:txBody>
      </p:sp>
    </p:spTree>
    <p:extLst>
      <p:ext uri="{BB962C8B-B14F-4D97-AF65-F5344CB8AC3E}">
        <p14:creationId xmlns:p14="http://schemas.microsoft.com/office/powerpoint/2010/main" val="26894857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Protection and Advocacy (P&amp;A) is a system to protect and advocate the rights of individuals with developmental disabilities; as designated by the State, and as established under the Developmental Disabilities Assistance and Bill of Rights Act of 2000 (42 U.S.C. 15001 et seq.).  P&amp;As protect individuals with disabilities by empowering them and advocating on their behalf. There are 57 P&amp;As in the United States and its territories, and each is independent of service-providing agencies in their states. </a:t>
            </a:r>
          </a:p>
          <a:p>
            <a:r>
              <a:rPr lang="en-US" dirty="0"/>
              <a:t> </a:t>
            </a:r>
          </a:p>
          <a:p>
            <a:r>
              <a:rPr lang="en-US" dirty="0"/>
              <a:t>P&amp;As provide legal support to residents with disabilities and ensure those residents are able to exercise their rights to make choices, contribute to society, and live independently. </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47</a:t>
            </a:fld>
            <a:endParaRPr lang="en-US" dirty="0"/>
          </a:p>
        </p:txBody>
      </p:sp>
    </p:spTree>
    <p:extLst>
      <p:ext uri="{BB962C8B-B14F-4D97-AF65-F5344CB8AC3E}">
        <p14:creationId xmlns:p14="http://schemas.microsoft.com/office/powerpoint/2010/main" val="27858209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sym typeface="Symbol" panose="05050102010706020507" pitchFamily="18" charset="2"/>
              </a:rPr>
              <a:t></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sym typeface="Symbol" panose="05050102010706020507" pitchFamily="18" charset="2"/>
              </a:rPr>
              <a:t> </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Include the name of the Protection and Advocacy (P&amp;A) in your area and explain the relationship the LTCOP has with the P&amp;A, including when and how you would make a referral.</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48</a:t>
            </a:fld>
            <a:endParaRPr lang="en-US" dirty="0"/>
          </a:p>
        </p:txBody>
      </p:sp>
    </p:spTree>
    <p:extLst>
      <p:ext uri="{BB962C8B-B14F-4D97-AF65-F5344CB8AC3E}">
        <p14:creationId xmlns:p14="http://schemas.microsoft.com/office/powerpoint/2010/main" val="29788998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Circumstances when a representative would seek information about guardianships or conservatorships could be:</a:t>
            </a:r>
          </a:p>
          <a:p>
            <a:r>
              <a:rPr lang="en-US" dirty="0"/>
              <a:t>• The representative receives a complaint about a resident with a guardian/conservator</a:t>
            </a:r>
          </a:p>
          <a:p>
            <a:r>
              <a:rPr lang="en-US" dirty="0"/>
              <a:t>• A resident has a complaint against the guardian/conservator</a:t>
            </a:r>
          </a:p>
          <a:p>
            <a:r>
              <a:rPr lang="en-US" dirty="0"/>
              <a:t>• A resident wants to remove or change a guardian/conservator</a:t>
            </a:r>
          </a:p>
          <a:p>
            <a:r>
              <a:rPr lang="en-US" dirty="0"/>
              <a:t>• The guardian/conservator is not acting in the best interest of the resident</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49</a:t>
            </a:fld>
            <a:endParaRPr lang="en-US" dirty="0"/>
          </a:p>
        </p:txBody>
      </p:sp>
    </p:spTree>
    <p:extLst>
      <p:ext uri="{BB962C8B-B14F-4D97-AF65-F5344CB8AC3E}">
        <p14:creationId xmlns:p14="http://schemas.microsoft.com/office/powerpoint/2010/main" val="40690863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ym typeface="Symbol" panose="05050102010706020507" pitchFamily="18" charset="2"/>
              </a:rPr>
              <a:t> </a:t>
            </a:r>
            <a:r>
              <a:rPr lang="en-US" b="1" i="1" dirty="0"/>
              <a:t>Add state specific contact information for the entity or entities that provide guardianship or conservatorship, other than private guardians/conservators.  Those entities could be state or county guardians, for example.</a:t>
            </a:r>
          </a:p>
          <a:p>
            <a:endParaRPr lang="en-US" b="1" i="1" dirty="0"/>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50</a:t>
            </a:fld>
            <a:endParaRPr lang="en-US" dirty="0"/>
          </a:p>
        </p:txBody>
      </p:sp>
    </p:spTree>
    <p:extLst>
      <p:ext uri="{BB962C8B-B14F-4D97-AF65-F5344CB8AC3E}">
        <p14:creationId xmlns:p14="http://schemas.microsoft.com/office/powerpoint/2010/main" val="32770569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kumimoji="0" lang="en-US" sz="1800" b="1"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Trainer’s Note:</a:t>
            </a: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Go over the Module 9 objectives saying “by the end of this Module you will be able to understand”: </a:t>
            </a: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1800" b="0" i="1"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en-US" sz="3600" dirty="0"/>
              <a:t>Common challenges when investigating complaints involving discharges and available resources</a:t>
            </a:r>
          </a:p>
          <a:p>
            <a:pPr marL="571500" indent="-571500">
              <a:buFont typeface="Arial" panose="020B0604020202020204" pitchFamily="34" charset="0"/>
              <a:buChar char="•"/>
            </a:pPr>
            <a:r>
              <a:rPr lang="en-US" sz="3600" dirty="0"/>
              <a:t>Role of the LTCOP and other entities when complaints of abuse, neglect, and exploitation are made</a:t>
            </a:r>
          </a:p>
          <a:p>
            <a:pPr marL="571500" indent="-571500">
              <a:buFont typeface="Arial" panose="020B0604020202020204" pitchFamily="34" charset="0"/>
              <a:buChar char="•"/>
            </a:pPr>
            <a:r>
              <a:rPr lang="en-US" sz="3600" dirty="0"/>
              <a:t>The various referral agencies utilized by the LTCOP and how they assist individuals </a:t>
            </a: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179793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Finding the right services for individuals can be confusing and challenging, so Aging and Disabilities Resource Centers (ADRCs)  serve as a single point of entry for older adults and individuals with disabilities and their caregivers seeking long-term services and supports (LTSS) options.</a:t>
            </a:r>
          </a:p>
          <a:p>
            <a:endParaRPr lang="en-US" dirty="0"/>
          </a:p>
          <a:p>
            <a:r>
              <a:rPr lang="en-US" dirty="0"/>
              <a:t>The ADRC program is designed to streamline access by providing information and counseling to individuals with all levels of income to obtain LTSS in the most suitable and appropriate setting. </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51</a:t>
            </a:fld>
            <a:endParaRPr lang="en-US" dirty="0"/>
          </a:p>
        </p:txBody>
      </p:sp>
    </p:spTree>
    <p:extLst>
      <p:ext uri="{BB962C8B-B14F-4D97-AF65-F5344CB8AC3E}">
        <p14:creationId xmlns:p14="http://schemas.microsoft.com/office/powerpoint/2010/main" val="143585557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sym typeface="Symbol" panose="05050102010706020507" pitchFamily="18" charset="2"/>
              </a:rPr>
              <a:t></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sym typeface="Symbol" panose="05050102010706020507" pitchFamily="18" charset="2"/>
              </a:rPr>
              <a:t> </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Include state-specific information about when and how to contact the Aging and Disability Resource Center (ADRC) in your area.</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52</a:t>
            </a:fld>
            <a:endParaRPr lang="en-US" dirty="0"/>
          </a:p>
        </p:txBody>
      </p:sp>
    </p:spTree>
    <p:extLst>
      <p:ext uri="{BB962C8B-B14F-4D97-AF65-F5344CB8AC3E}">
        <p14:creationId xmlns:p14="http://schemas.microsoft.com/office/powerpoint/2010/main" val="15014308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Not all states have a Money Follows the Person program.  Skip this section if your state does not have MFP.   In states that have an MFP program, it may be called by another name.  Provide the information specific to your state.</a:t>
            </a:r>
          </a:p>
          <a:p>
            <a:endParaRPr lang="en-US" dirty="0"/>
          </a:p>
          <a:p>
            <a:r>
              <a:rPr lang="en-US" dirty="0"/>
              <a:t>Money Follows the Person (MFP) is a Medicaid program that provides financial assistance to eligible nursing facility residents who want to move back into the community. Long-term services and supports are provided to help individuals successfully transition from institutional living to community living.  </a:t>
            </a:r>
          </a:p>
          <a:p>
            <a:r>
              <a:rPr lang="en-US" dirty="0"/>
              <a:t>Some supports and services may include:</a:t>
            </a:r>
          </a:p>
          <a:p>
            <a:r>
              <a:rPr lang="en-US" dirty="0"/>
              <a:t>• Adult day center services</a:t>
            </a:r>
          </a:p>
          <a:p>
            <a:r>
              <a:rPr lang="en-US" dirty="0"/>
              <a:t>• Emergency response systems </a:t>
            </a:r>
          </a:p>
          <a:p>
            <a:r>
              <a:rPr lang="en-US" dirty="0"/>
              <a:t>• Home health care</a:t>
            </a:r>
          </a:p>
          <a:p>
            <a:r>
              <a:rPr lang="en-US" dirty="0"/>
              <a:t>• Home modifications </a:t>
            </a:r>
          </a:p>
          <a:p>
            <a:r>
              <a:rPr lang="en-US" dirty="0"/>
              <a:t>• Personal care assistance</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53</a:t>
            </a:fld>
            <a:endParaRPr lang="en-US" dirty="0"/>
          </a:p>
        </p:txBody>
      </p:sp>
    </p:spTree>
    <p:extLst>
      <p:ext uri="{BB962C8B-B14F-4D97-AF65-F5344CB8AC3E}">
        <p14:creationId xmlns:p14="http://schemas.microsoft.com/office/powerpoint/2010/main" val="91629958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1" i="1" dirty="0">
                <a:sym typeface="Symbol" panose="05050102010706020507" pitchFamily="18" charset="2"/>
              </a:rPr>
              <a:t></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sym typeface="Symbol" panose="05050102010706020507" pitchFamily="18" charset="2"/>
              </a:rPr>
              <a:t> </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Include state-specific information about the Money Follows the Person program</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54</a:t>
            </a:fld>
            <a:endParaRPr lang="en-US" dirty="0"/>
          </a:p>
        </p:txBody>
      </p:sp>
    </p:spTree>
    <p:extLst>
      <p:ext uri="{BB962C8B-B14F-4D97-AF65-F5344CB8AC3E}">
        <p14:creationId xmlns:p14="http://schemas.microsoft.com/office/powerpoint/2010/main" val="168610922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Medicaid Home and community-based services (HCBS) provide opportunities for Medicaid recipients to receive services in their own home or community rather than long-term care facilities. These programs serve a variety of targeted population groups, such as people with intellectual or developmental disabilities, physical disabilities, and/or mental illnesses. </a:t>
            </a:r>
          </a:p>
        </p:txBody>
      </p:sp>
      <p:sp>
        <p:nvSpPr>
          <p:cNvPr id="4" name="Slide Number Placeholder 3"/>
          <p:cNvSpPr>
            <a:spLocks noGrp="1"/>
          </p:cNvSpPr>
          <p:nvPr>
            <p:ph type="sldNum" sz="quarter" idx="5"/>
          </p:nvPr>
        </p:nvSpPr>
        <p:spPr/>
        <p:txBody>
          <a:bodyPr/>
          <a:lstStyle/>
          <a:p>
            <a:fld id="{013422E6-57C4-472B-BB37-763E50B58060}" type="slidenum">
              <a:rPr lang="en-US" smtClean="0"/>
              <a:t>55</a:t>
            </a:fld>
            <a:endParaRPr lang="en-US" dirty="0"/>
          </a:p>
        </p:txBody>
      </p:sp>
    </p:spTree>
    <p:extLst>
      <p:ext uri="{BB962C8B-B14F-4D97-AF65-F5344CB8AC3E}">
        <p14:creationId xmlns:p14="http://schemas.microsoft.com/office/powerpoint/2010/main" val="249473470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sym typeface="Symbol" panose="05050102010706020507" pitchFamily="18" charset="2"/>
              </a:rPr>
              <a:t></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sym typeface="Symbol" panose="05050102010706020507" pitchFamily="18" charset="2"/>
              </a:rPr>
              <a:t> </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Include the contact information for the agency responsible for Home and Community-Based Services (HCBS) in your area and explain the relationship the LTCOP has with them, including when and how you would make a referral.</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56</a:t>
            </a:fld>
            <a:endParaRPr lang="en-US" dirty="0"/>
          </a:p>
        </p:txBody>
      </p:sp>
    </p:spTree>
    <p:extLst>
      <p:ext uri="{BB962C8B-B14F-4D97-AF65-F5344CB8AC3E}">
        <p14:creationId xmlns:p14="http://schemas.microsoft.com/office/powerpoint/2010/main" val="429228899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endParaRPr lang="en-US" dirty="0"/>
          </a:p>
          <a:p>
            <a:r>
              <a:rPr lang="en-US" dirty="0"/>
              <a:t>Centers for Independent Living provide independent living services for people with all types of disabilities. CILs work to support community living and independence for people with disabilities across the nation based on the belief that all people can live with dignity, make their own choices, and participate fully in society. CILs provide tools, resources, and supports for integrating people with disabilities fully into their communities to promote equal opportunities, self-determination, and respect. Click on the </a:t>
            </a:r>
            <a:r>
              <a:rPr lang="en-US" b="0" u="none" dirty="0"/>
              <a:t>link in your manual </a:t>
            </a:r>
            <a:r>
              <a:rPr lang="en-US" dirty="0"/>
              <a:t>for more information on Centers for Independent Living and to find the CILs in your state. </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57</a:t>
            </a:fld>
            <a:endParaRPr lang="en-US" dirty="0"/>
          </a:p>
        </p:txBody>
      </p:sp>
    </p:spTree>
    <p:extLst>
      <p:ext uri="{BB962C8B-B14F-4D97-AF65-F5344CB8AC3E}">
        <p14:creationId xmlns:p14="http://schemas.microsoft.com/office/powerpoint/2010/main" val="367320933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sym typeface="Symbol" panose="05050102010706020507" pitchFamily="18" charset="2"/>
              </a:rPr>
              <a:t></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sym typeface="Symbol" panose="05050102010706020507" pitchFamily="18" charset="2"/>
              </a:rPr>
              <a:t> </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Include the contact information for the Centers for Independent Living (CILs) in your area and explain the relationship the LTCOP has with the CILs, including when and how you would make a referral.</a:t>
            </a:r>
            <a:endParaRPr lang="en-US" i="1" dirty="0"/>
          </a:p>
        </p:txBody>
      </p:sp>
      <p:sp>
        <p:nvSpPr>
          <p:cNvPr id="4" name="Slide Number Placeholder 3"/>
          <p:cNvSpPr>
            <a:spLocks noGrp="1"/>
          </p:cNvSpPr>
          <p:nvPr>
            <p:ph type="sldNum" sz="quarter" idx="5"/>
          </p:nvPr>
        </p:nvSpPr>
        <p:spPr/>
        <p:txBody>
          <a:bodyPr/>
          <a:lstStyle/>
          <a:p>
            <a:fld id="{013422E6-57C4-472B-BB37-763E50B58060}" type="slidenum">
              <a:rPr lang="en-US" smtClean="0"/>
              <a:t>58</a:t>
            </a:fld>
            <a:endParaRPr lang="en-US" dirty="0"/>
          </a:p>
        </p:txBody>
      </p:sp>
    </p:spTree>
    <p:extLst>
      <p:ext uri="{BB962C8B-B14F-4D97-AF65-F5344CB8AC3E}">
        <p14:creationId xmlns:p14="http://schemas.microsoft.com/office/powerpoint/2010/main" val="72707637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SHIP is a resource that provides free, in-depth, unbiased, one-on-one health insurance counseling and assistance to Medicare beneficiaries, their families, and caregivers. There are 54 SHIPs in the United States and its territories. </a:t>
            </a:r>
          </a:p>
          <a:p>
            <a:endParaRPr lang="en-US" dirty="0"/>
          </a:p>
          <a:p>
            <a:r>
              <a:rPr lang="en-US" dirty="0"/>
              <a:t>SHIPs assist people in obtaining coverage through options such as Original Medicare (Parts A &amp; B), Medicare Advantage (Part C), Medicare Prescription Drug Coverage (Part D), and Medicare Supplement policies (Medigap). SHIPs also assist beneficiaries with limited income to apply for programs such as Medicaid, Medicare Savings Program and Extra Help/Low Income Subsidy, which help pay for or reduce healthcare costs.</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59</a:t>
            </a:fld>
            <a:endParaRPr lang="en-US" dirty="0"/>
          </a:p>
        </p:txBody>
      </p:sp>
    </p:spTree>
    <p:extLst>
      <p:ext uri="{BB962C8B-B14F-4D97-AF65-F5344CB8AC3E}">
        <p14:creationId xmlns:p14="http://schemas.microsoft.com/office/powerpoint/2010/main" val="40060729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sym typeface="Symbol" panose="05050102010706020507" pitchFamily="18" charset="2"/>
              </a:rPr>
              <a:t></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sym typeface="Symbol" panose="05050102010706020507" pitchFamily="18" charset="2"/>
              </a:rPr>
              <a:t> </a:t>
            </a:r>
            <a:r>
              <a:rPr kumimoji="0" lang="en-US" sz="1200" b="1" i="1" u="none" strike="noStrike" kern="1200" cap="none" spc="0" normalizeH="0" baseline="0" noProof="0" dirty="0">
                <a:ln>
                  <a:noFill/>
                </a:ln>
                <a:solidFill>
                  <a:prstClr val="black"/>
                </a:solidFill>
                <a:effectLst/>
                <a:uLnTx/>
                <a:uFillTx/>
                <a:latin typeface="Calibri" panose="020F0502020204030204"/>
                <a:ea typeface="+mn-ea"/>
                <a:cs typeface="+mn-cs"/>
              </a:rPr>
              <a:t>Include information about the State Health Insurance Assistance Program (SHIP) in your area and explain the relationship the LTCOP has with the SHIPs, including when and how you would make a referral.</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60</a:t>
            </a:fld>
            <a:endParaRPr lang="en-US" dirty="0"/>
          </a:p>
        </p:txBody>
      </p:sp>
    </p:spTree>
    <p:extLst>
      <p:ext uri="{BB962C8B-B14F-4D97-AF65-F5344CB8AC3E}">
        <p14:creationId xmlns:p14="http://schemas.microsoft.com/office/powerpoint/2010/main" val="811704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olidFill>
                  <a:srgbClr val="000000"/>
                </a:solidFill>
              </a:rPr>
              <a:t>Trainer’s Note:  </a:t>
            </a:r>
            <a:r>
              <a:rPr lang="en-US" i="1" dirty="0">
                <a:solidFill>
                  <a:srgbClr val="000000"/>
                </a:solidFill>
              </a:rPr>
              <a:t>Allow at least 90 minutes for this section.</a:t>
            </a:r>
          </a:p>
          <a:p>
            <a:endParaRPr lang="en-US" i="1" dirty="0">
              <a:solidFill>
                <a:srgbClr val="000000"/>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566753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SMPs empower and assist Medicare beneficiaries, their families, and caregivers to prevent, detect, and report health care fraud, errors, and abuse through outreach, counseling, and education. SMPs are grant-funded projects of the federal U.S. Department of Health and Human Services (HHS), U.S. Administration for Community Living (ACL). </a:t>
            </a:r>
          </a:p>
          <a:p>
            <a:r>
              <a:rPr lang="en-US" dirty="0"/>
              <a:t> </a:t>
            </a:r>
          </a:p>
          <a:p>
            <a:r>
              <a:rPr lang="en-US" dirty="0"/>
              <a:t>When Medicare beneficiaries or their loved ones bring their complaints to the SMP, a determination about whether fraud, errors, or abuse is made. When fraud or abuse is suspected, referrals are made to the appropriate state and federal agencies for further investigation.</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61</a:t>
            </a:fld>
            <a:endParaRPr lang="en-US" dirty="0"/>
          </a:p>
        </p:txBody>
      </p:sp>
    </p:spTree>
    <p:extLst>
      <p:ext uri="{BB962C8B-B14F-4D97-AF65-F5344CB8AC3E}">
        <p14:creationId xmlns:p14="http://schemas.microsoft.com/office/powerpoint/2010/main" val="3609458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sym typeface="Symbol" panose="05050102010706020507" pitchFamily="18" charset="2"/>
              </a:rPr>
              <a:t> </a:t>
            </a:r>
            <a:r>
              <a:rPr lang="en-US" b="1" i="1" dirty="0"/>
              <a:t>Include information about </a:t>
            </a:r>
            <a:r>
              <a:rPr lang="en-US" b="1" i="1" u="none" dirty="0"/>
              <a:t>the</a:t>
            </a:r>
            <a:r>
              <a:rPr lang="en-US" b="1" i="1" dirty="0"/>
              <a:t> Senior Medicaid Patrol program (SMP) in your area and explain the relationship the LTCOP has with </a:t>
            </a:r>
            <a:r>
              <a:rPr lang="en-US" b="1" i="1"/>
              <a:t>the SMP, </a:t>
            </a:r>
            <a:r>
              <a:rPr lang="en-US" b="1" i="1" dirty="0"/>
              <a:t>including when and how you would make a referral.</a:t>
            </a:r>
          </a:p>
          <a:p>
            <a:endParaRPr lang="en-US" dirty="0"/>
          </a:p>
        </p:txBody>
      </p:sp>
      <p:sp>
        <p:nvSpPr>
          <p:cNvPr id="4" name="Slide Number Placeholder 3"/>
          <p:cNvSpPr>
            <a:spLocks noGrp="1"/>
          </p:cNvSpPr>
          <p:nvPr>
            <p:ph type="sldNum" sz="quarter" idx="5"/>
          </p:nvPr>
        </p:nvSpPr>
        <p:spPr/>
        <p:txBody>
          <a:bodyPr/>
          <a:lstStyle/>
          <a:p>
            <a:fld id="{013422E6-57C4-472B-BB37-763E50B58060}" type="slidenum">
              <a:rPr lang="en-US" smtClean="0"/>
              <a:t>62</a:t>
            </a:fld>
            <a:endParaRPr lang="en-US" dirty="0"/>
          </a:p>
        </p:txBody>
      </p:sp>
    </p:spTree>
    <p:extLst>
      <p:ext uri="{BB962C8B-B14F-4D97-AF65-F5344CB8AC3E}">
        <p14:creationId xmlns:p14="http://schemas.microsoft.com/office/powerpoint/2010/main" val="213591177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Ask the following questions and make sure the correct answer is discussed. Allow approximately 15 minutes for this section.</a:t>
            </a:r>
          </a:p>
          <a:p>
            <a:endParaRPr lang="en-US" i="1" dirty="0"/>
          </a:p>
          <a:p>
            <a:pPr marL="228600" indent="-228600">
              <a:buAutoNum type="arabicPeriod"/>
            </a:pPr>
            <a:r>
              <a:rPr lang="en-US" i="1" dirty="0"/>
              <a:t>  Once responses are given, </a:t>
            </a:r>
            <a:r>
              <a:rPr lang="en-US" b="1" i="1" dirty="0"/>
              <a:t>click  </a:t>
            </a:r>
            <a:r>
              <a:rPr lang="en-US" i="1" dirty="0"/>
              <a:t>to bring up the answer.</a:t>
            </a:r>
          </a:p>
          <a:p>
            <a:r>
              <a:rPr lang="en-US" i="1" dirty="0"/>
              <a:t>Answer: False. The LTCOP is not the finder of fact.  The purpose of the LTCOP investigation is to gather necessary information to resolve the complaint to the satisfaction of the resident, not to determine whether any law or regulation has been violated for purposes of a potential civil or criminal enforcement action. </a:t>
            </a:r>
          </a:p>
          <a:p>
            <a:endParaRPr lang="en-US" i="1" dirty="0"/>
          </a:p>
        </p:txBody>
      </p:sp>
      <p:sp>
        <p:nvSpPr>
          <p:cNvPr id="4" name="Slide Number Placeholder 3"/>
          <p:cNvSpPr>
            <a:spLocks noGrp="1"/>
          </p:cNvSpPr>
          <p:nvPr>
            <p:ph type="sldNum" sz="quarter" idx="5"/>
          </p:nvPr>
        </p:nvSpPr>
        <p:spPr/>
        <p:txBody>
          <a:bodyPr/>
          <a:lstStyle/>
          <a:p>
            <a:fld id="{013422E6-57C4-472B-BB37-763E50B58060}" type="slidenum">
              <a:rPr lang="en-US" smtClean="0"/>
              <a:t>64</a:t>
            </a:fld>
            <a:endParaRPr lang="en-US" dirty="0"/>
          </a:p>
        </p:txBody>
      </p:sp>
    </p:spTree>
    <p:extLst>
      <p:ext uri="{BB962C8B-B14F-4D97-AF65-F5344CB8AC3E}">
        <p14:creationId xmlns:p14="http://schemas.microsoft.com/office/powerpoint/2010/main" val="388295378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Once trainees respond, click to show the answer.</a:t>
            </a:r>
          </a:p>
        </p:txBody>
      </p:sp>
      <p:sp>
        <p:nvSpPr>
          <p:cNvPr id="4" name="Slide Number Placeholder 3"/>
          <p:cNvSpPr>
            <a:spLocks noGrp="1"/>
          </p:cNvSpPr>
          <p:nvPr>
            <p:ph type="sldNum" sz="quarter" idx="5"/>
          </p:nvPr>
        </p:nvSpPr>
        <p:spPr/>
        <p:txBody>
          <a:bodyPr/>
          <a:lstStyle/>
          <a:p>
            <a:fld id="{013422E6-57C4-472B-BB37-763E50B58060}" type="slidenum">
              <a:rPr lang="en-US" smtClean="0"/>
              <a:t>65</a:t>
            </a:fld>
            <a:endParaRPr lang="en-US" dirty="0"/>
          </a:p>
        </p:txBody>
      </p:sp>
    </p:spTree>
    <p:extLst>
      <p:ext uri="{BB962C8B-B14F-4D97-AF65-F5344CB8AC3E}">
        <p14:creationId xmlns:p14="http://schemas.microsoft.com/office/powerpoint/2010/main" val="123985227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remainder of the questions, assume you have permission from the resident to make the referral.</a:t>
            </a:r>
          </a:p>
          <a:p>
            <a:endParaRPr lang="en-US" dirty="0"/>
          </a:p>
          <a:p>
            <a:r>
              <a:rPr lang="en-US" b="1" i="1" dirty="0"/>
              <a:t>Trainer’s Note: </a:t>
            </a:r>
            <a:r>
              <a:rPr lang="en-US" i="1" dirty="0"/>
              <a:t>Answers will vary depending on your state.  Answers “a”- “d” could all be correct. The wrong answer is SHIP.  SHIP is a health insurance counseling program.</a:t>
            </a:r>
          </a:p>
        </p:txBody>
      </p:sp>
      <p:sp>
        <p:nvSpPr>
          <p:cNvPr id="4" name="Slide Number Placeholder 3"/>
          <p:cNvSpPr>
            <a:spLocks noGrp="1"/>
          </p:cNvSpPr>
          <p:nvPr>
            <p:ph type="sldNum" sz="quarter" idx="5"/>
          </p:nvPr>
        </p:nvSpPr>
        <p:spPr/>
        <p:txBody>
          <a:bodyPr/>
          <a:lstStyle/>
          <a:p>
            <a:fld id="{013422E6-57C4-472B-BB37-763E50B58060}" type="slidenum">
              <a:rPr lang="en-US" smtClean="0"/>
              <a:t>66</a:t>
            </a:fld>
            <a:endParaRPr lang="en-US" dirty="0"/>
          </a:p>
        </p:txBody>
      </p:sp>
    </p:spTree>
    <p:extLst>
      <p:ext uri="{BB962C8B-B14F-4D97-AF65-F5344CB8AC3E}">
        <p14:creationId xmlns:p14="http://schemas.microsoft.com/office/powerpoint/2010/main" val="148483511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Answers will vary depending on your state.  Answers “a”- “d” and “f” could all be correct. The wrong answer is MFP.  Money Follows the Person helps some residents move back into the community.</a:t>
            </a:r>
          </a:p>
        </p:txBody>
      </p:sp>
      <p:sp>
        <p:nvSpPr>
          <p:cNvPr id="4" name="Slide Number Placeholder 3"/>
          <p:cNvSpPr>
            <a:spLocks noGrp="1"/>
          </p:cNvSpPr>
          <p:nvPr>
            <p:ph type="sldNum" sz="quarter" idx="5"/>
          </p:nvPr>
        </p:nvSpPr>
        <p:spPr/>
        <p:txBody>
          <a:bodyPr/>
          <a:lstStyle/>
          <a:p>
            <a:fld id="{013422E6-57C4-472B-BB37-763E50B58060}" type="slidenum">
              <a:rPr lang="en-US" smtClean="0"/>
              <a:t>67</a:t>
            </a:fld>
            <a:endParaRPr lang="en-US" dirty="0"/>
          </a:p>
        </p:txBody>
      </p:sp>
    </p:spTree>
    <p:extLst>
      <p:ext uri="{BB962C8B-B14F-4D97-AF65-F5344CB8AC3E}">
        <p14:creationId xmlns:p14="http://schemas.microsoft.com/office/powerpoint/2010/main" val="208616884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Answers will vary depending on your state.  Make sure you include age or financial qualifiers with these resources if applicable.</a:t>
            </a:r>
          </a:p>
        </p:txBody>
      </p:sp>
      <p:sp>
        <p:nvSpPr>
          <p:cNvPr id="4" name="Slide Number Placeholder 3"/>
          <p:cNvSpPr>
            <a:spLocks noGrp="1"/>
          </p:cNvSpPr>
          <p:nvPr>
            <p:ph type="sldNum" sz="quarter" idx="5"/>
          </p:nvPr>
        </p:nvSpPr>
        <p:spPr/>
        <p:txBody>
          <a:bodyPr/>
          <a:lstStyle/>
          <a:p>
            <a:fld id="{013422E6-57C4-472B-BB37-763E50B58060}" type="slidenum">
              <a:rPr lang="en-US" smtClean="0"/>
              <a:t>68</a:t>
            </a:fld>
            <a:endParaRPr lang="en-US" dirty="0"/>
          </a:p>
        </p:txBody>
      </p:sp>
    </p:spTree>
    <p:extLst>
      <p:ext uri="{BB962C8B-B14F-4D97-AF65-F5344CB8AC3E}">
        <p14:creationId xmlns:p14="http://schemas.microsoft.com/office/powerpoint/2010/main" val="340117057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Trainer’s Note: If you have specific information or resources that you feel trainees need to follow-up on, use this opportunity to direct their attention to those in the trainee manual.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13422E6-57C4-472B-BB37-763E50B580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322762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15539A-6601-43F0-B8F5-9DF14E027DEF}" type="slidenum">
              <a:rPr lang="en-US" smtClean="0"/>
              <a:t>72</a:t>
            </a:fld>
            <a:endParaRPr lang="en-US"/>
          </a:p>
        </p:txBody>
      </p:sp>
    </p:spTree>
    <p:extLst>
      <p:ext uri="{BB962C8B-B14F-4D97-AF65-F5344CB8AC3E}">
        <p14:creationId xmlns:p14="http://schemas.microsoft.com/office/powerpoint/2010/main" val="2965814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gn="just">
              <a:lnSpc>
                <a:spcPct val="115000"/>
              </a:lnSpc>
              <a:spcBef>
                <a:spcPts val="0"/>
              </a:spcBef>
              <a:spcAft>
                <a:spcPts val="0"/>
              </a:spcAft>
            </a:pPr>
            <a:r>
              <a:rPr lang="en-US" sz="1800" dirty="0">
                <a:effectLst/>
                <a:latin typeface="Helvetica" panose="020B0604020202020204" pitchFamily="34" charset="0"/>
                <a:ea typeface="Arial Unicode MS"/>
              </a:rPr>
              <a:t>There is a significant variety of complaints as residents’ needs and preferences vary. Some complaints are complex and take a long time to reach a resolution and others are simpler and are closed within a visit or a few days. While every case is different, there are some issues that are particularly challenging. For example, cases involving discharge or abuse, neglect, and/or financial exploitation (ANE) are often more difficult than others. This module will review examples of difficult cases and the role of potential referral sources when the Ombudsman program needs to refer a complaint as part of the plan for resolution. </a:t>
            </a:r>
            <a:endParaRPr lang="en-US" sz="1800" dirty="0">
              <a:effectLst/>
              <a:latin typeface="Times New Roman" panose="02020603050405020304" pitchFamily="18" charset="0"/>
              <a:ea typeface="Arial Unicode MS"/>
            </a:endParaRPr>
          </a:p>
        </p:txBody>
      </p:sp>
      <p:sp>
        <p:nvSpPr>
          <p:cNvPr id="4" name="Slide Number Placeholder 3"/>
          <p:cNvSpPr>
            <a:spLocks noGrp="1"/>
          </p:cNvSpPr>
          <p:nvPr>
            <p:ph type="sldNum" sz="quarter" idx="5"/>
          </p:nvPr>
        </p:nvSpPr>
        <p:spPr/>
        <p:txBody>
          <a:bodyPr/>
          <a:lstStyle/>
          <a:p>
            <a:fld id="{013422E6-57C4-472B-BB37-763E50B58060}" type="slidenum">
              <a:rPr lang="en-US" smtClean="0"/>
              <a:t>8</a:t>
            </a:fld>
            <a:endParaRPr lang="en-US" dirty="0"/>
          </a:p>
        </p:txBody>
      </p:sp>
    </p:spTree>
    <p:extLst>
      <p:ext uri="{BB962C8B-B14F-4D97-AF65-F5344CB8AC3E}">
        <p14:creationId xmlns:p14="http://schemas.microsoft.com/office/powerpoint/2010/main" val="3174613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Trainer’s Note: </a:t>
            </a:r>
            <a:r>
              <a:rPr lang="en-US" i="1" dirty="0"/>
              <a:t>Explain that the definitions of transfer and discharge may vary for residential care communities (RCCs), depending on state regulations.  Remind the trainees that they are not expected to memorize this material and they will not be alone while working with residents on these difficult cases.</a:t>
            </a:r>
          </a:p>
          <a:p>
            <a:endParaRPr lang="en-US" i="1" dirty="0"/>
          </a:p>
          <a:p>
            <a:r>
              <a:rPr lang="en-US" i="0" dirty="0"/>
              <a:t>The terms “transfer” and “discharge” are often used together or interchangeably to mean relocating a resident. However, they have very different meanings.  In general, a discharge happens when a resident decides to move out of the facility or when the facility initiates a discharge against the resident’s wishes. Discharge complaints usually occur when the resident does not want to leave the facility, but the facility attempts to discharge them against their will. In general, transfers happen when a resident is moved from one facility to another and is expected to return to the original facility. Complaints about transfers are not as common as complaints about discharges.</a:t>
            </a:r>
          </a:p>
        </p:txBody>
      </p:sp>
      <p:sp>
        <p:nvSpPr>
          <p:cNvPr id="4" name="Slide Number Placeholder 3"/>
          <p:cNvSpPr>
            <a:spLocks noGrp="1"/>
          </p:cNvSpPr>
          <p:nvPr>
            <p:ph type="sldNum" sz="quarter" idx="5"/>
          </p:nvPr>
        </p:nvSpPr>
        <p:spPr/>
        <p:txBody>
          <a:bodyPr/>
          <a:lstStyle/>
          <a:p>
            <a:fld id="{013422E6-57C4-472B-BB37-763E50B58060}" type="slidenum">
              <a:rPr lang="en-US" smtClean="0"/>
              <a:t>9</a:t>
            </a:fld>
            <a:endParaRPr lang="en-US" dirty="0"/>
          </a:p>
        </p:txBody>
      </p:sp>
    </p:spTree>
    <p:extLst>
      <p:ext uri="{BB962C8B-B14F-4D97-AF65-F5344CB8AC3E}">
        <p14:creationId xmlns:p14="http://schemas.microsoft.com/office/powerpoint/2010/main" val="33615060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there are state rules and/or regulations for residential care communities, there are no federal regulations. It is likely that state requirements for RCCs differ from the federal regulations for nursing facilities.   If your state has multiple RCC types, then there may be separate state requirements pertaining to each specific facility type. </a:t>
            </a:r>
          </a:p>
          <a:p>
            <a:endParaRPr lang="en-US" i="1" dirty="0"/>
          </a:p>
          <a:p>
            <a:r>
              <a:rPr lang="en-US" b="1" i="1" dirty="0"/>
              <a:t>Trainer’s Note: </a:t>
            </a:r>
            <a:r>
              <a:rPr lang="en-US" i="1" dirty="0"/>
              <a:t>Explain to the trainees how they will learn more about state regulations related to discharges in RCCs.  You may have additional training and/or resources on the topic.  The point of this section is to give them an initial foundation about discharge complaints.</a:t>
            </a:r>
          </a:p>
          <a:p>
            <a:endParaRPr lang="en-US" i="1" dirty="0"/>
          </a:p>
          <a:p>
            <a:r>
              <a:rPr lang="en-US" i="0" dirty="0"/>
              <a:t>Differing rules and/or regulations for RCCs may mean different:</a:t>
            </a:r>
          </a:p>
          <a:p>
            <a:r>
              <a:rPr lang="en-US" i="0" dirty="0"/>
              <a:t>• Definitions or terminology </a:t>
            </a:r>
          </a:p>
          <a:p>
            <a:r>
              <a:rPr lang="en-US" i="0" dirty="0"/>
              <a:t>• Reasons for discharge</a:t>
            </a:r>
          </a:p>
          <a:p>
            <a:r>
              <a:rPr lang="en-US" i="0" dirty="0"/>
              <a:t>• Notification requirements for residents and the LTCOP</a:t>
            </a:r>
          </a:p>
          <a:p>
            <a:endParaRPr lang="en-US" i="0" dirty="0"/>
          </a:p>
          <a:p>
            <a:r>
              <a:rPr lang="en-US" i="0" dirty="0"/>
              <a:t>Despite the lack of federal requirements for RCCs, similar Long-Term Care Ombudsman program (LTCOP) advocacy strategies can be applied.  In addition, you will find that many of the issues related to discharge complaints are the same as the issues residents experience in nursing homes. </a:t>
            </a:r>
          </a:p>
        </p:txBody>
      </p:sp>
      <p:sp>
        <p:nvSpPr>
          <p:cNvPr id="4" name="Slide Number Placeholder 3"/>
          <p:cNvSpPr>
            <a:spLocks noGrp="1"/>
          </p:cNvSpPr>
          <p:nvPr>
            <p:ph type="sldNum" sz="quarter" idx="5"/>
          </p:nvPr>
        </p:nvSpPr>
        <p:spPr/>
        <p:txBody>
          <a:bodyPr/>
          <a:lstStyle/>
          <a:p>
            <a:fld id="{013422E6-57C4-472B-BB37-763E50B58060}" type="slidenum">
              <a:rPr lang="en-US" smtClean="0"/>
              <a:t>10</a:t>
            </a:fld>
            <a:endParaRPr lang="en-US" dirty="0"/>
          </a:p>
        </p:txBody>
      </p:sp>
    </p:spTree>
    <p:extLst>
      <p:ext uri="{BB962C8B-B14F-4D97-AF65-F5344CB8AC3E}">
        <p14:creationId xmlns:p14="http://schemas.microsoft.com/office/powerpoint/2010/main" val="603047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2" name="Text Placeholder 21">
            <a:extLst>
              <a:ext uri="{FF2B5EF4-FFF2-40B4-BE49-F238E27FC236}">
                <a16:creationId xmlns:a16="http://schemas.microsoft.com/office/drawing/2014/main" id="{DAB77CB4-558F-86B1-E8F1-AB7F0C5FC4FC}"/>
              </a:ext>
            </a:extLst>
          </p:cNvPr>
          <p:cNvSpPr>
            <a:spLocks noGrp="1"/>
          </p:cNvSpPr>
          <p:nvPr>
            <p:ph type="body" sz="quarter" idx="12" hasCustomPrompt="1"/>
          </p:nvPr>
        </p:nvSpPr>
        <p:spPr>
          <a:xfrm>
            <a:off x="1075692" y="5308247"/>
            <a:ext cx="6604000" cy="738188"/>
          </a:xfrm>
        </p:spPr>
        <p:txBody>
          <a:bodyPr/>
          <a:lstStyle>
            <a:lvl1pPr marL="0" indent="0">
              <a:buNone/>
              <a:defRPr/>
            </a:lvl1pPr>
          </a:lstStyle>
          <a:p>
            <a:pPr marL="0" marR="0" lvl="0" indent="0" algn="l" defTabSz="914400" rtl="0" eaLnBrk="1" fontAlgn="auto" latinLnBrk="0" hangingPunct="1">
              <a:lnSpc>
                <a:spcPct val="90000"/>
              </a:lnSpc>
              <a:spcBef>
                <a:spcPts val="1000"/>
              </a:spcBef>
              <a:spcAft>
                <a:spcPts val="0"/>
              </a:spcAft>
              <a:buClr>
                <a:srgbClr val="191998"/>
              </a:buClr>
              <a:buSzPct val="60000"/>
              <a:buFont typeface="Wingdings 3" panose="05040102010807070707" pitchFamily="18" charset="2"/>
              <a:buNone/>
              <a:tabLst/>
              <a:defRPr/>
            </a:pPr>
            <a:r>
              <a:rPr lang="en-US" sz="2800" kern="0" dirty="0">
                <a:solidFill>
                  <a:prstClr val="black"/>
                </a:solidFill>
                <a:latin typeface="Poppins"/>
              </a:rPr>
              <a:t>Month Day, Year</a:t>
            </a:r>
          </a:p>
        </p:txBody>
      </p:sp>
      <p:sp>
        <p:nvSpPr>
          <p:cNvPr id="7" name="Google Shape;11;p2">
            <a:extLst>
              <a:ext uri="{FF2B5EF4-FFF2-40B4-BE49-F238E27FC236}">
                <a16:creationId xmlns:a16="http://schemas.microsoft.com/office/drawing/2014/main" id="{96BB557C-FEB4-F086-8D6C-9D5C70B320C8}"/>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8" name="Picture 7">
            <a:extLst>
              <a:ext uri="{FF2B5EF4-FFF2-40B4-BE49-F238E27FC236}">
                <a16:creationId xmlns:a16="http://schemas.microsoft.com/office/drawing/2014/main" id="{04763972-A978-AA6D-F7C9-30008D18F9B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76323" y="533206"/>
            <a:ext cx="7310354" cy="1329155"/>
          </a:xfrm>
          <a:prstGeom prst="rect">
            <a:avLst/>
          </a:prstGeom>
        </p:spPr>
      </p:pic>
      <p:sp>
        <p:nvSpPr>
          <p:cNvPr id="24" name="Title 23">
            <a:extLst>
              <a:ext uri="{FF2B5EF4-FFF2-40B4-BE49-F238E27FC236}">
                <a16:creationId xmlns:a16="http://schemas.microsoft.com/office/drawing/2014/main" id="{F5FED3E6-D08D-CEF5-1020-FBB25626A655}"/>
              </a:ext>
            </a:extLst>
          </p:cNvPr>
          <p:cNvSpPr>
            <a:spLocks noGrp="1"/>
          </p:cNvSpPr>
          <p:nvPr>
            <p:ph type="title"/>
          </p:nvPr>
        </p:nvSpPr>
        <p:spPr>
          <a:xfrm>
            <a:off x="1075692" y="2838656"/>
            <a:ext cx="10515600" cy="1416300"/>
          </a:xfrm>
        </p:spPr>
        <p:txBody>
          <a:bodyPr/>
          <a:lstStyle>
            <a:lvl1pPr>
              <a:defRPr sz="4800"/>
            </a:lvl1pPr>
          </a:lstStyle>
          <a:p>
            <a:r>
              <a:rPr lang="en-US"/>
              <a:t>Click to edit Master title style</a:t>
            </a:r>
            <a:endParaRPr lang="en-US" dirty="0"/>
          </a:p>
        </p:txBody>
      </p:sp>
      <p:cxnSp>
        <p:nvCxnSpPr>
          <p:cNvPr id="27" name="Straight Connector 26">
            <a:extLst>
              <a:ext uri="{FF2B5EF4-FFF2-40B4-BE49-F238E27FC236}">
                <a16:creationId xmlns:a16="http://schemas.microsoft.com/office/drawing/2014/main" id="{7FFDB2C4-59AE-B78C-4686-E0BA1AF140FB}"/>
              </a:ext>
            </a:extLst>
          </p:cNvPr>
          <p:cNvCxnSpPr>
            <a:cxnSpLocks/>
          </p:cNvCxnSpPr>
          <p:nvPr/>
        </p:nvCxnSpPr>
        <p:spPr>
          <a:xfrm>
            <a:off x="1075692" y="4254955"/>
            <a:ext cx="105156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E47A170-EC0C-530C-5827-2849A57EDE5E}"/>
              </a:ext>
            </a:extLst>
          </p:cNvPr>
          <p:cNvCxnSpPr>
            <a:cxnSpLocks/>
          </p:cNvCxnSpPr>
          <p:nvPr/>
        </p:nvCxnSpPr>
        <p:spPr>
          <a:xfrm>
            <a:off x="1075692" y="2841702"/>
            <a:ext cx="10515600"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76B3CAE7-E8DB-82C7-E6AE-EDFDB14F7B62}"/>
              </a:ext>
            </a:extLst>
          </p:cNvPr>
          <p:cNvSpPr>
            <a:spLocks noGrp="1"/>
          </p:cNvSpPr>
          <p:nvPr>
            <p:ph type="body" sz="quarter" idx="14"/>
          </p:nvPr>
        </p:nvSpPr>
        <p:spPr>
          <a:xfrm>
            <a:off x="1076325" y="4387850"/>
            <a:ext cx="8610286" cy="800100"/>
          </a:xfrm>
        </p:spPr>
        <p:txBody>
          <a:bodyPr anchor="ctr" anchorCtr="0">
            <a:noAutofit/>
          </a:bodyPr>
          <a:lstStyle>
            <a:lvl1pPr marL="0" indent="0">
              <a:buNone/>
              <a:defRPr sz="3800">
                <a:solidFill>
                  <a:schemeClr val="tx2"/>
                </a:solidFill>
                <a:latin typeface="+mj-lt"/>
              </a:defRPr>
            </a:lvl1pPr>
          </a:lstStyle>
          <a:p>
            <a:pPr lvl="0"/>
            <a:r>
              <a:rPr lang="en-US"/>
              <a:t>Click to edit Master text styles</a:t>
            </a:r>
          </a:p>
        </p:txBody>
      </p:sp>
    </p:spTree>
    <p:extLst>
      <p:ext uri="{BB962C8B-B14F-4D97-AF65-F5344CB8AC3E}">
        <p14:creationId xmlns:p14="http://schemas.microsoft.com/office/powerpoint/2010/main" val="126039740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A3B7DC9-4D9D-DA8B-DDDA-41D44011A9D3}"/>
              </a:ext>
            </a:extLst>
          </p:cNvPr>
          <p:cNvSpPr>
            <a:spLocks noGrp="1"/>
          </p:cNvSpPr>
          <p:nvPr>
            <p:ph idx="1"/>
          </p:nvPr>
        </p:nvSpPr>
        <p:spPr>
          <a:xfrm>
            <a:off x="6019800" y="1"/>
            <a:ext cx="6172200" cy="6833442"/>
          </a:xfrm>
        </p:spPr>
        <p:txBody>
          <a:bodyPr/>
          <a:lstStyle>
            <a:lvl1pPr marL="0" indent="0">
              <a:buNone/>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p:txBody>
      </p:sp>
      <p:sp>
        <p:nvSpPr>
          <p:cNvPr id="8" name="Google Shape;23;p5">
            <a:extLst>
              <a:ext uri="{FF2B5EF4-FFF2-40B4-BE49-F238E27FC236}">
                <a16:creationId xmlns:a16="http://schemas.microsoft.com/office/drawing/2014/main" id="{628598B2-F4E9-ECAD-4168-50C6C4F43A8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36DF74D8-0FF6-1D09-C685-E0ECFC786701}"/>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0" name="Title 11">
            <a:extLst>
              <a:ext uri="{FF2B5EF4-FFF2-40B4-BE49-F238E27FC236}">
                <a16:creationId xmlns:a16="http://schemas.microsoft.com/office/drawing/2014/main" id="{AD9F4007-8E98-E2D1-CB75-687784FC20B1}"/>
              </a:ext>
            </a:extLst>
          </p:cNvPr>
          <p:cNvSpPr>
            <a:spLocks noGrp="1"/>
          </p:cNvSpPr>
          <p:nvPr>
            <p:ph type="title"/>
          </p:nvPr>
        </p:nvSpPr>
        <p:spPr>
          <a:xfrm>
            <a:off x="457199" y="391890"/>
            <a:ext cx="5234474" cy="933090"/>
          </a:xfrm>
        </p:spPr>
        <p:txBody>
          <a:bodyPr/>
          <a:lstStyle>
            <a:lvl1pPr>
              <a:defRPr sz="2800" b="0">
                <a:latin typeface="+mj-lt"/>
              </a:defRPr>
            </a:lvl1pPr>
          </a:lstStyle>
          <a:p>
            <a:r>
              <a:rPr lang="en-US"/>
              <a:t>Click to edit Master title style</a:t>
            </a:r>
            <a:endParaRPr lang="en-US" dirty="0"/>
          </a:p>
        </p:txBody>
      </p:sp>
      <p:sp>
        <p:nvSpPr>
          <p:cNvPr id="11" name="Google Shape;30;p6">
            <a:extLst>
              <a:ext uri="{FF2B5EF4-FFF2-40B4-BE49-F238E27FC236}">
                <a16:creationId xmlns:a16="http://schemas.microsoft.com/office/drawing/2014/main" id="{94763C6B-CE4E-C55E-F4F0-E573FC19AA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Text Placeholder 4">
            <a:extLst>
              <a:ext uri="{FF2B5EF4-FFF2-40B4-BE49-F238E27FC236}">
                <a16:creationId xmlns:a16="http://schemas.microsoft.com/office/drawing/2014/main" id="{475698FB-8959-5207-E20A-B04AA7D6FFD9}"/>
              </a:ext>
            </a:extLst>
          </p:cNvPr>
          <p:cNvSpPr>
            <a:spLocks noGrp="1"/>
          </p:cNvSpPr>
          <p:nvPr>
            <p:ph type="body" sz="quarter" idx="15" hasCustomPrompt="1"/>
          </p:nvPr>
        </p:nvSpPr>
        <p:spPr>
          <a:xfrm>
            <a:off x="457199" y="3317681"/>
            <a:ext cx="4525348" cy="3013075"/>
          </a:xfrm>
        </p:spPr>
        <p:txBody>
          <a:bodyPr/>
          <a:lstStyle>
            <a:lvl1pPr>
              <a:spcAft>
                <a:spcPts val="1500"/>
              </a:spcAft>
              <a:defRPr sz="2000"/>
            </a:lvl1pPr>
            <a:lvl2pPr>
              <a:spcAft>
                <a:spcPts val="1500"/>
              </a:spcAft>
              <a:defRPr/>
            </a:lvl2pPr>
            <a:lvl3pPr>
              <a:spcAft>
                <a:spcPts val="1500"/>
              </a:spcAft>
              <a:defRPr/>
            </a:lvl3pPr>
            <a:lvl4pPr>
              <a:spcAft>
                <a:spcPts val="1500"/>
              </a:spcAft>
              <a:defRPr/>
            </a:lvl4pPr>
            <a:lvl5pPr>
              <a:spcAft>
                <a:spcPts val="1500"/>
              </a:spcAft>
              <a:defRPr/>
            </a:lvl5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Fifth level</a:t>
            </a:r>
          </a:p>
        </p:txBody>
      </p:sp>
    </p:spTree>
    <p:extLst>
      <p:ext uri="{BB962C8B-B14F-4D97-AF65-F5344CB8AC3E}">
        <p14:creationId xmlns:p14="http://schemas.microsoft.com/office/powerpoint/2010/main" val="152252992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80DD1-8B24-95A6-7A9E-B037F0DC35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8720552-519E-117C-1A2D-5897145EB3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DBB34FD-D02D-89E9-8B2D-794EABB581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BD83A9-A9C9-E1FF-2D90-1DD04CF5A189}"/>
              </a:ext>
            </a:extLst>
          </p:cNvPr>
          <p:cNvSpPr>
            <a:spLocks noGrp="1"/>
          </p:cNvSpPr>
          <p:nvPr>
            <p:ph type="dt" sz="half" idx="10"/>
          </p:nvPr>
        </p:nvSpPr>
        <p:spPr/>
        <p:txBody>
          <a:bodyPr/>
          <a:lstStyle/>
          <a:p>
            <a:pPr>
              <a:defRPr/>
            </a:pPr>
            <a:fld id="{05C7FE78-8E03-4852-ABAB-32A73E9CF35A}" type="datetime2">
              <a:rPr lang="en-US" smtClean="0"/>
              <a:pPr>
                <a:defRPr/>
              </a:pPr>
              <a:t>Wednesday, January 29, 2025</a:t>
            </a:fld>
            <a:endParaRPr lang="en-US" dirty="0"/>
          </a:p>
        </p:txBody>
      </p:sp>
      <p:sp>
        <p:nvSpPr>
          <p:cNvPr id="6" name="Footer Placeholder 5">
            <a:extLst>
              <a:ext uri="{FF2B5EF4-FFF2-40B4-BE49-F238E27FC236}">
                <a16:creationId xmlns:a16="http://schemas.microsoft.com/office/drawing/2014/main" id="{4919F37A-4625-2393-4AA0-FFEA7EDC3D7D}"/>
              </a:ext>
            </a:extLst>
          </p:cNvPr>
          <p:cNvSpPr>
            <a:spLocks noGrp="1"/>
          </p:cNvSpPr>
          <p:nvPr>
            <p:ph type="ftr" sz="quarter" idx="11"/>
          </p:nvPr>
        </p:nvSpPr>
        <p:spPr/>
        <p:txBody>
          <a:bodyPr/>
          <a:lstStyle/>
          <a:p>
            <a:pPr>
              <a:defRPr/>
            </a:pPr>
            <a:endParaRPr lang="en-US" dirty="0"/>
          </a:p>
        </p:txBody>
      </p:sp>
      <p:sp>
        <p:nvSpPr>
          <p:cNvPr id="8" name="Google Shape;23;p5">
            <a:extLst>
              <a:ext uri="{FF2B5EF4-FFF2-40B4-BE49-F238E27FC236}">
                <a16:creationId xmlns:a16="http://schemas.microsoft.com/office/drawing/2014/main" id="{6731C888-3290-C1E2-3B28-9A5529F17244}"/>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7CEEB86D-513F-E6E3-06F4-B35474C501F3}"/>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0" name="Picture 9">
            <a:extLst>
              <a:ext uri="{FF2B5EF4-FFF2-40B4-BE49-F238E27FC236}">
                <a16:creationId xmlns:a16="http://schemas.microsoft.com/office/drawing/2014/main" id="{BCBF60E2-9FFC-B273-F0B3-61849A5655A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Tree>
    <p:extLst>
      <p:ext uri="{BB962C8B-B14F-4D97-AF65-F5344CB8AC3E}">
        <p14:creationId xmlns:p14="http://schemas.microsoft.com/office/powerpoint/2010/main" val="23800254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3D88F-642B-5D01-B294-1957323600C8}"/>
              </a:ext>
            </a:extLst>
          </p:cNvPr>
          <p:cNvSpPr>
            <a:spLocks noGrp="1"/>
          </p:cNvSpPr>
          <p:nvPr>
            <p:ph type="title"/>
          </p:nvPr>
        </p:nvSpPr>
        <p:spPr>
          <a:xfrm>
            <a:off x="838200" y="2420362"/>
            <a:ext cx="10515600" cy="1528853"/>
          </a:xfrm>
        </p:spPr>
        <p:txBody>
          <a:bodyPr/>
          <a:lstStyle>
            <a:lvl1pPr algn="ctr">
              <a:defRPr sz="54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A70ABB6-6DE5-2A06-75FA-15E50BACEDA9}"/>
              </a:ext>
            </a:extLst>
          </p:cNvPr>
          <p:cNvSpPr>
            <a:spLocks noGrp="1"/>
          </p:cNvSpPr>
          <p:nvPr>
            <p:ph type="dt" sz="half" idx="10"/>
          </p:nvPr>
        </p:nvSpPr>
        <p:spPr/>
        <p:txBody>
          <a:bodyPr/>
          <a:lstStyle/>
          <a:p>
            <a:pPr>
              <a:defRPr/>
            </a:pPr>
            <a:fld id="{211C0565-A44B-44E0-A887-C2ADE0B54789}" type="datetime2">
              <a:rPr lang="en-US" smtClean="0"/>
              <a:pPr>
                <a:defRPr/>
              </a:pPr>
              <a:t>Wednesday, January 29, 2025</a:t>
            </a:fld>
            <a:endParaRPr lang="en-US" dirty="0"/>
          </a:p>
        </p:txBody>
      </p:sp>
      <p:sp>
        <p:nvSpPr>
          <p:cNvPr id="4" name="Footer Placeholder 3">
            <a:extLst>
              <a:ext uri="{FF2B5EF4-FFF2-40B4-BE49-F238E27FC236}">
                <a16:creationId xmlns:a16="http://schemas.microsoft.com/office/drawing/2014/main" id="{F4925CCB-71E2-B7D8-0055-F718FB476341}"/>
              </a:ext>
            </a:extLst>
          </p:cNvPr>
          <p:cNvSpPr>
            <a:spLocks noGrp="1"/>
          </p:cNvSpPr>
          <p:nvPr>
            <p:ph type="ftr" sz="quarter" idx="11"/>
          </p:nvPr>
        </p:nvSpPr>
        <p:spPr/>
        <p:txBody>
          <a:bodyPr/>
          <a:lstStyle/>
          <a:p>
            <a:pPr>
              <a:defRPr/>
            </a:pPr>
            <a:endParaRPr lang="en-US" dirty="0"/>
          </a:p>
        </p:txBody>
      </p:sp>
      <p:cxnSp>
        <p:nvCxnSpPr>
          <p:cNvPr id="8" name="Straight Connector 7">
            <a:extLst>
              <a:ext uri="{FF2B5EF4-FFF2-40B4-BE49-F238E27FC236}">
                <a16:creationId xmlns:a16="http://schemas.microsoft.com/office/drawing/2014/main" id="{78AFAD5A-5011-B985-98AD-6F4E34E6296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89EDD73-A374-35A2-F4F0-CD7B10FF5415}"/>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9DDDA17A-2F55-EC48-5225-B1C9F087FB45}"/>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856532" y="535260"/>
            <a:ext cx="6478936" cy="1177988"/>
          </a:xfrm>
          <a:prstGeom prst="rect">
            <a:avLst/>
          </a:prstGeom>
        </p:spPr>
      </p:pic>
      <p:sp>
        <p:nvSpPr>
          <p:cNvPr id="13" name="Google Shape;23;p5">
            <a:extLst>
              <a:ext uri="{FF2B5EF4-FFF2-40B4-BE49-F238E27FC236}">
                <a16:creationId xmlns:a16="http://schemas.microsoft.com/office/drawing/2014/main" id="{79876573-554D-E51B-4BE4-97ACAB79B163}"/>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Slide Number Placeholder 16">
            <a:extLst>
              <a:ext uri="{FF2B5EF4-FFF2-40B4-BE49-F238E27FC236}">
                <a16:creationId xmlns:a16="http://schemas.microsoft.com/office/drawing/2014/main" id="{54E9A368-96D3-09EF-962E-FF9403527F4A}"/>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6" name="Content Placeholder 15">
            <a:extLst>
              <a:ext uri="{FF2B5EF4-FFF2-40B4-BE49-F238E27FC236}">
                <a16:creationId xmlns:a16="http://schemas.microsoft.com/office/drawing/2014/main" id="{F9B8BA67-1107-B18C-AA49-9518328E31D2}"/>
              </a:ext>
            </a:extLst>
          </p:cNvPr>
          <p:cNvSpPr>
            <a:spLocks noGrp="1"/>
          </p:cNvSpPr>
          <p:nvPr>
            <p:ph sz="quarter" idx="12"/>
          </p:nvPr>
        </p:nvSpPr>
        <p:spPr>
          <a:xfrm>
            <a:off x="1803400" y="3965575"/>
            <a:ext cx="8585200" cy="2033588"/>
          </a:xfrm>
        </p:spPr>
        <p:txBody>
          <a:bodyPr/>
          <a:lstStyle>
            <a:lvl1pPr marL="0" indent="0">
              <a:buNone/>
              <a:defRPr>
                <a:solidFill>
                  <a:schemeClr val="tx2"/>
                </a:solidFill>
              </a:defRPr>
            </a:lvl1pPr>
          </a:lstStyle>
          <a:p>
            <a:pPr lvl="0"/>
            <a:r>
              <a:rPr lang="en-US"/>
              <a:t>Click to edit Master text styles</a:t>
            </a:r>
          </a:p>
        </p:txBody>
      </p:sp>
      <p:cxnSp>
        <p:nvCxnSpPr>
          <p:cNvPr id="15" name="Straight Connector 14">
            <a:extLst>
              <a:ext uri="{FF2B5EF4-FFF2-40B4-BE49-F238E27FC236}">
                <a16:creationId xmlns:a16="http://schemas.microsoft.com/office/drawing/2014/main" id="{0F53C049-E430-A57C-A104-A3DE98549C9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44BCECC-3C29-C12E-9F5E-6AC74FFB1994}"/>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9" name="Google Shape;23;p5">
            <a:extLst>
              <a:ext uri="{FF2B5EF4-FFF2-40B4-BE49-F238E27FC236}">
                <a16:creationId xmlns:a16="http://schemas.microsoft.com/office/drawing/2014/main" id="{DEF5EDA1-A88F-2FC6-86A1-39B07F2ECEA1}"/>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Slide Number Placeholder 16">
            <a:extLst>
              <a:ext uri="{FF2B5EF4-FFF2-40B4-BE49-F238E27FC236}">
                <a16:creationId xmlns:a16="http://schemas.microsoft.com/office/drawing/2014/main" id="{A93E254E-9407-9972-19A8-C8E736FA1F2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cxnSp>
        <p:nvCxnSpPr>
          <p:cNvPr id="18" name="Straight Connector 17">
            <a:extLst>
              <a:ext uri="{FF2B5EF4-FFF2-40B4-BE49-F238E27FC236}">
                <a16:creationId xmlns:a16="http://schemas.microsoft.com/office/drawing/2014/main" id="{C1891232-6A24-F6F6-C0CD-C45E3A3298CE}"/>
              </a:ext>
            </a:extLst>
          </p:cNvPr>
          <p:cNvCxnSpPr>
            <a:cxnSpLocks/>
          </p:cNvCxnSpPr>
          <p:nvPr/>
        </p:nvCxnSpPr>
        <p:spPr>
          <a:xfrm>
            <a:off x="1804071" y="2449817"/>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67B1535-7ADC-9DB8-015D-FBB253A940AE}"/>
              </a:ext>
            </a:extLst>
          </p:cNvPr>
          <p:cNvCxnSpPr>
            <a:cxnSpLocks/>
          </p:cNvCxnSpPr>
          <p:nvPr/>
        </p:nvCxnSpPr>
        <p:spPr>
          <a:xfrm>
            <a:off x="1804071" y="3784464"/>
            <a:ext cx="8583858"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3" name="Google Shape;23;p5">
            <a:extLst>
              <a:ext uri="{FF2B5EF4-FFF2-40B4-BE49-F238E27FC236}">
                <a16:creationId xmlns:a16="http://schemas.microsoft.com/office/drawing/2014/main" id="{563D4F5E-8491-9F68-E16B-A6AD3FAF9DDB}"/>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Slide Number Placeholder 16">
            <a:extLst>
              <a:ext uri="{FF2B5EF4-FFF2-40B4-BE49-F238E27FC236}">
                <a16:creationId xmlns:a16="http://schemas.microsoft.com/office/drawing/2014/main" id="{9849E39C-C377-968F-4676-08F64EA69A32}"/>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Tree>
    <p:extLst>
      <p:ext uri="{BB962C8B-B14F-4D97-AF65-F5344CB8AC3E}">
        <p14:creationId xmlns:p14="http://schemas.microsoft.com/office/powerpoint/2010/main" val="24246555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1"/>
            <a:ext cx="104648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Date Placeholder 3"/>
          <p:cNvSpPr>
            <a:spLocks noGrp="1"/>
          </p:cNvSpPr>
          <p:nvPr>
            <p:ph type="dt" sz="half" idx="10"/>
          </p:nvPr>
        </p:nvSpPr>
        <p:spPr/>
        <p:txBody>
          <a:bodyPr/>
          <a:lstStyle>
            <a:lvl1pPr>
              <a:defRPr/>
            </a:lvl1pPr>
          </a:lstStyle>
          <a:p>
            <a:pPr>
              <a:defRPr/>
            </a:pPr>
            <a:fld id="{11469716-BACD-4997-B5DF-D995F6728735}" type="datetime2">
              <a:rPr lang="en-US"/>
              <a:pPr>
                <a:defRPr/>
              </a:pPr>
              <a:t>Wednesday, January 29, 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9A52BEF-7088-4A79-8954-7E0F8B8F553A}" type="slidenum">
              <a:rPr lang="en-US"/>
              <a:pPr>
                <a:defRPr/>
              </a:pPr>
              <a:t>‹#›</a:t>
            </a:fld>
            <a:endParaRPr lang="en-US" dirty="0"/>
          </a:p>
        </p:txBody>
      </p:sp>
    </p:spTree>
    <p:extLst>
      <p:ext uri="{BB962C8B-B14F-4D97-AF65-F5344CB8AC3E}">
        <p14:creationId xmlns:p14="http://schemas.microsoft.com/office/powerpoint/2010/main" val="3652227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p:spPr>
        <p:txBody>
          <a:bodyPr anchor="b"/>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963084" y="4626865"/>
            <a:ext cx="10363200" cy="1500187"/>
          </a:xfrm>
        </p:spPr>
        <p:txBody>
          <a:bodyPr>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0CAABB5-F409-4AA7-B9A1-E12BDA1E0917}" type="datetime2">
              <a:rPr lang="en-US"/>
              <a:pPr>
                <a:defRPr/>
              </a:pPr>
              <a:t>Wednesday, January 29, 2025</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3344AC1-1564-4F1A-BBCC-D28EE0E013B5}" type="slidenum">
              <a:rPr lang="en-US"/>
              <a:pPr>
                <a:defRPr/>
              </a:pPr>
              <a:t>‹#›</a:t>
            </a:fld>
            <a:endParaRPr lang="en-US" dirty="0"/>
          </a:p>
        </p:txBody>
      </p:sp>
    </p:spTree>
    <p:extLst>
      <p:ext uri="{BB962C8B-B14F-4D97-AF65-F5344CB8AC3E}">
        <p14:creationId xmlns:p14="http://schemas.microsoft.com/office/powerpoint/2010/main" val="775864205"/>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29DD02A-869B-49DC-A22D-D8AD133B3D26}" type="datetime2">
              <a:rPr lang="en-US"/>
              <a:pPr>
                <a:defRPr/>
              </a:pPr>
              <a:t>Wednesday, January 29, 2025</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2F736A6-7933-452F-A48D-58A64503FD06}" type="slidenum">
              <a:rPr lang="en-US"/>
              <a:pPr>
                <a:defRPr/>
              </a:pPr>
              <a:t>‹#›</a:t>
            </a:fld>
            <a:endParaRPr lang="en-US" dirty="0"/>
          </a:p>
        </p:txBody>
      </p:sp>
    </p:spTree>
    <p:extLst>
      <p:ext uri="{BB962C8B-B14F-4D97-AF65-F5344CB8AC3E}">
        <p14:creationId xmlns:p14="http://schemas.microsoft.com/office/powerpoint/2010/main" val="33938594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7451B331-4B49-45CE-85D0-743E7C76037B}" type="datetime2">
              <a:rPr lang="en-US"/>
              <a:pPr>
                <a:defRPr/>
              </a:pPr>
              <a:t>Wednesday, January 29, 2025</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D0A68755-545F-4F52-BB8D-34A06755936A}" type="slidenum">
              <a:rPr lang="en-US"/>
              <a:pPr>
                <a:defRPr/>
              </a:pPr>
              <a:t>‹#›</a:t>
            </a:fld>
            <a:endParaRPr lang="en-US" dirty="0"/>
          </a:p>
        </p:txBody>
      </p:sp>
    </p:spTree>
    <p:extLst>
      <p:ext uri="{BB962C8B-B14F-4D97-AF65-F5344CB8AC3E}">
        <p14:creationId xmlns:p14="http://schemas.microsoft.com/office/powerpoint/2010/main" val="440926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pPr>
              <a:defRPr/>
            </a:pPr>
            <a:fld id="{211C0565-A44B-44E0-A887-C2ADE0B54789}" type="datetime2">
              <a:rPr lang="en-US" smtClean="0"/>
              <a:pPr>
                <a:defRPr/>
              </a:pPr>
              <a:t>Wednesday, January 29, 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pPr>
              <a:defRPr/>
            </a:pPr>
            <a:endParaRPr lang="en-US" dirty="0"/>
          </a:p>
        </p:txBody>
      </p:sp>
      <p:sp>
        <p:nvSpPr>
          <p:cNvPr id="3" name="Text Placeholder 2">
            <a:extLst>
              <a:ext uri="{FF2B5EF4-FFF2-40B4-BE49-F238E27FC236}">
                <a16:creationId xmlns:a16="http://schemas.microsoft.com/office/drawing/2014/main" id="{88A8E0AF-93E5-CDC4-2D1C-13A6C46F3626}"/>
              </a:ext>
            </a:extLst>
          </p:cNvPr>
          <p:cNvSpPr>
            <a:spLocks noGrp="1"/>
          </p:cNvSpPr>
          <p:nvPr>
            <p:ph type="body" sz="quarter" idx="14" hasCustomPrompt="1"/>
          </p:nvPr>
        </p:nvSpPr>
        <p:spPr>
          <a:xfrm>
            <a:off x="457198" y="1269604"/>
            <a:ext cx="10515600" cy="354012"/>
          </a:xfrm>
        </p:spPr>
        <p:txBody>
          <a:bodyPr/>
          <a:lstStyle>
            <a:lvl1pPr marL="0" indent="0">
              <a:buNone/>
              <a:defRPr/>
            </a:lvl1pPr>
          </a:lstStyle>
          <a:p>
            <a:pPr lvl="0"/>
            <a:r>
              <a:rPr lang="en-US" dirty="0"/>
              <a:t>Subtitle</a:t>
            </a:r>
          </a:p>
        </p:txBody>
      </p:sp>
      <p:sp>
        <p:nvSpPr>
          <p:cNvPr id="5" name="Text Placeholder 4">
            <a:extLst>
              <a:ext uri="{FF2B5EF4-FFF2-40B4-BE49-F238E27FC236}">
                <a16:creationId xmlns:a16="http://schemas.microsoft.com/office/drawing/2014/main" id="{2B781685-9C26-E954-7563-E8D957CE806E}"/>
              </a:ext>
            </a:extLst>
          </p:cNvPr>
          <p:cNvSpPr>
            <a:spLocks noGrp="1"/>
          </p:cNvSpPr>
          <p:nvPr>
            <p:ph type="body" sz="quarter" idx="15" hasCustomPrompt="1"/>
          </p:nvPr>
        </p:nvSpPr>
        <p:spPr>
          <a:xfrm>
            <a:off x="457925" y="1922462"/>
            <a:ext cx="10728325" cy="3013075"/>
          </a:xfrm>
        </p:spPr>
        <p:txBody>
          <a:body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Fifth level</a:t>
            </a:r>
          </a:p>
        </p:txBody>
      </p:sp>
      <p:sp>
        <p:nvSpPr>
          <p:cNvPr id="11" name="Google Shape;23;p5">
            <a:extLst>
              <a:ext uri="{FF2B5EF4-FFF2-40B4-BE49-F238E27FC236}">
                <a16:creationId xmlns:a16="http://schemas.microsoft.com/office/drawing/2014/main" id="{6D36C2C7-FEC1-F4E2-3EB0-E85EF451851E}"/>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p6">
            <a:extLst>
              <a:ext uri="{FF2B5EF4-FFF2-40B4-BE49-F238E27FC236}">
                <a16:creationId xmlns:a16="http://schemas.microsoft.com/office/drawing/2014/main" id="{1122313D-6BD4-ED30-B07C-1E4C2CF3463C}"/>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Picture 17">
            <a:extLst>
              <a:ext uri="{FF2B5EF4-FFF2-40B4-BE49-F238E27FC236}">
                <a16:creationId xmlns:a16="http://schemas.microsoft.com/office/drawing/2014/main" id="{DA0EB3FC-18AA-C64B-A323-BD1B8D7BFBD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9" name="Google Shape;23;p5">
            <a:extLst>
              <a:ext uri="{FF2B5EF4-FFF2-40B4-BE49-F238E27FC236}">
                <a16:creationId xmlns:a16="http://schemas.microsoft.com/office/drawing/2014/main" id="{5DD76F1C-942D-3693-703E-A684594D5690}"/>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0;p6">
            <a:extLst>
              <a:ext uri="{FF2B5EF4-FFF2-40B4-BE49-F238E27FC236}">
                <a16:creationId xmlns:a16="http://schemas.microsoft.com/office/drawing/2014/main" id="{5986BC39-BE9D-C7AC-DB3B-B5EFDBD29308}"/>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267910867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Three Content">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pPr>
              <a:defRPr/>
            </a:pPr>
            <a:fld id="{211C0565-A44B-44E0-A887-C2ADE0B54789}" type="datetime2">
              <a:rPr lang="en-US" smtClean="0"/>
              <a:pPr>
                <a:defRPr/>
              </a:pPr>
              <a:t>Wednesday, January 29, 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pPr>
              <a:defRPr/>
            </a:pPr>
            <a:endParaRPr lang="en-US" dirty="0"/>
          </a:p>
        </p:txBody>
      </p:sp>
      <p:sp>
        <p:nvSpPr>
          <p:cNvPr id="19" name="Text Placeholder 18">
            <a:extLst>
              <a:ext uri="{FF2B5EF4-FFF2-40B4-BE49-F238E27FC236}">
                <a16:creationId xmlns:a16="http://schemas.microsoft.com/office/drawing/2014/main" id="{432DEB51-625D-A3B4-78C7-B6BFD70B3901}"/>
              </a:ext>
            </a:extLst>
          </p:cNvPr>
          <p:cNvSpPr>
            <a:spLocks noGrp="1"/>
          </p:cNvSpPr>
          <p:nvPr>
            <p:ph type="body" sz="quarter" idx="13" hasCustomPrompt="1"/>
          </p:nvPr>
        </p:nvSpPr>
        <p:spPr>
          <a:xfrm>
            <a:off x="457199" y="192166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21" name="Text Placeholder 18">
            <a:extLst>
              <a:ext uri="{FF2B5EF4-FFF2-40B4-BE49-F238E27FC236}">
                <a16:creationId xmlns:a16="http://schemas.microsoft.com/office/drawing/2014/main" id="{5A2838EE-2B77-F488-74DD-660CDE944592}"/>
              </a:ext>
            </a:extLst>
          </p:cNvPr>
          <p:cNvSpPr>
            <a:spLocks noGrp="1"/>
          </p:cNvSpPr>
          <p:nvPr>
            <p:ph type="body" sz="quarter" idx="14" hasCustomPrompt="1"/>
          </p:nvPr>
        </p:nvSpPr>
        <p:spPr>
          <a:xfrm>
            <a:off x="7839980" y="192166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22" name="Text Placeholder 18">
            <a:extLst>
              <a:ext uri="{FF2B5EF4-FFF2-40B4-BE49-F238E27FC236}">
                <a16:creationId xmlns:a16="http://schemas.microsoft.com/office/drawing/2014/main" id="{0BEF14BA-0CED-89A2-4866-43F14F833EB4}"/>
              </a:ext>
            </a:extLst>
          </p:cNvPr>
          <p:cNvSpPr>
            <a:spLocks noGrp="1"/>
          </p:cNvSpPr>
          <p:nvPr>
            <p:ph type="body" sz="quarter" idx="15" hasCustomPrompt="1"/>
          </p:nvPr>
        </p:nvSpPr>
        <p:spPr>
          <a:xfrm>
            <a:off x="4148589" y="1935439"/>
            <a:ext cx="3132819" cy="3014662"/>
          </a:xfrm>
        </p:spPr>
        <p:txBody>
          <a:bodyPr/>
          <a:lstStyle>
            <a:lvl1pPr marL="114300" indent="0">
              <a:buSzPct val="70000"/>
              <a:buFont typeface="Wingdings 3" panose="05040102010807070707" pitchFamily="18" charset="2"/>
              <a:buNone/>
              <a:defRPr sz="1800"/>
            </a:lvl1pPr>
            <a:lvl2pPr marL="571500" indent="0">
              <a:buNone/>
              <a:defRPr sz="2800"/>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2800" b="0" i="0" u="none" strike="noStrike" kern="0" cap="none" spc="0" normalizeH="0" baseline="0" noProof="0" dirty="0">
                <a:ln>
                  <a:noFill/>
                </a:ln>
                <a:solidFill>
                  <a:prstClr val="black"/>
                </a:solidFill>
                <a:effectLst/>
                <a:uLnTx/>
                <a:uFillTx/>
                <a:latin typeface="Open Sans"/>
                <a:sym typeface="Barlow Light"/>
              </a:rPr>
              <a:t>First level</a:t>
            </a:r>
          </a:p>
          <a:p>
            <a:pPr marL="5715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endParaRPr kumimoji="0" lang="en-US" sz="2800" b="0" i="0" u="none" strike="noStrike" kern="0" cap="none" spc="0" normalizeH="0" baseline="0" noProof="0" dirty="0">
              <a:ln>
                <a:noFill/>
              </a:ln>
              <a:solidFill>
                <a:prstClr val="black"/>
              </a:solidFill>
              <a:effectLst/>
              <a:uLnTx/>
              <a:uFillTx/>
              <a:latin typeface="Open Sans"/>
              <a:sym typeface="Barlow Light"/>
            </a:endParaRPr>
          </a:p>
        </p:txBody>
      </p:sp>
      <p:sp>
        <p:nvSpPr>
          <p:cNvPr id="13" name="Google Shape;23;p5">
            <a:extLst>
              <a:ext uri="{FF2B5EF4-FFF2-40B4-BE49-F238E27FC236}">
                <a16:creationId xmlns:a16="http://schemas.microsoft.com/office/drawing/2014/main" id="{6E98C706-0BA9-3ED8-33B1-48D0F6692B48}"/>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30;p6">
            <a:extLst>
              <a:ext uri="{FF2B5EF4-FFF2-40B4-BE49-F238E27FC236}">
                <a16:creationId xmlns:a16="http://schemas.microsoft.com/office/drawing/2014/main" id="{8AA9426B-EF2B-B02D-9788-9963DC9AEE3F}"/>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3" name="Picture 22">
            <a:extLst>
              <a:ext uri="{FF2B5EF4-FFF2-40B4-BE49-F238E27FC236}">
                <a16:creationId xmlns:a16="http://schemas.microsoft.com/office/drawing/2014/main" id="{42FDFC19-159F-C0F7-F01B-37B3F9D92A8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24" name="Google Shape;23;p5">
            <a:extLst>
              <a:ext uri="{FF2B5EF4-FFF2-40B4-BE49-F238E27FC236}">
                <a16:creationId xmlns:a16="http://schemas.microsoft.com/office/drawing/2014/main" id="{9329F0FD-D370-F530-C1C2-5AB62C927B4B}"/>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0;p6">
            <a:extLst>
              <a:ext uri="{FF2B5EF4-FFF2-40B4-BE49-F238E27FC236}">
                <a16:creationId xmlns:a16="http://schemas.microsoft.com/office/drawing/2014/main" id="{397BE673-9B8F-5A47-ED38-4ECE65E2DF40}"/>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372355598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Resources">
    <p:spTree>
      <p:nvGrpSpPr>
        <p:cNvPr id="1" name=""/>
        <p:cNvGrpSpPr/>
        <p:nvPr/>
      </p:nvGrpSpPr>
      <p:grpSpPr>
        <a:xfrm>
          <a:off x="0" y="0"/>
          <a:ext cx="0" cy="0"/>
          <a:chOff x="0" y="0"/>
          <a:chExt cx="0" cy="0"/>
        </a:xfrm>
      </p:grpSpPr>
      <p:sp>
        <p:nvSpPr>
          <p:cNvPr id="14" name="Google Shape;23;p5">
            <a:extLst>
              <a:ext uri="{FF2B5EF4-FFF2-40B4-BE49-F238E27FC236}">
                <a16:creationId xmlns:a16="http://schemas.microsoft.com/office/drawing/2014/main" id="{B2713229-EF15-5CE4-1AC1-78393DD53AB5}"/>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itle 11">
            <a:extLst>
              <a:ext uri="{FF2B5EF4-FFF2-40B4-BE49-F238E27FC236}">
                <a16:creationId xmlns:a16="http://schemas.microsoft.com/office/drawing/2014/main" id="{6EF1AE1C-795C-0162-7F2A-F2FCB4E2532A}"/>
              </a:ext>
            </a:extLst>
          </p:cNvPr>
          <p:cNvSpPr>
            <a:spLocks noGrp="1"/>
          </p:cNvSpPr>
          <p:nvPr>
            <p:ph type="title"/>
          </p:nvPr>
        </p:nvSpPr>
        <p:spPr>
          <a:xfrm>
            <a:off x="457199" y="391890"/>
            <a:ext cx="10515600" cy="933090"/>
          </a:xfrm>
        </p:spPr>
        <p:txBody>
          <a:bodyPr/>
          <a:lstStyle>
            <a:lvl1pPr>
              <a:defRPr sz="4800" b="0">
                <a:latin typeface="+mj-lt"/>
              </a:defRPr>
            </a:lvl1pPr>
          </a:lstStyle>
          <a:p>
            <a:r>
              <a:rPr lang="en-US"/>
              <a:t>Click to edit Master title style</a:t>
            </a:r>
            <a:endParaRPr lang="en-US" dirty="0"/>
          </a:p>
        </p:txBody>
      </p:sp>
      <p:sp>
        <p:nvSpPr>
          <p:cNvPr id="7" name="Google Shape;30;p6">
            <a:extLst>
              <a:ext uri="{FF2B5EF4-FFF2-40B4-BE49-F238E27FC236}">
                <a16:creationId xmlns:a16="http://schemas.microsoft.com/office/drawing/2014/main" id="{538C2F12-46D4-1E29-D716-D8A4349BBD0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Date Placeholder 14">
            <a:extLst>
              <a:ext uri="{FF2B5EF4-FFF2-40B4-BE49-F238E27FC236}">
                <a16:creationId xmlns:a16="http://schemas.microsoft.com/office/drawing/2014/main" id="{B6836AA7-79F6-4384-863B-1F0E53FC77EC}"/>
              </a:ext>
            </a:extLst>
          </p:cNvPr>
          <p:cNvSpPr>
            <a:spLocks noGrp="1"/>
          </p:cNvSpPr>
          <p:nvPr>
            <p:ph type="dt" sz="half" idx="10"/>
          </p:nvPr>
        </p:nvSpPr>
        <p:spPr/>
        <p:txBody>
          <a:bodyPr/>
          <a:lstStyle/>
          <a:p>
            <a:pPr>
              <a:defRPr/>
            </a:pPr>
            <a:fld id="{211C0565-A44B-44E0-A887-C2ADE0B54789}" type="datetime2">
              <a:rPr lang="en-US" smtClean="0"/>
              <a:pPr>
                <a:defRPr/>
              </a:pPr>
              <a:t>Wednesday, January 29, 2025</a:t>
            </a:fld>
            <a:endParaRPr lang="en-US" dirty="0"/>
          </a:p>
        </p:txBody>
      </p:sp>
      <p:sp>
        <p:nvSpPr>
          <p:cNvPr id="16" name="Footer Placeholder 15">
            <a:extLst>
              <a:ext uri="{FF2B5EF4-FFF2-40B4-BE49-F238E27FC236}">
                <a16:creationId xmlns:a16="http://schemas.microsoft.com/office/drawing/2014/main" id="{281CE4DE-F6EE-48CC-D6D9-5DC8DAE277AA}"/>
              </a:ext>
            </a:extLst>
          </p:cNvPr>
          <p:cNvSpPr>
            <a:spLocks noGrp="1"/>
          </p:cNvSpPr>
          <p:nvPr>
            <p:ph type="ftr" sz="quarter" idx="11"/>
          </p:nvPr>
        </p:nvSpPr>
        <p:spPr/>
        <p:txBody>
          <a:bodyPr/>
          <a:lstStyle/>
          <a:p>
            <a:pPr>
              <a:defRPr/>
            </a:pPr>
            <a:endParaRPr lang="en-US" dirty="0"/>
          </a:p>
        </p:txBody>
      </p:sp>
      <p:sp>
        <p:nvSpPr>
          <p:cNvPr id="3" name="Picture Placeholder 2">
            <a:extLst>
              <a:ext uri="{FF2B5EF4-FFF2-40B4-BE49-F238E27FC236}">
                <a16:creationId xmlns:a16="http://schemas.microsoft.com/office/drawing/2014/main" id="{170C3A5F-ECF7-A89D-FEEF-B6C7CFF21B73}"/>
              </a:ext>
            </a:extLst>
          </p:cNvPr>
          <p:cNvSpPr>
            <a:spLocks noGrp="1"/>
          </p:cNvSpPr>
          <p:nvPr>
            <p:ph type="pic" sz="quarter" idx="14"/>
          </p:nvPr>
        </p:nvSpPr>
        <p:spPr>
          <a:xfrm>
            <a:off x="7741738" y="1921669"/>
            <a:ext cx="2615241" cy="3442042"/>
          </a:xfrm>
          <a:ln w="28575">
            <a:solidFill>
              <a:srgbClr val="A4D65E"/>
            </a:solidFill>
          </a:ln>
        </p:spPr>
        <p:txBody>
          <a:bodyPr/>
          <a:lstStyle>
            <a:lvl1pPr marL="0" indent="0">
              <a:buNone/>
              <a:defRPr/>
            </a:lvl1pPr>
          </a:lstStyle>
          <a:p>
            <a:r>
              <a:rPr lang="en-US"/>
              <a:t>Click icon to add picture</a:t>
            </a:r>
            <a:endParaRPr lang="en-US" dirty="0"/>
          </a:p>
        </p:txBody>
      </p:sp>
      <p:sp>
        <p:nvSpPr>
          <p:cNvPr id="9" name="Text Placeholder 8">
            <a:extLst>
              <a:ext uri="{FF2B5EF4-FFF2-40B4-BE49-F238E27FC236}">
                <a16:creationId xmlns:a16="http://schemas.microsoft.com/office/drawing/2014/main" id="{EEBC1A0E-FA15-3850-0169-7011E4F3670E}"/>
              </a:ext>
            </a:extLst>
          </p:cNvPr>
          <p:cNvSpPr>
            <a:spLocks noGrp="1"/>
          </p:cNvSpPr>
          <p:nvPr>
            <p:ph type="body" sz="quarter" idx="15" hasCustomPrompt="1"/>
          </p:nvPr>
        </p:nvSpPr>
        <p:spPr>
          <a:xfrm>
            <a:off x="457199" y="1922462"/>
            <a:ext cx="5486401" cy="3013075"/>
          </a:xfrm>
        </p:spPr>
        <p:txBody>
          <a:bodyPr/>
          <a:lstStyle>
            <a:lvl2pPr marL="457200" indent="0">
              <a:buNone/>
              <a:defRPr/>
            </a:lvl2p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ea typeface="+mn-ea"/>
                <a:cs typeface="+mn-cs"/>
                <a:sym typeface="Barlow Light"/>
              </a:rPr>
              <a:t>Fifth level</a:t>
            </a:r>
          </a:p>
        </p:txBody>
      </p:sp>
      <p:sp>
        <p:nvSpPr>
          <p:cNvPr id="11" name="Google Shape;23;p5">
            <a:extLst>
              <a:ext uri="{FF2B5EF4-FFF2-40B4-BE49-F238E27FC236}">
                <a16:creationId xmlns:a16="http://schemas.microsoft.com/office/drawing/2014/main" id="{F4FCFF8C-9627-81FE-B79C-150CD6F31787}"/>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30;p6">
            <a:extLst>
              <a:ext uri="{FF2B5EF4-FFF2-40B4-BE49-F238E27FC236}">
                <a16:creationId xmlns:a16="http://schemas.microsoft.com/office/drawing/2014/main" id="{4B5A8E33-AAAD-A529-EA03-98F878AB231D}"/>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8" name="Picture 17">
            <a:extLst>
              <a:ext uri="{FF2B5EF4-FFF2-40B4-BE49-F238E27FC236}">
                <a16:creationId xmlns:a16="http://schemas.microsoft.com/office/drawing/2014/main" id="{AD9E58F3-C0F1-2CFC-9B78-E8B5B9334B5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9" name="Google Shape;23;p5">
            <a:extLst>
              <a:ext uri="{FF2B5EF4-FFF2-40B4-BE49-F238E27FC236}">
                <a16:creationId xmlns:a16="http://schemas.microsoft.com/office/drawing/2014/main" id="{3D78AA1A-154C-47D2-7BFD-C0B2CF7C3EB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30;p6">
            <a:extLst>
              <a:ext uri="{FF2B5EF4-FFF2-40B4-BE49-F238E27FC236}">
                <a16:creationId xmlns:a16="http://schemas.microsoft.com/office/drawing/2014/main" id="{744C0423-E4A9-7F15-9612-C63986ADED3B}"/>
              </a:ext>
            </a:extLst>
          </p:cNvPr>
          <p:cNvSpPr/>
          <p:nvPr/>
        </p:nvSpPr>
        <p:spPr>
          <a:xfrm rot="5400000">
            <a:off x="-100350" y="724485"/>
            <a:ext cx="468600" cy="2679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Slide Number Placeholder 16">
            <a:extLst>
              <a:ext uri="{FF2B5EF4-FFF2-40B4-BE49-F238E27FC236}">
                <a16:creationId xmlns:a16="http://schemas.microsoft.com/office/drawing/2014/main" id="{4A7F8C9D-EFDB-B9FB-A639-70B9E9AC3109}"/>
              </a:ext>
            </a:extLst>
          </p:cNvPr>
          <p:cNvSpPr>
            <a:spLocks noGrp="1"/>
          </p:cNvSpPr>
          <p:nvPr>
            <p:ph type="sldNum" sz="quarter" idx="12"/>
          </p:nvPr>
        </p:nvSpPr>
        <p:spPr>
          <a:xfrm>
            <a:off x="11688901" y="6330400"/>
            <a:ext cx="503099" cy="503042"/>
          </a:xfrm>
        </p:spPr>
        <p:txBody>
          <a:bodyPr/>
          <a:lstStyle>
            <a:lvl1pPr>
              <a:defRPr>
                <a:solidFill>
                  <a:schemeClr val="bg1"/>
                </a:solidFill>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373588761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cSld name="Blue 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C44A-D176-9470-50D5-BA2C250886D8}"/>
              </a:ext>
            </a:extLst>
          </p:cNvPr>
          <p:cNvSpPr>
            <a:spLocks noGrp="1"/>
          </p:cNvSpPr>
          <p:nvPr>
            <p:ph type="title"/>
          </p:nvPr>
        </p:nvSpPr>
        <p:spPr>
          <a:xfrm>
            <a:off x="831850" y="2980067"/>
            <a:ext cx="10515600" cy="1133475"/>
          </a:xfrm>
        </p:spPr>
        <p:txBody>
          <a:bodyPr anchor="b"/>
          <a:lstStyle>
            <a:lvl1pPr>
              <a:defRPr sz="6000">
                <a:solidFill>
                  <a:schemeClr val="tx2"/>
                </a:solidFill>
              </a:defRPr>
            </a:lvl1pPr>
          </a:lstStyle>
          <a:p>
            <a:r>
              <a:rPr lang="en-US"/>
              <a:t>Click to edit Master title style</a:t>
            </a:r>
            <a:endParaRPr lang="en-US" dirty="0"/>
          </a:p>
        </p:txBody>
      </p:sp>
      <p:sp>
        <p:nvSpPr>
          <p:cNvPr id="12" name="Text Placeholder 11">
            <a:extLst>
              <a:ext uri="{FF2B5EF4-FFF2-40B4-BE49-F238E27FC236}">
                <a16:creationId xmlns:a16="http://schemas.microsoft.com/office/drawing/2014/main" id="{2A4645C6-BB72-B27C-4B92-B7581D8B88E8}"/>
              </a:ext>
            </a:extLst>
          </p:cNvPr>
          <p:cNvSpPr>
            <a:spLocks noGrp="1"/>
          </p:cNvSpPr>
          <p:nvPr>
            <p:ph type="body" sz="quarter" idx="14" hasCustomPrompt="1"/>
          </p:nvPr>
        </p:nvSpPr>
        <p:spPr>
          <a:xfrm>
            <a:off x="831850" y="4113213"/>
            <a:ext cx="7070725" cy="841375"/>
          </a:xfrm>
        </p:spPr>
        <p:txBody>
          <a:bodyPr>
            <a:normAutofit/>
          </a:bodyPr>
          <a:lstStyle>
            <a:lvl1pPr marL="0" indent="0">
              <a:buNone/>
              <a:defRPr sz="2000">
                <a:solidFill>
                  <a:schemeClr val="bg1"/>
                </a:solidFill>
                <a:latin typeface="+mj-lt"/>
              </a:defRPr>
            </a:lvl1pPr>
          </a:lstStyle>
          <a:p>
            <a:pPr lvl="0"/>
            <a:r>
              <a:rPr lang="en-US" dirty="0"/>
              <a:t>Sub-title</a:t>
            </a:r>
          </a:p>
        </p:txBody>
      </p:sp>
      <p:sp>
        <p:nvSpPr>
          <p:cNvPr id="6" name="Google Shape;11;p2">
            <a:extLst>
              <a:ext uri="{FF2B5EF4-FFF2-40B4-BE49-F238E27FC236}">
                <a16:creationId xmlns:a16="http://schemas.microsoft.com/office/drawing/2014/main" id="{AB1DE0B1-1E36-9933-1E1B-CAAE4B5620F3}"/>
              </a:ext>
            </a:extLst>
          </p:cNvPr>
          <p:cNvSpPr/>
          <p:nvPr/>
        </p:nvSpPr>
        <p:spPr>
          <a:xfrm rot="5400000">
            <a:off x="-303300" y="3141955"/>
            <a:ext cx="1416300" cy="809700"/>
          </a:xfrm>
          <a:prstGeom prst="triangle">
            <a:avLst>
              <a:gd name="adj" fmla="val 50000"/>
            </a:avLst>
          </a:prstGeom>
          <a:solidFill>
            <a:schemeClr val="tx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 Placeholder 9">
            <a:extLst>
              <a:ext uri="{FF2B5EF4-FFF2-40B4-BE49-F238E27FC236}">
                <a16:creationId xmlns:a16="http://schemas.microsoft.com/office/drawing/2014/main" id="{B695AE1C-BA33-CC8B-1037-36969F8251A7}"/>
              </a:ext>
            </a:extLst>
          </p:cNvPr>
          <p:cNvSpPr>
            <a:spLocks noGrp="1"/>
          </p:cNvSpPr>
          <p:nvPr>
            <p:ph type="body" sz="quarter" idx="13" hasCustomPrompt="1"/>
          </p:nvPr>
        </p:nvSpPr>
        <p:spPr>
          <a:xfrm>
            <a:off x="65918" y="3263139"/>
            <a:ext cx="503238" cy="567330"/>
          </a:xfrm>
        </p:spPr>
        <p:txBody>
          <a:bodyPr>
            <a:normAutofit/>
          </a:bodyPr>
          <a:lstStyle>
            <a:lvl1pPr marL="0" indent="0">
              <a:buNone/>
              <a:defRPr sz="4000">
                <a:solidFill>
                  <a:schemeClr val="bg1"/>
                </a:solidFill>
                <a:latin typeface="Bree Serif" panose="02000503040000020004" pitchFamily="2" charset="0"/>
              </a:defRPr>
            </a:lvl1pPr>
          </a:lstStyle>
          <a:p>
            <a:pPr lvl="0"/>
            <a:r>
              <a:rPr lang="en-US" dirty="0"/>
              <a:t>#</a:t>
            </a:r>
          </a:p>
        </p:txBody>
      </p:sp>
    </p:spTree>
    <p:extLst>
      <p:ext uri="{BB962C8B-B14F-4D97-AF65-F5344CB8AC3E}">
        <p14:creationId xmlns:p14="http://schemas.microsoft.com/office/powerpoint/2010/main" val="284180948"/>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White 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C44A-D176-9470-50D5-BA2C250886D8}"/>
              </a:ext>
            </a:extLst>
          </p:cNvPr>
          <p:cNvSpPr>
            <a:spLocks noGrp="1"/>
          </p:cNvSpPr>
          <p:nvPr>
            <p:ph type="title" hasCustomPrompt="1"/>
          </p:nvPr>
        </p:nvSpPr>
        <p:spPr>
          <a:xfrm>
            <a:off x="1676400" y="2777158"/>
            <a:ext cx="10515600" cy="1539292"/>
          </a:xfrm>
        </p:spPr>
        <p:txBody>
          <a:bodyPr anchor="ctr" anchorCtr="0"/>
          <a:lstStyle>
            <a:lvl1pPr>
              <a:defRPr sz="9600" b="0">
                <a:solidFill>
                  <a:schemeClr val="tx2"/>
                </a:solidFill>
                <a:latin typeface="+mn-lt"/>
              </a:defRPr>
            </a:lvl1pPr>
          </a:lstStyle>
          <a:p>
            <a:r>
              <a:rPr lang="en-US" dirty="0"/>
              <a:t>Title</a:t>
            </a:r>
          </a:p>
        </p:txBody>
      </p:sp>
      <p:sp>
        <p:nvSpPr>
          <p:cNvPr id="4" name="Date Placeholder 3">
            <a:extLst>
              <a:ext uri="{FF2B5EF4-FFF2-40B4-BE49-F238E27FC236}">
                <a16:creationId xmlns:a16="http://schemas.microsoft.com/office/drawing/2014/main" id="{F6B5A4AF-C5CE-43A4-C150-07A2AA7A48A9}"/>
              </a:ext>
            </a:extLst>
          </p:cNvPr>
          <p:cNvSpPr>
            <a:spLocks noGrp="1"/>
          </p:cNvSpPr>
          <p:nvPr>
            <p:ph type="dt" sz="half" idx="10"/>
          </p:nvPr>
        </p:nvSpPr>
        <p:spPr/>
        <p:txBody>
          <a:bodyPr/>
          <a:lstStyle/>
          <a:p>
            <a:pPr>
              <a:defRPr/>
            </a:pPr>
            <a:fld id="{211C0565-A44B-44E0-A887-C2ADE0B54789}" type="datetime2">
              <a:rPr lang="en-US" smtClean="0"/>
              <a:pPr>
                <a:defRPr/>
              </a:pPr>
              <a:t>Wednesday, January 29, 2025</a:t>
            </a:fld>
            <a:endParaRPr lang="en-US" dirty="0"/>
          </a:p>
        </p:txBody>
      </p:sp>
      <p:sp>
        <p:nvSpPr>
          <p:cNvPr id="5" name="Footer Placeholder 4">
            <a:extLst>
              <a:ext uri="{FF2B5EF4-FFF2-40B4-BE49-F238E27FC236}">
                <a16:creationId xmlns:a16="http://schemas.microsoft.com/office/drawing/2014/main" id="{B9C23332-F94E-5D6D-9EF0-AFBD9CFEA043}"/>
              </a:ext>
            </a:extLst>
          </p:cNvPr>
          <p:cNvSpPr>
            <a:spLocks noGrp="1"/>
          </p:cNvSpPr>
          <p:nvPr>
            <p:ph type="ftr" sz="quarter" idx="11"/>
          </p:nvPr>
        </p:nvSpPr>
        <p:spPr/>
        <p:txBody>
          <a:bodyPr/>
          <a:lstStyle/>
          <a:p>
            <a:pPr>
              <a:defRPr/>
            </a:pPr>
            <a:endParaRPr lang="en-US" dirty="0"/>
          </a:p>
        </p:txBody>
      </p:sp>
      <p:sp>
        <p:nvSpPr>
          <p:cNvPr id="7" name="Google Shape;11;p2">
            <a:extLst>
              <a:ext uri="{FF2B5EF4-FFF2-40B4-BE49-F238E27FC236}">
                <a16:creationId xmlns:a16="http://schemas.microsoft.com/office/drawing/2014/main" id="{21A1CD2B-148D-8B31-D2EA-14ED47539BE9}"/>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3;p5">
            <a:extLst>
              <a:ext uri="{FF2B5EF4-FFF2-40B4-BE49-F238E27FC236}">
                <a16:creationId xmlns:a16="http://schemas.microsoft.com/office/drawing/2014/main" id="{75BA0A85-CD10-895C-94FE-0417BD1A0662}"/>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BF437B4A-9595-84A1-A8C0-C688263F36B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1" name="Picture 10">
            <a:extLst>
              <a:ext uri="{FF2B5EF4-FFF2-40B4-BE49-F238E27FC236}">
                <a16:creationId xmlns:a16="http://schemas.microsoft.com/office/drawing/2014/main" id="{2A986B06-BF8A-5EF8-233E-51C18A75D56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2" name="Text Placeholder 11">
            <a:extLst>
              <a:ext uri="{FF2B5EF4-FFF2-40B4-BE49-F238E27FC236}">
                <a16:creationId xmlns:a16="http://schemas.microsoft.com/office/drawing/2014/main" id="{B845953C-1109-3FB2-2B09-CEDA7CB6E9CB}"/>
              </a:ext>
            </a:extLst>
          </p:cNvPr>
          <p:cNvSpPr>
            <a:spLocks noGrp="1"/>
          </p:cNvSpPr>
          <p:nvPr>
            <p:ph type="body" sz="quarter" idx="14"/>
          </p:nvPr>
        </p:nvSpPr>
        <p:spPr>
          <a:xfrm>
            <a:off x="1676400" y="4098734"/>
            <a:ext cx="10515600" cy="615950"/>
          </a:xfrm>
        </p:spPr>
        <p:txBody>
          <a:bodyPr>
            <a:normAutofit/>
          </a:bodyPr>
          <a:lstStyle>
            <a:lvl1pPr marL="0" indent="0">
              <a:buNone/>
              <a:defRPr sz="2000"/>
            </a:lvl1pPr>
          </a:lstStyle>
          <a:p>
            <a:pPr lvl="0"/>
            <a:r>
              <a:rPr lang="en-US"/>
              <a:t>Click to edit Master text styles</a:t>
            </a:r>
          </a:p>
        </p:txBody>
      </p:sp>
      <p:sp>
        <p:nvSpPr>
          <p:cNvPr id="13" name="Google Shape;11;p2">
            <a:extLst>
              <a:ext uri="{FF2B5EF4-FFF2-40B4-BE49-F238E27FC236}">
                <a16:creationId xmlns:a16="http://schemas.microsoft.com/office/drawing/2014/main" id="{1F99E491-9E9C-7F3E-1EAD-FF11020FEDE3}"/>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Text Placeholder 9">
            <a:extLst>
              <a:ext uri="{FF2B5EF4-FFF2-40B4-BE49-F238E27FC236}">
                <a16:creationId xmlns:a16="http://schemas.microsoft.com/office/drawing/2014/main" id="{AEDFE6BD-EA93-4AE9-7893-D7CD62B042FE}"/>
              </a:ext>
            </a:extLst>
          </p:cNvPr>
          <p:cNvSpPr>
            <a:spLocks noGrp="1"/>
          </p:cNvSpPr>
          <p:nvPr>
            <p:ph type="body" sz="quarter" idx="13" hasCustomPrompt="1"/>
          </p:nvPr>
        </p:nvSpPr>
        <p:spPr>
          <a:xfrm>
            <a:off x="65918" y="3263139"/>
            <a:ext cx="503238" cy="567330"/>
          </a:xfrm>
        </p:spPr>
        <p:txBody>
          <a:bodyPr anchor="ctr" anchorCtr="1">
            <a:normAutofit/>
          </a:bodyPr>
          <a:lstStyle>
            <a:lvl1pPr marL="0" indent="0">
              <a:buNone/>
              <a:defRPr sz="4000">
                <a:solidFill>
                  <a:schemeClr val="tx2"/>
                </a:solidFill>
                <a:latin typeface="Bree Serif" panose="02000503040000020004" pitchFamily="2" charset="0"/>
              </a:defRPr>
            </a:lvl1pPr>
          </a:lstStyle>
          <a:p>
            <a:pPr lvl="0"/>
            <a:r>
              <a:rPr lang="en-US" dirty="0"/>
              <a:t>#</a:t>
            </a:r>
          </a:p>
        </p:txBody>
      </p:sp>
      <p:sp>
        <p:nvSpPr>
          <p:cNvPr id="14" name="Google Shape;11;p2">
            <a:extLst>
              <a:ext uri="{FF2B5EF4-FFF2-40B4-BE49-F238E27FC236}">
                <a16:creationId xmlns:a16="http://schemas.microsoft.com/office/drawing/2014/main" id="{C08E2F87-E1CE-1DBA-8597-521BA09C5E79}"/>
              </a:ext>
            </a:extLst>
          </p:cNvPr>
          <p:cNvSpPr/>
          <p:nvPr/>
        </p:nvSpPr>
        <p:spPr>
          <a:xfrm rot="5400000">
            <a:off x="-303300" y="3141955"/>
            <a:ext cx="1416300" cy="809700"/>
          </a:xfrm>
          <a:prstGeom prst="triangl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6136525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Quotes">
    <p:bg>
      <p:bgPr>
        <a:solidFill>
          <a:schemeClr val="accent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B5A4AF-C5CE-43A4-C150-07A2AA7A48A9}"/>
              </a:ext>
            </a:extLst>
          </p:cNvPr>
          <p:cNvSpPr>
            <a:spLocks noGrp="1"/>
          </p:cNvSpPr>
          <p:nvPr>
            <p:ph type="dt" sz="half" idx="10"/>
          </p:nvPr>
        </p:nvSpPr>
        <p:spPr/>
        <p:txBody>
          <a:bodyPr/>
          <a:lstStyle/>
          <a:p>
            <a:pPr>
              <a:defRPr/>
            </a:pPr>
            <a:fld id="{211C0565-A44B-44E0-A887-C2ADE0B54789}" type="datetime2">
              <a:rPr lang="en-US" smtClean="0"/>
              <a:pPr>
                <a:defRPr/>
              </a:pPr>
              <a:t>Wednesday, January 29, 2025</a:t>
            </a:fld>
            <a:endParaRPr lang="en-US" dirty="0"/>
          </a:p>
        </p:txBody>
      </p:sp>
      <p:sp>
        <p:nvSpPr>
          <p:cNvPr id="5" name="Footer Placeholder 4">
            <a:extLst>
              <a:ext uri="{FF2B5EF4-FFF2-40B4-BE49-F238E27FC236}">
                <a16:creationId xmlns:a16="http://schemas.microsoft.com/office/drawing/2014/main" id="{B9C23332-F94E-5D6D-9EF0-AFBD9CFEA043}"/>
              </a:ext>
            </a:extLst>
          </p:cNvPr>
          <p:cNvSpPr>
            <a:spLocks noGrp="1"/>
          </p:cNvSpPr>
          <p:nvPr>
            <p:ph type="ftr" sz="quarter" idx="11"/>
          </p:nvPr>
        </p:nvSpPr>
        <p:spPr/>
        <p:txBody>
          <a:bodyPr/>
          <a:lstStyle/>
          <a:p>
            <a:pPr>
              <a:defRPr/>
            </a:pPr>
            <a:endParaRPr lang="en-US" dirty="0"/>
          </a:p>
        </p:txBody>
      </p:sp>
      <p:sp>
        <p:nvSpPr>
          <p:cNvPr id="7" name="Google Shape;11;p2">
            <a:extLst>
              <a:ext uri="{FF2B5EF4-FFF2-40B4-BE49-F238E27FC236}">
                <a16:creationId xmlns:a16="http://schemas.microsoft.com/office/drawing/2014/main" id="{21A1CD2B-148D-8B31-D2EA-14ED47539BE9}"/>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20;p4">
            <a:extLst>
              <a:ext uri="{FF2B5EF4-FFF2-40B4-BE49-F238E27FC236}">
                <a16:creationId xmlns:a16="http://schemas.microsoft.com/office/drawing/2014/main" id="{19137B31-90EE-9F78-CE0D-035BE36A2EA8}"/>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chemeClr val="accent2"/>
                </a:solidFill>
                <a:latin typeface="Raleway"/>
                <a:ea typeface="Raleway"/>
                <a:cs typeface="Raleway"/>
                <a:sym typeface="Raleway"/>
              </a:rPr>
              <a:t>“</a:t>
            </a:r>
            <a:endParaRPr sz="8600" b="1" dirty="0">
              <a:solidFill>
                <a:schemeClr val="accent2"/>
              </a:solidFill>
              <a:latin typeface="Raleway"/>
              <a:ea typeface="Raleway"/>
              <a:cs typeface="Raleway"/>
              <a:sym typeface="Raleway"/>
            </a:endParaRPr>
          </a:p>
        </p:txBody>
      </p:sp>
      <p:sp>
        <p:nvSpPr>
          <p:cNvPr id="9" name="Google Shape;23;p5">
            <a:extLst>
              <a:ext uri="{FF2B5EF4-FFF2-40B4-BE49-F238E27FC236}">
                <a16:creationId xmlns:a16="http://schemas.microsoft.com/office/drawing/2014/main" id="{CD1F37F7-3027-78D8-71E9-CADA1A294EBF}"/>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Slide Number Placeholder 16">
            <a:extLst>
              <a:ext uri="{FF2B5EF4-FFF2-40B4-BE49-F238E27FC236}">
                <a16:creationId xmlns:a16="http://schemas.microsoft.com/office/drawing/2014/main" id="{5B21F208-BC75-40BD-3624-7CFC24E81B4C}"/>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2" name="Text Placeholder 11">
            <a:extLst>
              <a:ext uri="{FF2B5EF4-FFF2-40B4-BE49-F238E27FC236}">
                <a16:creationId xmlns:a16="http://schemas.microsoft.com/office/drawing/2014/main" id="{71AEAC5D-749D-2EA2-170E-AE79FF844032}"/>
              </a:ext>
            </a:extLst>
          </p:cNvPr>
          <p:cNvSpPr>
            <a:spLocks noGrp="1"/>
          </p:cNvSpPr>
          <p:nvPr>
            <p:ph type="body" sz="quarter" idx="12"/>
          </p:nvPr>
        </p:nvSpPr>
        <p:spPr>
          <a:xfrm>
            <a:off x="1016162" y="1468119"/>
            <a:ext cx="5876925" cy="4083050"/>
          </a:xfrm>
        </p:spPr>
        <p:txBody>
          <a:bodyPr>
            <a:normAutofit/>
          </a:bodyPr>
          <a:lstStyle>
            <a:lvl1pPr marL="0" indent="0">
              <a:buNone/>
              <a:defRPr sz="3200">
                <a:solidFill>
                  <a:schemeClr val="bg1"/>
                </a:solidFill>
                <a:latin typeface="Bree Serif" panose="02000503040000020004" pitchFamily="2" charset="0"/>
              </a:defRPr>
            </a:lvl1pPr>
          </a:lstStyle>
          <a:p>
            <a:pPr lvl="0"/>
            <a:r>
              <a:rPr lang="en-US"/>
              <a:t>Click to edit Master text styles</a:t>
            </a:r>
          </a:p>
        </p:txBody>
      </p:sp>
      <p:sp>
        <p:nvSpPr>
          <p:cNvPr id="11" name="Google Shape;11;p2">
            <a:extLst>
              <a:ext uri="{FF2B5EF4-FFF2-40B4-BE49-F238E27FC236}">
                <a16:creationId xmlns:a16="http://schemas.microsoft.com/office/drawing/2014/main" id="{D2C3B8FF-4D89-7935-A4D1-9E8C28F650F3}"/>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20;p4">
            <a:extLst>
              <a:ext uri="{FF2B5EF4-FFF2-40B4-BE49-F238E27FC236}">
                <a16:creationId xmlns:a16="http://schemas.microsoft.com/office/drawing/2014/main" id="{8B7BB477-7F98-B74B-113E-6E1DA750DEFC}"/>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rgbClr val="004E42"/>
                </a:solidFill>
                <a:latin typeface="Raleway"/>
                <a:ea typeface="Raleway"/>
                <a:cs typeface="Raleway"/>
                <a:sym typeface="Raleway"/>
              </a:rPr>
              <a:t>“</a:t>
            </a:r>
            <a:endParaRPr sz="8600" b="1" dirty="0">
              <a:solidFill>
                <a:srgbClr val="004E42"/>
              </a:solidFill>
              <a:latin typeface="Raleway"/>
              <a:ea typeface="Raleway"/>
              <a:cs typeface="Raleway"/>
              <a:sym typeface="Raleway"/>
            </a:endParaRPr>
          </a:p>
        </p:txBody>
      </p:sp>
      <p:sp>
        <p:nvSpPr>
          <p:cNvPr id="14" name="Google Shape;23;p5">
            <a:extLst>
              <a:ext uri="{FF2B5EF4-FFF2-40B4-BE49-F238E27FC236}">
                <a16:creationId xmlns:a16="http://schemas.microsoft.com/office/drawing/2014/main" id="{81CD1CBE-19F1-8E89-F05F-ECA7892479DA}"/>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Slide Number Placeholder 16">
            <a:extLst>
              <a:ext uri="{FF2B5EF4-FFF2-40B4-BE49-F238E27FC236}">
                <a16:creationId xmlns:a16="http://schemas.microsoft.com/office/drawing/2014/main" id="{FDAF84E3-0D54-F26E-0446-576EF4031F8E}"/>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6" name="Google Shape;11;p2">
            <a:extLst>
              <a:ext uri="{FF2B5EF4-FFF2-40B4-BE49-F238E27FC236}">
                <a16:creationId xmlns:a16="http://schemas.microsoft.com/office/drawing/2014/main" id="{5FF92CDB-5857-3B9F-E79A-E5E757560DCF}"/>
              </a:ext>
            </a:extLst>
          </p:cNvPr>
          <p:cNvSpPr/>
          <p:nvPr/>
        </p:nvSpPr>
        <p:spPr>
          <a:xfrm rot="5400000">
            <a:off x="-303300" y="1304888"/>
            <a:ext cx="1416300" cy="809700"/>
          </a:xfrm>
          <a:prstGeom prst="triangle">
            <a:avLst>
              <a:gd name="adj" fmla="val 50000"/>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0;p4">
            <a:extLst>
              <a:ext uri="{FF2B5EF4-FFF2-40B4-BE49-F238E27FC236}">
                <a16:creationId xmlns:a16="http://schemas.microsoft.com/office/drawing/2014/main" id="{5D7CE116-8EDF-F980-5095-12E3A57B585B}"/>
              </a:ext>
            </a:extLst>
          </p:cNvPr>
          <p:cNvSpPr txBox="1"/>
          <p:nvPr/>
        </p:nvSpPr>
        <p:spPr>
          <a:xfrm>
            <a:off x="22295" y="1307000"/>
            <a:ext cx="531000" cy="6537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sz="8600" b="1" dirty="0">
                <a:solidFill>
                  <a:schemeClr val="accent2"/>
                </a:solidFill>
                <a:latin typeface="Raleway"/>
                <a:ea typeface="Raleway"/>
                <a:cs typeface="Raleway"/>
                <a:sym typeface="Raleway"/>
              </a:rPr>
              <a:t>“</a:t>
            </a:r>
            <a:endParaRPr sz="8600" b="1" dirty="0">
              <a:solidFill>
                <a:schemeClr val="accent2"/>
              </a:solidFill>
              <a:latin typeface="Raleway"/>
              <a:ea typeface="Raleway"/>
              <a:cs typeface="Raleway"/>
              <a:sym typeface="Raleway"/>
            </a:endParaRPr>
          </a:p>
        </p:txBody>
      </p:sp>
      <p:sp>
        <p:nvSpPr>
          <p:cNvPr id="18" name="Google Shape;23;p5">
            <a:extLst>
              <a:ext uri="{FF2B5EF4-FFF2-40B4-BE49-F238E27FC236}">
                <a16:creationId xmlns:a16="http://schemas.microsoft.com/office/drawing/2014/main" id="{7C8502C7-EE47-DCB6-9F02-3DB1ABC585C4}"/>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Slide Number Placeholder 16">
            <a:extLst>
              <a:ext uri="{FF2B5EF4-FFF2-40B4-BE49-F238E27FC236}">
                <a16:creationId xmlns:a16="http://schemas.microsoft.com/office/drawing/2014/main" id="{FB62FD14-A8AC-2F2E-FB48-902F86AEAEDB}"/>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Tree>
    <p:extLst>
      <p:ext uri="{BB962C8B-B14F-4D97-AF65-F5344CB8AC3E}">
        <p14:creationId xmlns:p14="http://schemas.microsoft.com/office/powerpoint/2010/main" val="281454900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ig Concep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1FC91-52D9-AB05-D42D-F4DB304AC4A9}"/>
              </a:ext>
            </a:extLst>
          </p:cNvPr>
          <p:cNvSpPr>
            <a:spLocks noGrp="1"/>
          </p:cNvSpPr>
          <p:nvPr>
            <p:ph type="title" hasCustomPrompt="1"/>
          </p:nvPr>
        </p:nvSpPr>
        <p:spPr>
          <a:xfrm>
            <a:off x="455645" y="2268570"/>
            <a:ext cx="4461588" cy="1325563"/>
          </a:xfrm>
        </p:spPr>
        <p:txBody>
          <a:bodyPr/>
          <a:lstStyle>
            <a:lvl1pPr>
              <a:defRPr sz="6000"/>
            </a:lvl1pPr>
          </a:lstStyle>
          <a:p>
            <a:r>
              <a:rPr lang="en-US" dirty="0"/>
              <a:t>BIG CONCEPT</a:t>
            </a:r>
          </a:p>
        </p:txBody>
      </p:sp>
      <p:sp>
        <p:nvSpPr>
          <p:cNvPr id="3" name="Date Placeholder 2">
            <a:extLst>
              <a:ext uri="{FF2B5EF4-FFF2-40B4-BE49-F238E27FC236}">
                <a16:creationId xmlns:a16="http://schemas.microsoft.com/office/drawing/2014/main" id="{F004AA31-D929-369C-89F6-62187879F697}"/>
              </a:ext>
            </a:extLst>
          </p:cNvPr>
          <p:cNvSpPr>
            <a:spLocks noGrp="1"/>
          </p:cNvSpPr>
          <p:nvPr>
            <p:ph type="dt" sz="half" idx="10"/>
          </p:nvPr>
        </p:nvSpPr>
        <p:spPr/>
        <p:txBody>
          <a:bodyPr/>
          <a:lstStyle/>
          <a:p>
            <a:pPr>
              <a:defRPr/>
            </a:pPr>
            <a:fld id="{211C0565-A44B-44E0-A887-C2ADE0B54789}" type="datetime2">
              <a:rPr lang="en-US" smtClean="0"/>
              <a:pPr>
                <a:defRPr/>
              </a:pPr>
              <a:t>Wednesday, January 29, 2025</a:t>
            </a:fld>
            <a:endParaRPr lang="en-US" dirty="0"/>
          </a:p>
        </p:txBody>
      </p:sp>
      <p:sp>
        <p:nvSpPr>
          <p:cNvPr id="4" name="Footer Placeholder 3">
            <a:extLst>
              <a:ext uri="{FF2B5EF4-FFF2-40B4-BE49-F238E27FC236}">
                <a16:creationId xmlns:a16="http://schemas.microsoft.com/office/drawing/2014/main" id="{0FC3A0B6-AE79-1DC1-C9CA-6754781B26F5}"/>
              </a:ext>
            </a:extLst>
          </p:cNvPr>
          <p:cNvSpPr>
            <a:spLocks noGrp="1"/>
          </p:cNvSpPr>
          <p:nvPr>
            <p:ph type="ftr" sz="quarter" idx="11"/>
          </p:nvPr>
        </p:nvSpPr>
        <p:spPr/>
        <p:txBody>
          <a:bodyPr/>
          <a:lstStyle/>
          <a:p>
            <a:pPr>
              <a:defRPr/>
            </a:pPr>
            <a:endParaRPr lang="en-US" dirty="0"/>
          </a:p>
        </p:txBody>
      </p:sp>
      <p:sp>
        <p:nvSpPr>
          <p:cNvPr id="7" name="Text Placeholder 6">
            <a:extLst>
              <a:ext uri="{FF2B5EF4-FFF2-40B4-BE49-F238E27FC236}">
                <a16:creationId xmlns:a16="http://schemas.microsoft.com/office/drawing/2014/main" id="{6F0EBF52-755C-DFFB-805A-59C622541C1D}"/>
              </a:ext>
            </a:extLst>
          </p:cNvPr>
          <p:cNvSpPr>
            <a:spLocks noGrp="1"/>
          </p:cNvSpPr>
          <p:nvPr>
            <p:ph type="body" sz="quarter" idx="13"/>
          </p:nvPr>
        </p:nvSpPr>
        <p:spPr>
          <a:xfrm>
            <a:off x="454901" y="3703638"/>
            <a:ext cx="4461587" cy="1212850"/>
          </a:xfrm>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Google Shape;23;p5">
            <a:extLst>
              <a:ext uri="{FF2B5EF4-FFF2-40B4-BE49-F238E27FC236}">
                <a16:creationId xmlns:a16="http://schemas.microsoft.com/office/drawing/2014/main" id="{96A02073-C226-7128-A002-6633EF56D4C0}"/>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Slide Number Placeholder 16">
            <a:extLst>
              <a:ext uri="{FF2B5EF4-FFF2-40B4-BE49-F238E27FC236}">
                <a16:creationId xmlns:a16="http://schemas.microsoft.com/office/drawing/2014/main" id="{9B1834B2-ACFB-5BAE-0E55-1DD712F129A8}"/>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pic>
        <p:nvPicPr>
          <p:cNvPr id="11" name="Picture 10">
            <a:extLst>
              <a:ext uri="{FF2B5EF4-FFF2-40B4-BE49-F238E27FC236}">
                <a16:creationId xmlns:a16="http://schemas.microsoft.com/office/drawing/2014/main" id="{C1A8DFD5-9286-714F-0E88-8F43E6B5A4B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723266" y="6315004"/>
            <a:ext cx="2462984" cy="447815"/>
          </a:xfrm>
          <a:prstGeom prst="rect">
            <a:avLst/>
          </a:prstGeom>
        </p:spPr>
      </p:pic>
      <p:sp>
        <p:nvSpPr>
          <p:cNvPr id="12" name="Google Shape;23;p5">
            <a:extLst>
              <a:ext uri="{FF2B5EF4-FFF2-40B4-BE49-F238E27FC236}">
                <a16:creationId xmlns:a16="http://schemas.microsoft.com/office/drawing/2014/main" id="{D7AFB371-51EB-76CD-D7EC-B11F8AA3C4AD}"/>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Slide Number Placeholder 16">
            <a:extLst>
              <a:ext uri="{FF2B5EF4-FFF2-40B4-BE49-F238E27FC236}">
                <a16:creationId xmlns:a16="http://schemas.microsoft.com/office/drawing/2014/main" id="{23D33B44-B3AF-C7B7-EFBB-7147CFC07CA4}"/>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
        <p:nvSpPr>
          <p:cNvPr id="14" name="Google Shape;23;p5">
            <a:extLst>
              <a:ext uri="{FF2B5EF4-FFF2-40B4-BE49-F238E27FC236}">
                <a16:creationId xmlns:a16="http://schemas.microsoft.com/office/drawing/2014/main" id="{E889A95A-DACA-2EDA-B9E4-4E48100C96A7}"/>
              </a:ext>
            </a:extLst>
          </p:cNvPr>
          <p:cNvSpPr/>
          <p:nvPr/>
        </p:nvSpPr>
        <p:spPr>
          <a:xfrm flipH="1">
            <a:off x="11353800" y="5999584"/>
            <a:ext cx="838200" cy="858416"/>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Slide Number Placeholder 16">
            <a:extLst>
              <a:ext uri="{FF2B5EF4-FFF2-40B4-BE49-F238E27FC236}">
                <a16:creationId xmlns:a16="http://schemas.microsoft.com/office/drawing/2014/main" id="{52DF7D74-67DB-340B-650F-5811F127157F}"/>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pPr/>
              <a:t>‹#›</a:t>
            </a:fld>
            <a:endParaRPr lang="en-US" dirty="0"/>
          </a:p>
        </p:txBody>
      </p:sp>
    </p:spTree>
    <p:extLst>
      <p:ext uri="{BB962C8B-B14F-4D97-AF65-F5344CB8AC3E}">
        <p14:creationId xmlns:p14="http://schemas.microsoft.com/office/powerpoint/2010/main" val="1083785401"/>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FC52D151-D81E-99A3-391D-CE53BFAC42FA}"/>
              </a:ext>
            </a:extLst>
          </p:cNvPr>
          <p:cNvSpPr>
            <a:spLocks noGrp="1"/>
          </p:cNvSpPr>
          <p:nvPr>
            <p:ph type="pic" sz="quarter" idx="10"/>
          </p:nvPr>
        </p:nvSpPr>
        <p:spPr>
          <a:xfrm>
            <a:off x="0" y="0"/>
            <a:ext cx="12192000" cy="6858000"/>
          </a:xfrm>
        </p:spPr>
        <p:txBody>
          <a:bodyPr/>
          <a:lstStyle>
            <a:lvl1pPr marL="0" indent="0">
              <a:buNone/>
              <a:defRPr/>
            </a:lvl1pPr>
          </a:lstStyle>
          <a:p>
            <a:r>
              <a:rPr lang="en-US"/>
              <a:t>Click icon to add picture</a:t>
            </a:r>
            <a:endParaRPr lang="en-US" dirty="0"/>
          </a:p>
        </p:txBody>
      </p:sp>
      <p:sp>
        <p:nvSpPr>
          <p:cNvPr id="8" name="Google Shape;23;p5">
            <a:extLst>
              <a:ext uri="{FF2B5EF4-FFF2-40B4-BE49-F238E27FC236}">
                <a16:creationId xmlns:a16="http://schemas.microsoft.com/office/drawing/2014/main" id="{304D59FC-9B4A-7624-C0EC-CBF166D38D47}"/>
              </a:ext>
            </a:extLst>
          </p:cNvPr>
          <p:cNvSpPr/>
          <p:nvPr/>
        </p:nvSpPr>
        <p:spPr>
          <a:xfrm flipH="1">
            <a:off x="11353800" y="5999584"/>
            <a:ext cx="838200" cy="858416"/>
          </a:xfrm>
          <a:prstGeom prst="rtTriangle">
            <a:avLst/>
          </a:pr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Slide Number Placeholder 16">
            <a:extLst>
              <a:ext uri="{FF2B5EF4-FFF2-40B4-BE49-F238E27FC236}">
                <a16:creationId xmlns:a16="http://schemas.microsoft.com/office/drawing/2014/main" id="{99EFDDAB-17B9-7866-9C8E-CA127B9727BF}"/>
              </a:ext>
            </a:extLst>
          </p:cNvPr>
          <p:cNvSpPr txBox="1">
            <a:spLocks/>
          </p:cNvSpPr>
          <p:nvPr/>
        </p:nvSpPr>
        <p:spPr>
          <a:xfrm>
            <a:off x="11688901" y="6330400"/>
            <a:ext cx="503099" cy="503042"/>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bg1"/>
                </a:solidFill>
                <a:latin typeface="Bree Serif" panose="0200050304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C961F77-2697-4ECD-A2BA-708BA2A53463}" type="slidenum">
              <a:rPr lang="en-US" smtClean="0">
                <a:solidFill>
                  <a:schemeClr val="tx2"/>
                </a:solidFill>
              </a:rPr>
              <a:pPr/>
              <a:t>‹#›</a:t>
            </a:fld>
            <a:endParaRPr lang="en-US" dirty="0">
              <a:solidFill>
                <a:schemeClr val="tx2"/>
              </a:solidFill>
            </a:endParaRPr>
          </a:p>
        </p:txBody>
      </p:sp>
      <p:sp>
        <p:nvSpPr>
          <p:cNvPr id="15" name="Text Placeholder 14">
            <a:extLst>
              <a:ext uri="{FF2B5EF4-FFF2-40B4-BE49-F238E27FC236}">
                <a16:creationId xmlns:a16="http://schemas.microsoft.com/office/drawing/2014/main" id="{F9B60308-52E8-B375-A5E5-CEA44761F341}"/>
              </a:ext>
            </a:extLst>
          </p:cNvPr>
          <p:cNvSpPr>
            <a:spLocks noGrp="1"/>
          </p:cNvSpPr>
          <p:nvPr>
            <p:ph type="body" sz="quarter" idx="11" hasCustomPrompt="1"/>
          </p:nvPr>
        </p:nvSpPr>
        <p:spPr>
          <a:xfrm>
            <a:off x="-83975" y="587375"/>
            <a:ext cx="3638550" cy="1185863"/>
          </a:xfrm>
        </p:spPr>
        <p:txBody>
          <a:bodyPr/>
          <a:lstStyle/>
          <a:p>
            <a:pPr marL="0" marR="0" lvl="0" indent="0" algn="l" defTabSz="914400" rtl="0" eaLnBrk="1" fontAlgn="auto" latinLnBrk="0" hangingPunct="1">
              <a:lnSpc>
                <a:spcPct val="115000"/>
              </a:lnSpc>
              <a:spcBef>
                <a:spcPts val="0"/>
              </a:spcBef>
              <a:spcAft>
                <a:spcPts val="0"/>
              </a:spcAft>
              <a:buClr>
                <a:srgbClr val="191998"/>
              </a:buClr>
              <a:buSzPts val="4800"/>
              <a:buFont typeface="Raleway Thin"/>
              <a:buNone/>
              <a:tabLst/>
              <a:defRPr/>
            </a:pPr>
            <a:r>
              <a:rPr kumimoji="0" lang="en-US" sz="2800" b="0" i="0" u="none" strike="noStrike" kern="0" cap="none" spc="0" normalizeH="0" baseline="0" noProof="0" dirty="0">
                <a:ln>
                  <a:noFill/>
                </a:ln>
                <a:solidFill>
                  <a:srgbClr val="191998"/>
                </a:solidFill>
                <a:effectLst/>
                <a:highlight>
                  <a:srgbClr val="A4D65E"/>
                </a:highlight>
                <a:uLnTx/>
                <a:uFillTx/>
                <a:latin typeface="Poppins"/>
                <a:sym typeface="Raleway Thin"/>
              </a:rPr>
              <a:t>Want big impact?</a:t>
            </a:r>
          </a:p>
          <a:p>
            <a:pPr marL="0" marR="0" lvl="0" indent="0" algn="l" defTabSz="914400" rtl="0" eaLnBrk="1" fontAlgn="auto" latinLnBrk="0" hangingPunct="1">
              <a:lnSpc>
                <a:spcPct val="115000"/>
              </a:lnSpc>
              <a:spcBef>
                <a:spcPts val="0"/>
              </a:spcBef>
              <a:spcAft>
                <a:spcPts val="0"/>
              </a:spcAft>
              <a:buClr>
                <a:srgbClr val="191998"/>
              </a:buClr>
              <a:buSzPts val="4800"/>
              <a:buFont typeface="Raleway Thin"/>
              <a:buNone/>
              <a:tabLst/>
              <a:defRPr/>
            </a:pPr>
            <a:r>
              <a:rPr kumimoji="0" lang="en-US" sz="2800" b="0" i="0" u="none" strike="noStrike" kern="0" cap="none" spc="0" normalizeH="0" baseline="0" noProof="0" dirty="0">
                <a:ln>
                  <a:noFill/>
                </a:ln>
                <a:solidFill>
                  <a:prstClr val="white"/>
                </a:solidFill>
                <a:effectLst/>
                <a:highlight>
                  <a:srgbClr val="191998"/>
                </a:highlight>
                <a:uLnTx/>
                <a:uFillTx/>
                <a:latin typeface="Poppins"/>
                <a:sym typeface="Raleway Thin"/>
              </a:rPr>
              <a:t>Use big image.</a:t>
            </a:r>
            <a:endParaRPr lang="en-US" dirty="0"/>
          </a:p>
        </p:txBody>
      </p:sp>
    </p:spTree>
    <p:extLst>
      <p:ext uri="{BB962C8B-B14F-4D97-AF65-F5344CB8AC3E}">
        <p14:creationId xmlns:p14="http://schemas.microsoft.com/office/powerpoint/2010/main" val="220548707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E03968-72B3-8560-31E8-9B34612730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Master title</a:t>
            </a:r>
          </a:p>
        </p:txBody>
      </p:sp>
      <p:sp>
        <p:nvSpPr>
          <p:cNvPr id="3" name="Text Placeholder 2">
            <a:extLst>
              <a:ext uri="{FF2B5EF4-FFF2-40B4-BE49-F238E27FC236}">
                <a16:creationId xmlns:a16="http://schemas.microsoft.com/office/drawing/2014/main" id="{B09B4F33-774C-7E47-5134-417720EB437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marL="457200" marR="0" lvl="0"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First level</a:t>
            </a:r>
          </a:p>
          <a:p>
            <a:pPr marL="914400" marR="0" lvl="1"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Second level</a:t>
            </a:r>
          </a:p>
          <a:p>
            <a:pPr marL="1371600" marR="0" lvl="2" indent="-342900" algn="l" defTabSz="914400" rtl="0" eaLnBrk="1" fontAlgn="auto" latinLnBrk="0" hangingPunct="1">
              <a:lnSpc>
                <a:spcPct val="110000"/>
              </a:lnSpc>
              <a:spcBef>
                <a:spcPts val="600"/>
              </a:spcBef>
              <a:spcAft>
                <a:spcPts val="0"/>
              </a:spcAft>
              <a:buClr>
                <a:srgbClr val="A4D65E"/>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Third level</a:t>
            </a:r>
          </a:p>
          <a:p>
            <a:pPr marL="1828800" marR="0" lvl="3"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Fourth level</a:t>
            </a:r>
          </a:p>
          <a:p>
            <a:pPr marL="2286000" marR="0" lvl="4" indent="-342900" algn="l" defTabSz="914400" rtl="0" eaLnBrk="1" fontAlgn="auto" latinLnBrk="0" hangingPunct="1">
              <a:lnSpc>
                <a:spcPct val="110000"/>
              </a:lnSpc>
              <a:spcBef>
                <a:spcPts val="600"/>
              </a:spcBef>
              <a:spcAft>
                <a:spcPts val="0"/>
              </a:spcAft>
              <a:buClr>
                <a:prstClr val="black"/>
              </a:buClr>
              <a:buSzPts val="1800"/>
              <a:buFont typeface="Barlow Light"/>
              <a:buChar char="▹"/>
              <a:tabLst/>
              <a:defRPr/>
            </a:pPr>
            <a:r>
              <a:rPr kumimoji="0" lang="en-US" sz="1800" b="0" i="0" u="none" strike="noStrike" kern="0" cap="none" spc="0" normalizeH="0" baseline="0" noProof="0" dirty="0">
                <a:ln>
                  <a:noFill/>
                </a:ln>
                <a:solidFill>
                  <a:prstClr val="black"/>
                </a:solidFill>
                <a:effectLst/>
                <a:uLnTx/>
                <a:uFillTx/>
                <a:latin typeface="Open Sans"/>
                <a:sym typeface="Barlow Light"/>
              </a:rPr>
              <a:t>Fifth level</a:t>
            </a:r>
          </a:p>
        </p:txBody>
      </p:sp>
      <p:sp>
        <p:nvSpPr>
          <p:cNvPr id="4" name="Date Placeholder 3">
            <a:extLst>
              <a:ext uri="{FF2B5EF4-FFF2-40B4-BE49-F238E27FC236}">
                <a16:creationId xmlns:a16="http://schemas.microsoft.com/office/drawing/2014/main" id="{915AD4BB-B1A5-478E-7754-1F85537088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211C0565-A44B-44E0-A887-C2ADE0B54789}" type="datetime2">
              <a:rPr lang="en-US" smtClean="0"/>
              <a:pPr>
                <a:defRPr/>
              </a:pPr>
              <a:t>Wednesday, January 29, 2025</a:t>
            </a:fld>
            <a:endParaRPr lang="en-US" dirty="0"/>
          </a:p>
        </p:txBody>
      </p:sp>
      <p:sp>
        <p:nvSpPr>
          <p:cNvPr id="5" name="Footer Placeholder 4">
            <a:extLst>
              <a:ext uri="{FF2B5EF4-FFF2-40B4-BE49-F238E27FC236}">
                <a16:creationId xmlns:a16="http://schemas.microsoft.com/office/drawing/2014/main" id="{84082A1B-468B-7145-4057-739472C7F0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a:extLst>
              <a:ext uri="{FF2B5EF4-FFF2-40B4-BE49-F238E27FC236}">
                <a16:creationId xmlns:a16="http://schemas.microsoft.com/office/drawing/2014/main" id="{3073864C-E648-5A32-1375-EEC8574CBF81}"/>
              </a:ext>
            </a:extLst>
          </p:cNvPr>
          <p:cNvSpPr>
            <a:spLocks noGrp="1"/>
          </p:cNvSpPr>
          <p:nvPr>
            <p:ph type="sldNum" sz="quarter" idx="4"/>
          </p:nvPr>
        </p:nvSpPr>
        <p:spPr>
          <a:xfrm>
            <a:off x="11607282" y="6270171"/>
            <a:ext cx="503099" cy="503042"/>
          </a:xfrm>
          <a:prstGeom prst="rect">
            <a:avLst/>
          </a:prstGeom>
        </p:spPr>
        <p:txBody>
          <a:bodyPr vert="horz" lIns="91440" tIns="45720" rIns="91440" bIns="45720" rtlCol="0" anchor="ctr"/>
          <a:lstStyle>
            <a:lvl1pPr algn="r">
              <a:defRPr sz="2000">
                <a:solidFill>
                  <a:schemeClr val="tx1">
                    <a:tint val="75000"/>
                  </a:schemeClr>
                </a:solidFill>
                <a:latin typeface="Bree Serif" panose="02000503040000020004" pitchFamily="2" charset="0"/>
              </a:defRPr>
            </a:lvl1pPr>
          </a:lstStyle>
          <a:p>
            <a:pPr>
              <a:defRPr/>
            </a:pPr>
            <a:fld id="{EC3721E8-9C32-479D-96C1-67413B93FE65}" type="slidenum">
              <a:rPr lang="en-US" smtClean="0"/>
              <a:pPr>
                <a:defRPr/>
              </a:pPr>
              <a:t>‹#›</a:t>
            </a:fld>
            <a:endParaRPr lang="en-US" dirty="0"/>
          </a:p>
        </p:txBody>
      </p:sp>
    </p:spTree>
    <p:extLst>
      <p:ext uri="{BB962C8B-B14F-4D97-AF65-F5344CB8AC3E}">
        <p14:creationId xmlns:p14="http://schemas.microsoft.com/office/powerpoint/2010/main" val="95526553"/>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Lst>
  <p:hf sldNum="0" hdr="0" ftr="0" dt="0"/>
  <p:txStyles>
    <p:titleStyle>
      <a:lvl1pPr algn="l" defTabSz="914400" rtl="0" eaLnBrk="1" latinLnBrk="0" hangingPunct="1">
        <a:lnSpc>
          <a:spcPct val="90000"/>
        </a:lnSpc>
        <a:spcBef>
          <a:spcPct val="0"/>
        </a:spcBef>
        <a:buNone/>
        <a:defRPr sz="4800" b="1" kern="1200">
          <a:solidFill>
            <a:srgbClr val="191998"/>
          </a:solidFill>
          <a:latin typeface="+mj-lt"/>
          <a:ea typeface="+mj-ea"/>
          <a:cs typeface="+mj-cs"/>
        </a:defRPr>
      </a:lvl1pPr>
    </p:titleStyle>
    <p:bodyStyle>
      <a:lvl1pPr marL="228600" indent="-228600" algn="l" defTabSz="914400" rtl="0" eaLnBrk="1" latinLnBrk="0" hangingPunct="1">
        <a:lnSpc>
          <a:spcPct val="100000"/>
        </a:lnSpc>
        <a:spcBef>
          <a:spcPts val="10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500"/>
        </a:spcAft>
        <a:buClr>
          <a:schemeClr val="accent1"/>
        </a:buClr>
        <a:buSzPct val="70000"/>
        <a:buFont typeface="Wingdings 3" panose="05040102010807070707" pitchFamily="18" charset="2"/>
        <a:buChar char="u"/>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www.clipartbest.com/image-of-confused-person"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s://www.gabankruptcylawyersnetwork.com/2016/05/will-bankruptcy-stop-a-dispossessory-or-eviction/"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www.flickr.com/photos/thomasleuthard/5198470559/"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ltcombudsman.org/uploads/files/support/enhancing-your-advocacy-toolbox-basic-discharge-complaint-investigation-process-checklist.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1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1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1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5.xml"/><Relationship Id="rId1" Type="http://schemas.openxmlformats.org/officeDocument/2006/relationships/slideLayout" Target="../slideLayouts/slideLayout1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s://www.kreegerlaw.com/nursing-home-abuse/"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www.pinterest.com/PedagogyInc/inservices-for-cnas/"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s://www.sommerspc.com/blog/2018/09/devious-and-illegal-ways-nursing-homes-cover-up-signs-of-abuse-and-neglec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s://powerlanguage.net/blog/2019/09/24/powerlanguage-conference-2019-welcome-everyone/"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0.xml"/><Relationship Id="rId1" Type="http://schemas.openxmlformats.org/officeDocument/2006/relationships/slideLayout" Target="../slideLayouts/slideLayout1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1.xml"/><Relationship Id="rId1" Type="http://schemas.openxmlformats.org/officeDocument/2006/relationships/slideLayout" Target="../slideLayouts/slideLayout1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hyperlink" Target="http://thestar.com/news/canada/2011/11/17/nursing_home_residents_abused.html"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hyperlink" Target="http://www.dreamstime.com/stock-illustration-investigate-basic-facts-questions-check-list-investigation-word-checklist-asking-who-what-where-why-how-as-image43806704"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hyperlink" Target="https://www.iconfinder.com/icons/5327014/crime_evidence_investigate_investigation_icon" TargetMode="Externa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hyperlink" Target="https://www.astroexhibitions.co.uk/top-5-questions-wont-think-ask-exhibition-stand-designer/"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4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hyperlink" Target="https://www.youtube.com/watch?v=G08ABxVvMXQ"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hyperlink" Target="http://www.glasbergen.com/lawyer-cartoons/" TargetMode="External"/></Relationships>
</file>

<file path=ppt/slides/_rels/slide45.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svg"/><Relationship Id="rId3" Type="http://schemas.openxmlformats.org/officeDocument/2006/relationships/diagramData" Target="../diagrams/data9.xml"/><Relationship Id="rId7" Type="http://schemas.microsoft.com/office/2007/relationships/diagramDrawing" Target="../diagrams/drawing9.xml"/><Relationship Id="rId12" Type="http://schemas.openxmlformats.org/officeDocument/2006/relationships/image" Target="../media/image23.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9.xml"/><Relationship Id="rId11" Type="http://schemas.openxmlformats.org/officeDocument/2006/relationships/image" Target="../media/image22.svg"/><Relationship Id="rId5" Type="http://schemas.openxmlformats.org/officeDocument/2006/relationships/diagramQuickStyle" Target="../diagrams/quickStyle9.xml"/><Relationship Id="rId15" Type="http://schemas.openxmlformats.org/officeDocument/2006/relationships/image" Target="../media/image26.svg"/><Relationship Id="rId10" Type="http://schemas.openxmlformats.org/officeDocument/2006/relationships/image" Target="../media/image21.png"/><Relationship Id="rId4" Type="http://schemas.openxmlformats.org/officeDocument/2006/relationships/diagramLayout" Target="../diagrams/layout9.xml"/><Relationship Id="rId9" Type="http://schemas.openxmlformats.org/officeDocument/2006/relationships/image" Target="../media/image20.svg"/><Relationship Id="rId14" Type="http://schemas.openxmlformats.org/officeDocument/2006/relationships/image" Target="../media/image25.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48.xml"/><Relationship Id="rId1" Type="http://schemas.openxmlformats.org/officeDocument/2006/relationships/slideLayout" Target="../slideLayouts/slideLayout15.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28.sv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30.sv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8.xml"/><Relationship Id="rId1" Type="http://schemas.openxmlformats.org/officeDocument/2006/relationships/slideLayout" Target="../slideLayouts/slideLayout1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creativecommons.org/licenses/by-sa/3.0/" TargetMode="External"/><Relationship Id="rId4" Type="http://schemas.openxmlformats.org/officeDocument/2006/relationships/hyperlink" Target="https://commons.wikimedia.org/wiki/File:Serious-and-hard-decisions.pn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freepik.com/free-vector/set-old-things-luggage-suitcase-baggage-bags-kids-blackboard-wrench-bat-detergent-cardboard-wooden-boxes-isolated-white-background-cartoon-illustration-icon-clip-art_9498900.ht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body" sz="quarter" idx="12"/>
          </p:nvPr>
        </p:nvSpPr>
        <p:spPr>
          <a:xfrm>
            <a:off x="9759950" y="5670197"/>
            <a:ext cx="1831342" cy="738188"/>
          </a:xfrm>
        </p:spPr>
        <p:txBody>
          <a:bodyPr>
            <a:normAutofit/>
          </a:bodyPr>
          <a:lstStyle/>
          <a:p>
            <a:pPr algn="r"/>
            <a:r>
              <a:rPr lang="en-US" sz="2000" dirty="0">
                <a:solidFill>
                  <a:schemeClr val="tx1"/>
                </a:solidFill>
              </a:rPr>
              <a:t>January 2025</a:t>
            </a:r>
          </a:p>
        </p:txBody>
      </p:sp>
      <p:sp>
        <p:nvSpPr>
          <p:cNvPr id="2" name="Title 1"/>
          <p:cNvSpPr>
            <a:spLocks noGrp="1"/>
          </p:cNvSpPr>
          <p:nvPr>
            <p:ph type="title"/>
          </p:nvPr>
        </p:nvSpPr>
        <p:spPr/>
        <p:txBody>
          <a:bodyPr/>
          <a:lstStyle/>
          <a:p>
            <a:r>
              <a:rPr lang="en-US" sz="3200" b="1" i="1" dirty="0"/>
              <a:t>INITIAL CERTIFICATION TRAINING CURRICULUM FOR LONG-TERM CARE OMBUDSMAN PROGRAMS</a:t>
            </a:r>
            <a:endParaRPr lang="en-US" sz="3200" dirty="0"/>
          </a:p>
        </p:txBody>
      </p:sp>
      <p:sp>
        <p:nvSpPr>
          <p:cNvPr id="5" name="Text Placeholder 4">
            <a:extLst>
              <a:ext uri="{FF2B5EF4-FFF2-40B4-BE49-F238E27FC236}">
                <a16:creationId xmlns:a16="http://schemas.microsoft.com/office/drawing/2014/main" id="{6A0BAF65-5A35-854B-608D-FA061B9CE5A3}"/>
              </a:ext>
            </a:extLst>
          </p:cNvPr>
          <p:cNvSpPr>
            <a:spLocks noGrp="1"/>
          </p:cNvSpPr>
          <p:nvPr>
            <p:ph type="body" sz="quarter" idx="14"/>
          </p:nvPr>
        </p:nvSpPr>
        <p:spPr>
          <a:xfrm>
            <a:off x="1076325" y="4438650"/>
            <a:ext cx="8610286" cy="990600"/>
          </a:xfrm>
        </p:spPr>
        <p:txBody>
          <a:bodyPr/>
          <a:lstStyle/>
          <a:p>
            <a:r>
              <a:rPr lang="en-US" sz="3600" dirty="0"/>
              <a:t>Module 9: Challenging Complaints and Referral Agencies</a:t>
            </a:r>
          </a:p>
        </p:txBody>
      </p:sp>
    </p:spTree>
    <p:extLst>
      <p:ext uri="{BB962C8B-B14F-4D97-AF65-F5344CB8AC3E}">
        <p14:creationId xmlns:p14="http://schemas.microsoft.com/office/powerpoint/2010/main" val="33330995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6B5C32-93F4-4735-9B01-331F5B300393}"/>
              </a:ext>
            </a:extLst>
          </p:cNvPr>
          <p:cNvSpPr>
            <a:spLocks noGrp="1"/>
          </p:cNvSpPr>
          <p:nvPr>
            <p:ph type="title"/>
          </p:nvPr>
        </p:nvSpPr>
        <p:spPr>
          <a:xfrm>
            <a:off x="457198" y="391890"/>
            <a:ext cx="11277603" cy="933090"/>
          </a:xfrm>
        </p:spPr>
        <p:txBody>
          <a:bodyPr>
            <a:normAutofit fontScale="90000"/>
          </a:bodyPr>
          <a:lstStyle/>
          <a:p>
            <a:r>
              <a:rPr lang="en-US" b="1" dirty="0"/>
              <a:t>Discharge Challenges Regarding Residential Care Communities (RCCs)</a:t>
            </a:r>
          </a:p>
        </p:txBody>
      </p:sp>
      <p:sp>
        <p:nvSpPr>
          <p:cNvPr id="4" name="Text Placeholder 3">
            <a:extLst>
              <a:ext uri="{FF2B5EF4-FFF2-40B4-BE49-F238E27FC236}">
                <a16:creationId xmlns:a16="http://schemas.microsoft.com/office/drawing/2014/main" id="{9A466478-1752-46B0-0BC3-188B05A47430}"/>
              </a:ext>
            </a:extLst>
          </p:cNvPr>
          <p:cNvSpPr>
            <a:spLocks noGrp="1"/>
          </p:cNvSpPr>
          <p:nvPr>
            <p:ph type="body" sz="quarter" idx="15"/>
          </p:nvPr>
        </p:nvSpPr>
        <p:spPr>
          <a:xfrm>
            <a:off x="5238750" y="1922462"/>
            <a:ext cx="5947500" cy="3665934"/>
          </a:xfrm>
        </p:spPr>
        <p:txBody>
          <a:bodyPr>
            <a:normAutofit fontScale="92500" lnSpcReduction="20000"/>
          </a:bodyPr>
          <a:lstStyle/>
          <a:p>
            <a:r>
              <a:rPr lang="en-US" sz="3600" dirty="0"/>
              <a:t>No federal regulations</a:t>
            </a:r>
          </a:p>
          <a:p>
            <a:r>
              <a:rPr lang="en-US" sz="3600" dirty="0"/>
              <a:t>Different state rules/regulations</a:t>
            </a:r>
          </a:p>
          <a:p>
            <a:pPr lvl="1"/>
            <a:r>
              <a:rPr lang="en-US" sz="2800" dirty="0"/>
              <a:t>Definitions or terminology</a:t>
            </a:r>
          </a:p>
          <a:p>
            <a:pPr lvl="1"/>
            <a:r>
              <a:rPr lang="en-US" sz="2800" dirty="0"/>
              <a:t>Reasons for discharge</a:t>
            </a:r>
          </a:p>
          <a:p>
            <a:pPr lvl="1"/>
            <a:r>
              <a:rPr lang="en-US" sz="2800" dirty="0"/>
              <a:t>Notification requirements</a:t>
            </a:r>
          </a:p>
          <a:p>
            <a:pPr marL="0" indent="0">
              <a:buNone/>
            </a:pPr>
            <a:endParaRPr lang="en-US" sz="2800" dirty="0"/>
          </a:p>
          <a:p>
            <a:pPr marL="0" indent="0">
              <a:buNone/>
            </a:pPr>
            <a:endParaRPr lang="en-US" sz="2800" dirty="0"/>
          </a:p>
          <a:p>
            <a:pPr lvl="1"/>
            <a:endParaRPr lang="en-US" dirty="0"/>
          </a:p>
          <a:p>
            <a:endParaRPr lang="en-US" dirty="0"/>
          </a:p>
        </p:txBody>
      </p:sp>
      <p:pic>
        <p:nvPicPr>
          <p:cNvPr id="8" name="Picture 7" descr="A picture containing text, clipart&#10;&#10;Description automatically generated">
            <a:extLst>
              <a:ext uri="{FF2B5EF4-FFF2-40B4-BE49-F238E27FC236}">
                <a16:creationId xmlns:a16="http://schemas.microsoft.com/office/drawing/2014/main" id="{1A35A920-1CE4-4C31-A16A-3B4CC9DC2DBE}"/>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605506" y="1706880"/>
            <a:ext cx="2613872" cy="4373880"/>
          </a:xfrm>
          <a:prstGeom prst="rect">
            <a:avLst/>
          </a:prstGeom>
        </p:spPr>
      </p:pic>
    </p:spTree>
    <p:extLst>
      <p:ext uri="{BB962C8B-B14F-4D97-AF65-F5344CB8AC3E}">
        <p14:creationId xmlns:p14="http://schemas.microsoft.com/office/powerpoint/2010/main" val="2860977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0283E-1391-40BB-B211-7714E213B673}"/>
              </a:ext>
            </a:extLst>
          </p:cNvPr>
          <p:cNvSpPr>
            <a:spLocks noGrp="1"/>
          </p:cNvSpPr>
          <p:nvPr>
            <p:ph type="title"/>
          </p:nvPr>
        </p:nvSpPr>
        <p:spPr/>
        <p:txBody>
          <a:bodyPr/>
          <a:lstStyle/>
          <a:p>
            <a:r>
              <a:rPr lang="en-US" b="1" dirty="0"/>
              <a:t>Nursing Facility Definitions</a:t>
            </a:r>
          </a:p>
        </p:txBody>
      </p:sp>
      <p:sp>
        <p:nvSpPr>
          <p:cNvPr id="3" name="Content Placeholder 2">
            <a:extLst>
              <a:ext uri="{FF2B5EF4-FFF2-40B4-BE49-F238E27FC236}">
                <a16:creationId xmlns:a16="http://schemas.microsoft.com/office/drawing/2014/main" id="{A830E5BA-7CA1-4754-9A4F-47A1EB4E69AB}"/>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2CA31BC0-1F32-DDA6-D149-095D09826ACB}"/>
              </a:ext>
            </a:extLst>
          </p:cNvPr>
          <p:cNvSpPr>
            <a:spLocks noGrp="1"/>
          </p:cNvSpPr>
          <p:nvPr>
            <p:ph type="body" sz="quarter" idx="15"/>
          </p:nvPr>
        </p:nvSpPr>
        <p:spPr>
          <a:xfrm>
            <a:off x="457925" y="1922462"/>
            <a:ext cx="10728325" cy="3665934"/>
          </a:xfrm>
        </p:spPr>
        <p:txBody>
          <a:bodyPr>
            <a:normAutofit/>
          </a:bodyPr>
          <a:lstStyle/>
          <a:p>
            <a:r>
              <a:rPr lang="en-US" sz="3600" dirty="0"/>
              <a:t>Discharge</a:t>
            </a:r>
          </a:p>
          <a:p>
            <a:pPr lvl="1"/>
            <a:r>
              <a:rPr lang="en-US" dirty="0"/>
              <a:t>The movement of a resident from a bed in one certified facility to a bed in another certified facility or other location in the community, when return to the original facility is not expected.</a:t>
            </a:r>
          </a:p>
          <a:p>
            <a:r>
              <a:rPr lang="en-US" sz="3600" dirty="0"/>
              <a:t>Transfer</a:t>
            </a:r>
          </a:p>
          <a:p>
            <a:pPr lvl="1"/>
            <a:r>
              <a:rPr lang="en-US" dirty="0"/>
              <a:t>The movement of a resident from a bed in one certified facility to a bed in another certified facility when the resident expects to return to the original facility.</a:t>
            </a:r>
          </a:p>
          <a:p>
            <a:pPr lvl="1"/>
            <a:endParaRPr lang="en-US" dirty="0"/>
          </a:p>
          <a:p>
            <a:endParaRPr lang="en-US" dirty="0"/>
          </a:p>
          <a:p>
            <a:endParaRPr lang="en-US" dirty="0"/>
          </a:p>
        </p:txBody>
      </p:sp>
    </p:spTree>
    <p:extLst>
      <p:ext uri="{BB962C8B-B14F-4D97-AF65-F5344CB8AC3E}">
        <p14:creationId xmlns:p14="http://schemas.microsoft.com/office/powerpoint/2010/main" val="1391234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569DC-7043-482A-87F2-16C1B951E777}"/>
              </a:ext>
            </a:extLst>
          </p:cNvPr>
          <p:cNvSpPr>
            <a:spLocks noGrp="1"/>
          </p:cNvSpPr>
          <p:nvPr>
            <p:ph type="title"/>
          </p:nvPr>
        </p:nvSpPr>
        <p:spPr/>
        <p:txBody>
          <a:bodyPr/>
          <a:lstStyle/>
          <a:p>
            <a:r>
              <a:rPr lang="en-US" b="1" dirty="0"/>
              <a:t>Six Reasons</a:t>
            </a:r>
          </a:p>
        </p:txBody>
      </p:sp>
      <p:sp>
        <p:nvSpPr>
          <p:cNvPr id="3" name="Content Placeholder 2">
            <a:extLst>
              <a:ext uri="{FF2B5EF4-FFF2-40B4-BE49-F238E27FC236}">
                <a16:creationId xmlns:a16="http://schemas.microsoft.com/office/drawing/2014/main" id="{48F24642-BB4B-44E6-88FA-078951277E90}"/>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2723666C-4786-E91D-0765-0EF052E4AF26}"/>
              </a:ext>
            </a:extLst>
          </p:cNvPr>
          <p:cNvSpPr>
            <a:spLocks noGrp="1"/>
          </p:cNvSpPr>
          <p:nvPr>
            <p:ph type="body" sz="quarter" idx="15"/>
          </p:nvPr>
        </p:nvSpPr>
        <p:spPr>
          <a:xfrm>
            <a:off x="457925" y="1922462"/>
            <a:ext cx="10728325" cy="3983038"/>
          </a:xfrm>
        </p:spPr>
        <p:txBody>
          <a:bodyPr>
            <a:normAutofit/>
          </a:bodyPr>
          <a:lstStyle/>
          <a:p>
            <a:r>
              <a:rPr lang="en-US" dirty="0"/>
              <a:t>The facility cannot meet the resident’s needs</a:t>
            </a:r>
          </a:p>
          <a:p>
            <a:r>
              <a:rPr lang="en-US" dirty="0"/>
              <a:t>The resident no longer needs the services provided by the facility</a:t>
            </a:r>
          </a:p>
          <a:p>
            <a:r>
              <a:rPr lang="en-US" dirty="0"/>
              <a:t>The resident endangers the safety of individuals in the facility</a:t>
            </a:r>
          </a:p>
          <a:p>
            <a:r>
              <a:rPr lang="en-US" dirty="0"/>
              <a:t>The resident endangers the health of individuals in the facility</a:t>
            </a:r>
          </a:p>
          <a:p>
            <a:r>
              <a:rPr lang="en-US" dirty="0"/>
              <a:t>The resident fails to pay for their stay at the facility</a:t>
            </a:r>
          </a:p>
          <a:p>
            <a:r>
              <a:rPr lang="en-US" dirty="0"/>
              <a:t>The facility closes</a:t>
            </a:r>
          </a:p>
          <a:p>
            <a:endParaRPr lang="en-US" dirty="0"/>
          </a:p>
          <a:p>
            <a:endParaRPr lang="en-US" dirty="0"/>
          </a:p>
        </p:txBody>
      </p:sp>
    </p:spTree>
    <p:extLst>
      <p:ext uri="{BB962C8B-B14F-4D97-AF65-F5344CB8AC3E}">
        <p14:creationId xmlns:p14="http://schemas.microsoft.com/office/powerpoint/2010/main" val="3026350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042E4-A2E5-4319-A63D-A0BE3FFF2FA8}"/>
              </a:ext>
            </a:extLst>
          </p:cNvPr>
          <p:cNvSpPr>
            <a:spLocks noGrp="1"/>
          </p:cNvSpPr>
          <p:nvPr>
            <p:ph type="title"/>
          </p:nvPr>
        </p:nvSpPr>
        <p:spPr>
          <a:xfrm>
            <a:off x="457199" y="391890"/>
            <a:ext cx="10515599" cy="933090"/>
          </a:xfrm>
        </p:spPr>
        <p:txBody>
          <a:bodyPr/>
          <a:lstStyle/>
          <a:p>
            <a:r>
              <a:rPr lang="en-US" b="1" dirty="0"/>
              <a:t>What Makes Discharge Cases Difficult?</a:t>
            </a:r>
          </a:p>
        </p:txBody>
      </p:sp>
      <p:sp>
        <p:nvSpPr>
          <p:cNvPr id="6" name="Text Placeholder 5">
            <a:extLst>
              <a:ext uri="{FF2B5EF4-FFF2-40B4-BE49-F238E27FC236}">
                <a16:creationId xmlns:a16="http://schemas.microsoft.com/office/drawing/2014/main" id="{3473AC8B-6D99-D734-5FC3-F102BAFAB6BD}"/>
              </a:ext>
            </a:extLst>
          </p:cNvPr>
          <p:cNvSpPr>
            <a:spLocks noGrp="1"/>
          </p:cNvSpPr>
          <p:nvPr>
            <p:ph type="body" sz="quarter" idx="15"/>
          </p:nvPr>
        </p:nvSpPr>
        <p:spPr>
          <a:xfrm>
            <a:off x="5372100" y="1922462"/>
            <a:ext cx="5814150" cy="3665934"/>
          </a:xfrm>
        </p:spPr>
        <p:txBody>
          <a:bodyPr>
            <a:normAutofit fontScale="92500" lnSpcReduction="20000"/>
          </a:bodyPr>
          <a:lstStyle/>
          <a:p>
            <a:r>
              <a:rPr lang="en-US" sz="1800" dirty="0"/>
              <a:t>Regulations are not understood</a:t>
            </a:r>
          </a:p>
          <a:p>
            <a:r>
              <a:rPr lang="en-US" sz="1800" dirty="0"/>
              <a:t>Problems are hard to resolve</a:t>
            </a:r>
          </a:p>
          <a:p>
            <a:r>
              <a:rPr lang="en-US" sz="1800" dirty="0"/>
              <a:t>People are emotionally charged</a:t>
            </a:r>
          </a:p>
          <a:p>
            <a:r>
              <a:rPr lang="en-US" sz="1800" dirty="0"/>
              <a:t>Multiple problems</a:t>
            </a:r>
          </a:p>
          <a:p>
            <a:r>
              <a:rPr lang="en-US" sz="1800" dirty="0"/>
              <a:t>Facility isn’t following regulations</a:t>
            </a:r>
          </a:p>
          <a:p>
            <a:r>
              <a:rPr lang="en-US" sz="1800" dirty="0"/>
              <a:t>Resident representative </a:t>
            </a:r>
          </a:p>
          <a:p>
            <a:r>
              <a:rPr lang="en-US" sz="1800" dirty="0"/>
              <a:t>Time-consuming</a:t>
            </a:r>
          </a:p>
          <a:p>
            <a:endParaRPr lang="en-US" dirty="0"/>
          </a:p>
          <a:p>
            <a:endParaRPr lang="en-US" dirty="0"/>
          </a:p>
        </p:txBody>
      </p:sp>
      <p:pic>
        <p:nvPicPr>
          <p:cNvPr id="5" name="Picture 4" descr="A picture containing text, sign&#10;&#10;Description automatically generated">
            <a:extLst>
              <a:ext uri="{FF2B5EF4-FFF2-40B4-BE49-F238E27FC236}">
                <a16:creationId xmlns:a16="http://schemas.microsoft.com/office/drawing/2014/main" id="{42FD6D67-9581-4953-B8A5-C84854667BC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63296" y="2030158"/>
            <a:ext cx="4192540" cy="4294442"/>
          </a:xfrm>
          <a:prstGeom prst="rect">
            <a:avLst/>
          </a:prstGeom>
        </p:spPr>
      </p:pic>
      <p:sp>
        <p:nvSpPr>
          <p:cNvPr id="4" name="TextBox 3">
            <a:extLst>
              <a:ext uri="{FF2B5EF4-FFF2-40B4-BE49-F238E27FC236}">
                <a16:creationId xmlns:a16="http://schemas.microsoft.com/office/drawing/2014/main" id="{3DA7F38C-1F4D-435E-A9E1-5C22E431FD60}"/>
              </a:ext>
            </a:extLst>
          </p:cNvPr>
          <p:cNvSpPr txBox="1"/>
          <p:nvPr/>
        </p:nvSpPr>
        <p:spPr>
          <a:xfrm>
            <a:off x="3795912" y="6031004"/>
            <a:ext cx="3488551" cy="584775"/>
          </a:xfrm>
          <a:prstGeom prst="rect">
            <a:avLst/>
          </a:prstGeom>
          <a:noFill/>
        </p:spPr>
        <p:txBody>
          <a:bodyPr wrap="square" rtlCol="0">
            <a:spAutoFit/>
          </a:bodyPr>
          <a:lstStyle/>
          <a:p>
            <a:r>
              <a:rPr lang="en-US" sz="3200" dirty="0">
                <a:solidFill>
                  <a:srgbClr val="FF0000"/>
                </a:solidFill>
              </a:rPr>
              <a:t>You’re not alone!</a:t>
            </a:r>
          </a:p>
        </p:txBody>
      </p:sp>
    </p:spTree>
    <p:extLst>
      <p:ext uri="{BB962C8B-B14F-4D97-AF65-F5344CB8AC3E}">
        <p14:creationId xmlns:p14="http://schemas.microsoft.com/office/powerpoint/2010/main" val="12460232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FF071-E28A-4FFC-B7D4-AA0B9267146D}"/>
              </a:ext>
            </a:extLst>
          </p:cNvPr>
          <p:cNvSpPr>
            <a:spLocks noGrp="1"/>
          </p:cNvSpPr>
          <p:nvPr>
            <p:ph type="title"/>
          </p:nvPr>
        </p:nvSpPr>
        <p:spPr/>
        <p:txBody>
          <a:bodyPr/>
          <a:lstStyle/>
          <a:p>
            <a:r>
              <a:rPr lang="en-US" b="1" dirty="0"/>
              <a:t>Valid Reason?</a:t>
            </a:r>
          </a:p>
        </p:txBody>
      </p:sp>
      <p:sp>
        <p:nvSpPr>
          <p:cNvPr id="3" name="Content Placeholder 2">
            <a:extLst>
              <a:ext uri="{FF2B5EF4-FFF2-40B4-BE49-F238E27FC236}">
                <a16:creationId xmlns:a16="http://schemas.microsoft.com/office/drawing/2014/main" id="{4D2081D3-FECD-47BC-A583-3B9601547E92}"/>
              </a:ext>
            </a:extLst>
          </p:cNvPr>
          <p:cNvSpPr>
            <a:spLocks noGrp="1"/>
          </p:cNvSpPr>
          <p:nvPr>
            <p:ph type="body" sz="quarter" idx="14"/>
          </p:nvPr>
        </p:nvSpPr>
        <p:spPr/>
        <p:txBody>
          <a:bodyPr>
            <a:normAutofit fontScale="47500" lnSpcReduction="20000"/>
          </a:bodyPr>
          <a:lstStyle/>
          <a:p>
            <a:pPr marL="0" indent="0">
              <a:buNone/>
            </a:pPr>
            <a:r>
              <a:rPr lang="en-US" sz="4000" dirty="0"/>
              <a:t>Jerry</a:t>
            </a:r>
          </a:p>
        </p:txBody>
      </p:sp>
      <p:sp>
        <p:nvSpPr>
          <p:cNvPr id="4" name="Text Placeholder 3">
            <a:extLst>
              <a:ext uri="{FF2B5EF4-FFF2-40B4-BE49-F238E27FC236}">
                <a16:creationId xmlns:a16="http://schemas.microsoft.com/office/drawing/2014/main" id="{4A500FAD-F38E-9C8B-D9D8-DE398F1DA5B7}"/>
              </a:ext>
            </a:extLst>
          </p:cNvPr>
          <p:cNvSpPr>
            <a:spLocks noGrp="1"/>
          </p:cNvSpPr>
          <p:nvPr>
            <p:ph type="body" sz="quarter" idx="15"/>
          </p:nvPr>
        </p:nvSpPr>
        <p:spPr/>
        <p:txBody>
          <a:bodyPr/>
          <a:lstStyle/>
          <a:p>
            <a:endParaRPr lang="en-US"/>
          </a:p>
        </p:txBody>
      </p:sp>
      <p:pic>
        <p:nvPicPr>
          <p:cNvPr id="5" name="Picture 4" descr="A picture containing person, person, wearing, older&#10;&#10;Description automatically generated">
            <a:extLst>
              <a:ext uri="{FF2B5EF4-FFF2-40B4-BE49-F238E27FC236}">
                <a16:creationId xmlns:a16="http://schemas.microsoft.com/office/drawing/2014/main" id="{B3E78FA1-7053-45AF-9A81-CAFC3E74BD3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621280" y="1600200"/>
            <a:ext cx="7181088" cy="4768691"/>
          </a:xfrm>
          <a:prstGeom prst="rect">
            <a:avLst/>
          </a:prstGeom>
        </p:spPr>
      </p:pic>
      <p:sp>
        <p:nvSpPr>
          <p:cNvPr id="6" name="TextBox 5">
            <a:extLst>
              <a:ext uri="{FF2B5EF4-FFF2-40B4-BE49-F238E27FC236}">
                <a16:creationId xmlns:a16="http://schemas.microsoft.com/office/drawing/2014/main" id="{F5C04259-A7ED-46EC-84E2-5C108B0F528C}"/>
              </a:ext>
            </a:extLst>
          </p:cNvPr>
          <p:cNvSpPr txBox="1"/>
          <p:nvPr/>
        </p:nvSpPr>
        <p:spPr>
          <a:xfrm>
            <a:off x="2621280" y="6446832"/>
            <a:ext cx="7181088" cy="215444"/>
          </a:xfrm>
          <a:prstGeom prst="rect">
            <a:avLst/>
          </a:prstGeom>
          <a:noFill/>
        </p:spPr>
        <p:txBody>
          <a:bodyPr wrap="square" rtlCol="0">
            <a:spAutoFit/>
          </a:bodyPr>
          <a:lstStyle/>
          <a:p>
            <a:r>
              <a:rPr lang="en-US" sz="800" dirty="0">
                <a:hlinkClick r:id="rId4" tooltip="https://www.flickr.com/photos/thomasleuthard/5198470559/"/>
              </a:rPr>
              <a:t>This Photo</a:t>
            </a:r>
            <a:r>
              <a:rPr lang="en-US" sz="800" dirty="0"/>
              <a:t> by Unknown Author is licensed under </a:t>
            </a:r>
            <a:r>
              <a:rPr lang="en-US" sz="800" dirty="0">
                <a:hlinkClick r:id="rId5" tooltip="https://creativecommons.org/licenses/by/3.0/"/>
              </a:rPr>
              <a:t>CC BY</a:t>
            </a:r>
            <a:endParaRPr lang="en-US" sz="800" dirty="0"/>
          </a:p>
        </p:txBody>
      </p:sp>
    </p:spTree>
    <p:extLst>
      <p:ext uri="{BB962C8B-B14F-4D97-AF65-F5344CB8AC3E}">
        <p14:creationId xmlns:p14="http://schemas.microsoft.com/office/powerpoint/2010/main" val="7300438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46C94-0EF8-4537-82B2-7CA0E187DC82}"/>
              </a:ext>
            </a:extLst>
          </p:cNvPr>
          <p:cNvSpPr>
            <a:spLocks noGrp="1"/>
          </p:cNvSpPr>
          <p:nvPr>
            <p:ph type="title"/>
          </p:nvPr>
        </p:nvSpPr>
        <p:spPr/>
        <p:txBody>
          <a:bodyPr/>
          <a:lstStyle/>
          <a:p>
            <a:r>
              <a:rPr lang="en-US" b="1" dirty="0"/>
              <a:t>Transfers and Discharges</a:t>
            </a:r>
          </a:p>
        </p:txBody>
      </p:sp>
      <p:sp>
        <p:nvSpPr>
          <p:cNvPr id="3" name="Content Placeholder 2">
            <a:extLst>
              <a:ext uri="{FF2B5EF4-FFF2-40B4-BE49-F238E27FC236}">
                <a16:creationId xmlns:a16="http://schemas.microsoft.com/office/drawing/2014/main" id="{1067B1A9-4A8B-4735-B37E-21BAB926FC60}"/>
              </a:ext>
            </a:extLst>
          </p:cNvPr>
          <p:cNvSpPr>
            <a:spLocks noGrp="1"/>
          </p:cNvSpPr>
          <p:nvPr>
            <p:ph type="body" sz="quarter" idx="14"/>
          </p:nvPr>
        </p:nvSpPr>
        <p:spPr/>
        <p:txBody>
          <a:bodyPr>
            <a:normAutofit fontScale="55000" lnSpcReduction="20000"/>
          </a:bodyPr>
          <a:lstStyle/>
          <a:p>
            <a:pPr marL="0" indent="0">
              <a:buNone/>
            </a:pPr>
            <a:endParaRPr lang="en-US" sz="3600" dirty="0"/>
          </a:p>
        </p:txBody>
      </p:sp>
      <p:sp>
        <p:nvSpPr>
          <p:cNvPr id="4" name="Text Placeholder 3">
            <a:extLst>
              <a:ext uri="{FF2B5EF4-FFF2-40B4-BE49-F238E27FC236}">
                <a16:creationId xmlns:a16="http://schemas.microsoft.com/office/drawing/2014/main" id="{CDAA2898-411B-8D2B-0BD6-D0C1C9ED3459}"/>
              </a:ext>
            </a:extLst>
          </p:cNvPr>
          <p:cNvSpPr>
            <a:spLocks noGrp="1"/>
          </p:cNvSpPr>
          <p:nvPr>
            <p:ph type="body" sz="quarter" idx="15"/>
          </p:nvPr>
        </p:nvSpPr>
        <p:spPr/>
        <p:txBody>
          <a:bodyPr/>
          <a:lstStyle/>
          <a:p>
            <a:r>
              <a:rPr lang="en-US" sz="1800" u="sng" dirty="0">
                <a:effectLst/>
                <a:ea typeface="Arial Unicode MS"/>
                <a:hlinkClick r:id="rId3"/>
              </a:rPr>
              <a:t>Basic Discharge Complaint Investigation Process Checklist</a:t>
            </a:r>
            <a:endParaRPr lang="en-US" sz="1800" dirty="0"/>
          </a:p>
          <a:p>
            <a:endParaRPr lang="en-US" dirty="0"/>
          </a:p>
        </p:txBody>
      </p:sp>
    </p:spTree>
    <p:extLst>
      <p:ext uri="{BB962C8B-B14F-4D97-AF65-F5344CB8AC3E}">
        <p14:creationId xmlns:p14="http://schemas.microsoft.com/office/powerpoint/2010/main" val="8000729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C8838B-3462-171A-9E97-A384710736C1}"/>
              </a:ext>
            </a:extLst>
          </p:cNvPr>
          <p:cNvSpPr>
            <a:spLocks noGrp="1"/>
          </p:cNvSpPr>
          <p:nvPr>
            <p:ph type="title"/>
          </p:nvPr>
        </p:nvSpPr>
        <p:spPr/>
        <p:txBody>
          <a:bodyPr/>
          <a:lstStyle/>
          <a:p>
            <a:endParaRPr lang="en-US"/>
          </a:p>
        </p:txBody>
      </p:sp>
      <p:sp>
        <p:nvSpPr>
          <p:cNvPr id="4" name="Text Placeholder 3">
            <a:extLst>
              <a:ext uri="{FF2B5EF4-FFF2-40B4-BE49-F238E27FC236}">
                <a16:creationId xmlns:a16="http://schemas.microsoft.com/office/drawing/2014/main" id="{EFBDE872-C2C5-F31D-F4AD-8842EEB3E0BB}"/>
              </a:ext>
            </a:extLst>
          </p:cNvPr>
          <p:cNvSpPr>
            <a:spLocks noGrp="1"/>
          </p:cNvSpPr>
          <p:nvPr>
            <p:ph type="body" sz="quarter" idx="14"/>
          </p:nvPr>
        </p:nvSpPr>
        <p:spPr/>
        <p:txBody>
          <a:bodyPr>
            <a:normAutofit lnSpcReduction="10000"/>
          </a:bodyPr>
          <a:lstStyle/>
          <a:p>
            <a:endParaRPr lang="en-US"/>
          </a:p>
        </p:txBody>
      </p:sp>
      <p:sp>
        <p:nvSpPr>
          <p:cNvPr id="5" name="Text Placeholder 4">
            <a:extLst>
              <a:ext uri="{FF2B5EF4-FFF2-40B4-BE49-F238E27FC236}">
                <a16:creationId xmlns:a16="http://schemas.microsoft.com/office/drawing/2014/main" id="{9B0F26B6-DFEB-2473-7DE1-6C97872CB574}"/>
              </a:ext>
            </a:extLst>
          </p:cNvPr>
          <p:cNvSpPr>
            <a:spLocks noGrp="1"/>
          </p:cNvSpPr>
          <p:nvPr>
            <p:ph type="body" sz="quarter" idx="15"/>
          </p:nvPr>
        </p:nvSpPr>
        <p:spPr/>
        <p:txBody>
          <a:bodyPr/>
          <a:lstStyle/>
          <a:p>
            <a:endParaRPr lang="en-US"/>
          </a:p>
        </p:txBody>
      </p:sp>
      <p:graphicFrame>
        <p:nvGraphicFramePr>
          <p:cNvPr id="2" name="Content Placeholder 1">
            <a:extLst>
              <a:ext uri="{FF2B5EF4-FFF2-40B4-BE49-F238E27FC236}">
                <a16:creationId xmlns:a16="http://schemas.microsoft.com/office/drawing/2014/main" id="{F459E8A8-A64C-4D9F-8237-410342BB7938}"/>
              </a:ext>
            </a:extLst>
          </p:cNvPr>
          <p:cNvGraphicFramePr>
            <a:graphicFrameLocks noGrp="1"/>
          </p:cNvGraphicFramePr>
          <p:nvPr>
            <p:ph idx="4294967295"/>
            <p:extLst>
              <p:ext uri="{D42A27DB-BD31-4B8C-83A1-F6EECF244321}">
                <p14:modId xmlns:p14="http://schemas.microsoft.com/office/powerpoint/2010/main" val="722386534"/>
              </p:ext>
            </p:extLst>
          </p:nvPr>
        </p:nvGraphicFramePr>
        <p:xfrm>
          <a:off x="1079082" y="693881"/>
          <a:ext cx="10107168" cy="6164119"/>
        </p:xfrm>
        <a:graphic>
          <a:graphicData uri="http://schemas.openxmlformats.org/drawingml/2006/table">
            <a:tbl>
              <a:tblPr firstRow="1" firstCol="1" bandRow="1"/>
              <a:tblGrid>
                <a:gridCol w="3691549">
                  <a:extLst>
                    <a:ext uri="{9D8B030D-6E8A-4147-A177-3AD203B41FA5}">
                      <a16:colId xmlns:a16="http://schemas.microsoft.com/office/drawing/2014/main" val="1223377759"/>
                    </a:ext>
                  </a:extLst>
                </a:gridCol>
                <a:gridCol w="6415619">
                  <a:extLst>
                    <a:ext uri="{9D8B030D-6E8A-4147-A177-3AD203B41FA5}">
                      <a16:colId xmlns:a16="http://schemas.microsoft.com/office/drawing/2014/main" val="2186296573"/>
                    </a:ext>
                  </a:extLst>
                </a:gridCol>
              </a:tblGrid>
              <a:tr h="1629071">
                <a:tc>
                  <a:txBody>
                    <a:bodyPr/>
                    <a:lstStyle/>
                    <a:p>
                      <a:pPr marL="0" marR="0" algn="l">
                        <a:spcBef>
                          <a:spcPts val="0"/>
                        </a:spcBef>
                        <a:spcAft>
                          <a:spcPts val="0"/>
                        </a:spcAft>
                      </a:pPr>
                      <a:r>
                        <a:rPr lang="en-US" sz="2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Ombudsman Program Complaint Processing Stage 1</a:t>
                      </a:r>
                      <a:endParaRPr lang="en-US" sz="2800" dirty="0">
                        <a:effectLst/>
                        <a:latin typeface="Times New Roman" panose="02020603050405020304" pitchFamily="18" charset="0"/>
                        <a:ea typeface="Arial Unicode MS"/>
                        <a:cs typeface="Times New Roman" panose="02020603050405020304" pitchFamily="18" charset="0"/>
                      </a:endParaRPr>
                    </a:p>
                    <a:p>
                      <a:pPr marL="0" marR="0" algn="l">
                        <a:spcBef>
                          <a:spcPts val="0"/>
                        </a:spcBef>
                        <a:spcAft>
                          <a:spcPts val="0"/>
                        </a:spcAft>
                      </a:pPr>
                      <a:r>
                        <a:rPr lang="en-US" sz="2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2800" dirty="0">
                        <a:effectLst/>
                        <a:latin typeface="Times New Roman" panose="02020603050405020304" pitchFamily="18" charset="0"/>
                        <a:ea typeface="Arial Unicode MS"/>
                        <a:cs typeface="Times New Roman" panose="02020603050405020304" pitchFamily="18" charset="0"/>
                      </a:endParaRPr>
                    </a:p>
                  </a:txBody>
                  <a:tcPr marL="64069" marR="64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l">
                        <a:spcBef>
                          <a:spcPts val="0"/>
                        </a:spcBef>
                        <a:spcAft>
                          <a:spcPts val="0"/>
                        </a:spcAft>
                      </a:pPr>
                      <a:r>
                        <a:rPr lang="en-US" sz="2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Basic Discharge Complaint Investigation Checklist:</a:t>
                      </a:r>
                      <a:endParaRPr lang="en-US" sz="2800" dirty="0">
                        <a:effectLst/>
                        <a:latin typeface="Times New Roman" panose="02020603050405020304" pitchFamily="18" charset="0"/>
                        <a:ea typeface="Arial Unicode MS"/>
                        <a:cs typeface="Times New Roman" panose="02020603050405020304" pitchFamily="18" charset="0"/>
                      </a:endParaRPr>
                    </a:p>
                  </a:txBody>
                  <a:tcPr marL="64069" marR="64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2457832106"/>
                  </a:ext>
                </a:extLst>
              </a:tr>
              <a:tr h="282834">
                <a:tc>
                  <a:txBody>
                    <a:bodyPr/>
                    <a:lstStyle/>
                    <a:p>
                      <a:pPr marL="0" marR="0" algn="l">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Intake</a:t>
                      </a:r>
                      <a:endParaRPr lang="en-US" sz="1800" dirty="0">
                        <a:effectLst/>
                        <a:latin typeface="Times New Roman" panose="02020603050405020304" pitchFamily="18" charset="0"/>
                        <a:ea typeface="Arial Unicode MS"/>
                        <a:cs typeface="Times New Roman" panose="02020603050405020304" pitchFamily="18" charset="0"/>
                      </a:endParaRPr>
                    </a:p>
                  </a:txBody>
                  <a:tcPr marL="64069" marR="64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l">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Begins once the LTCOP receives discharge complaint.</a:t>
                      </a:r>
                      <a:endParaRPr lang="en-US" sz="1800" dirty="0">
                        <a:effectLst/>
                        <a:latin typeface="Times New Roman" panose="02020603050405020304" pitchFamily="18" charset="0"/>
                        <a:ea typeface="Arial Unicode MS"/>
                        <a:cs typeface="Times New Roman" panose="02020603050405020304" pitchFamily="18" charset="0"/>
                      </a:endParaRPr>
                    </a:p>
                  </a:txBody>
                  <a:tcPr marL="64069" marR="64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881861335"/>
                  </a:ext>
                </a:extLst>
              </a:tr>
              <a:tr h="2094520">
                <a:tc>
                  <a:txBody>
                    <a:bodyPr/>
                    <a:lstStyle/>
                    <a:p>
                      <a:pPr marL="0" marR="0" algn="l">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Initial Plan Development</a:t>
                      </a:r>
                      <a:endParaRPr lang="en-US" sz="1800" dirty="0">
                        <a:effectLst/>
                        <a:latin typeface="Times New Roman" panose="02020603050405020304" pitchFamily="18" charset="0"/>
                        <a:ea typeface="Arial Unicode MS"/>
                        <a:cs typeface="Times New Roman" panose="02020603050405020304" pitchFamily="18" charset="0"/>
                      </a:endParaRPr>
                    </a:p>
                  </a:txBody>
                  <a:tcPr marL="64069" marR="64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l">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Directs the LTCOP to advise resident of rights related to discharges, right to appeal, right to legal counsel, offer to assist resident with complaint resolution.</a:t>
                      </a:r>
                      <a:endParaRPr lang="en-US" sz="1800" dirty="0">
                        <a:effectLst/>
                        <a:latin typeface="Times New Roman" panose="02020603050405020304" pitchFamily="18" charset="0"/>
                        <a:ea typeface="Arial Unicode MS"/>
                        <a:cs typeface="Times New Roman" panose="02020603050405020304" pitchFamily="18" charset="0"/>
                      </a:endParaRPr>
                    </a:p>
                    <a:p>
                      <a:pPr marL="0" marR="0" algn="l">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Arial Unicode MS"/>
                        <a:cs typeface="Times New Roman" panose="02020603050405020304" pitchFamily="18" charset="0"/>
                      </a:endParaRPr>
                    </a:p>
                    <a:p>
                      <a:pPr marL="0" marR="0" algn="l">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Guides the LTCOP to request a care plan meeting, a second opinion, an appeal </a:t>
                      </a:r>
                      <a:r>
                        <a:rPr lang="en-US" sz="1800" b="0" u="non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of</a:t>
                      </a: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the discharge notice, a referral for legal assistance, a request for permission to access records and to speak with necessary parties.</a:t>
                      </a:r>
                      <a:endParaRPr lang="en-US" sz="1800" dirty="0">
                        <a:effectLst/>
                        <a:latin typeface="Times New Roman" panose="02020603050405020304" pitchFamily="18" charset="0"/>
                        <a:ea typeface="Arial Unicode MS"/>
                        <a:cs typeface="Times New Roman" panose="02020603050405020304" pitchFamily="18" charset="0"/>
                      </a:endParaRPr>
                    </a:p>
                  </a:txBody>
                  <a:tcPr marL="64069" marR="64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849869716"/>
                  </a:ext>
                </a:extLst>
              </a:tr>
              <a:tr h="1697011">
                <a:tc>
                  <a:txBody>
                    <a:bodyPr/>
                    <a:lstStyle/>
                    <a:p>
                      <a:pPr marL="0" marR="0" algn="l">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Investigate</a:t>
                      </a:r>
                      <a:endParaRPr lang="en-US" sz="1800" dirty="0">
                        <a:effectLst/>
                        <a:latin typeface="Times New Roman" panose="02020603050405020304" pitchFamily="18" charset="0"/>
                        <a:ea typeface="Arial Unicode MS"/>
                        <a:cs typeface="Times New Roman" panose="02020603050405020304" pitchFamily="18" charset="0"/>
                      </a:endParaRPr>
                    </a:p>
                  </a:txBody>
                  <a:tcPr marL="64069" marR="64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l">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Suggests questions to ask residents and staff members </a:t>
                      </a:r>
                      <a:endParaRPr lang="en-US" sz="1800" dirty="0">
                        <a:effectLst/>
                        <a:latin typeface="Times New Roman" panose="02020603050405020304" pitchFamily="18" charset="0"/>
                        <a:ea typeface="Arial Unicode MS"/>
                        <a:cs typeface="Times New Roman" panose="02020603050405020304" pitchFamily="18" charset="0"/>
                      </a:endParaRPr>
                    </a:p>
                    <a:p>
                      <a:pPr marL="0" marR="0" algn="l">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Arial Unicode MS"/>
                        <a:cs typeface="Times New Roman" panose="02020603050405020304" pitchFamily="18" charset="0"/>
                      </a:endParaRPr>
                    </a:p>
                    <a:p>
                      <a:pPr marL="0" marR="0" algn="l">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Explains potential resolution strategies and action steps.</a:t>
                      </a:r>
                      <a:endParaRPr lang="en-US" sz="1800" dirty="0">
                        <a:effectLst/>
                        <a:latin typeface="Times New Roman" panose="02020603050405020304" pitchFamily="18" charset="0"/>
                        <a:ea typeface="Arial Unicode MS"/>
                        <a:cs typeface="Times New Roman" panose="02020603050405020304" pitchFamily="18" charset="0"/>
                      </a:endParaRPr>
                    </a:p>
                    <a:p>
                      <a:pPr marL="0" marR="0" algn="l">
                        <a:spcBef>
                          <a:spcPts val="0"/>
                        </a:spcBef>
                        <a:spcAft>
                          <a:spcPts val="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Times New Roman" panose="02020603050405020304" pitchFamily="18" charset="0"/>
                        <a:ea typeface="Arial Unicode MS"/>
                        <a:cs typeface="Times New Roman" panose="02020603050405020304" pitchFamily="18" charset="0"/>
                      </a:endParaRPr>
                    </a:p>
                    <a:p>
                      <a:pPr marL="0" marR="0" algn="l">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Provides the legal basis for the LTCOP’s resolution strategies and action steps.</a:t>
                      </a:r>
                      <a:endParaRPr lang="en-US" sz="1800" dirty="0">
                        <a:effectLst/>
                        <a:latin typeface="Times New Roman" panose="02020603050405020304" pitchFamily="18" charset="0"/>
                        <a:ea typeface="Arial Unicode MS"/>
                        <a:cs typeface="Times New Roman" panose="02020603050405020304" pitchFamily="18" charset="0"/>
                      </a:endParaRPr>
                    </a:p>
                  </a:txBody>
                  <a:tcPr marL="64069" marR="64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3989217300"/>
                  </a:ext>
                </a:extLst>
              </a:tr>
              <a:tr h="282834">
                <a:tc>
                  <a:txBody>
                    <a:bodyPr/>
                    <a:lstStyle/>
                    <a:p>
                      <a:pPr marL="0" marR="0" algn="l">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Verify</a:t>
                      </a:r>
                      <a:endParaRPr lang="en-US" sz="1800" dirty="0">
                        <a:effectLst/>
                        <a:latin typeface="Times New Roman" panose="02020603050405020304" pitchFamily="18" charset="0"/>
                        <a:ea typeface="Arial Unicode MS"/>
                        <a:cs typeface="Times New Roman" panose="02020603050405020304" pitchFamily="18" charset="0"/>
                      </a:endParaRPr>
                    </a:p>
                  </a:txBody>
                  <a:tcPr marL="64069" marR="64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l">
                        <a:spcBef>
                          <a:spcPts val="0"/>
                        </a:spcBef>
                        <a:spcAft>
                          <a:spcPts val="0"/>
                        </a:spcAft>
                      </a:pPr>
                      <a:r>
                        <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Determines interview questions help clarify verification.</a:t>
                      </a:r>
                      <a:endParaRPr lang="en-US" sz="1800" dirty="0">
                        <a:effectLst/>
                        <a:latin typeface="Times New Roman" panose="02020603050405020304" pitchFamily="18" charset="0"/>
                        <a:ea typeface="Arial Unicode MS"/>
                        <a:cs typeface="Times New Roman" panose="02020603050405020304" pitchFamily="18" charset="0"/>
                      </a:endParaRPr>
                    </a:p>
                  </a:txBody>
                  <a:tcPr marL="64069" marR="64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extLst>
                  <a:ext uri="{0D108BD9-81ED-4DB2-BD59-A6C34878D82A}">
                    <a16:rowId xmlns:a16="http://schemas.microsoft.com/office/drawing/2014/main" val="3939272462"/>
                  </a:ext>
                </a:extLst>
              </a:tr>
            </a:tbl>
          </a:graphicData>
        </a:graphic>
      </p:graphicFrame>
    </p:spTree>
    <p:extLst>
      <p:ext uri="{BB962C8B-B14F-4D97-AF65-F5344CB8AC3E}">
        <p14:creationId xmlns:p14="http://schemas.microsoft.com/office/powerpoint/2010/main" val="7035216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A3E5F-CFA4-4D7B-9307-6E8DA02C1AF2}"/>
              </a:ext>
            </a:extLst>
          </p:cNvPr>
          <p:cNvSpPr>
            <a:spLocks noGrp="1"/>
          </p:cNvSpPr>
          <p:nvPr>
            <p:ph type="title"/>
          </p:nvPr>
        </p:nvSpPr>
        <p:spPr/>
        <p:txBody>
          <a:bodyPr>
            <a:normAutofit fontScale="90000"/>
          </a:bodyPr>
          <a:lstStyle/>
          <a:p>
            <a:r>
              <a:rPr lang="en-US" b="1" dirty="0"/>
              <a:t>Allegations of Abuse, Neglect, and Exploitation (ANE)</a:t>
            </a:r>
          </a:p>
        </p:txBody>
      </p:sp>
      <p:sp>
        <p:nvSpPr>
          <p:cNvPr id="4" name="Text Placeholder 3">
            <a:extLst>
              <a:ext uri="{FF2B5EF4-FFF2-40B4-BE49-F238E27FC236}">
                <a16:creationId xmlns:a16="http://schemas.microsoft.com/office/drawing/2014/main" id="{B9A2803A-08ED-D9E5-9EFD-3B5A2F242566}"/>
              </a:ext>
            </a:extLst>
          </p:cNvPr>
          <p:cNvSpPr>
            <a:spLocks noGrp="1"/>
          </p:cNvSpPr>
          <p:nvPr>
            <p:ph type="body" sz="quarter" idx="15"/>
          </p:nvPr>
        </p:nvSpPr>
        <p:spPr>
          <a:xfrm>
            <a:off x="457925" y="1922462"/>
            <a:ext cx="10728325" cy="3830638"/>
          </a:xfrm>
        </p:spPr>
        <p:txBody>
          <a:bodyPr>
            <a:normAutofit fontScale="77500" lnSpcReduction="20000"/>
          </a:bodyPr>
          <a:lstStyle/>
          <a:p>
            <a:r>
              <a:rPr lang="en-US" sz="3200" dirty="0"/>
              <a:t>Ombudsman shall not report alleged ANE without proper consent</a:t>
            </a:r>
            <a:endParaRPr lang="en-US" dirty="0"/>
          </a:p>
          <a:p>
            <a:r>
              <a:rPr lang="en-US" sz="3200" dirty="0"/>
              <a:t>Maintaining confidentiality</a:t>
            </a:r>
          </a:p>
          <a:p>
            <a:pPr lvl="1"/>
            <a:r>
              <a:rPr lang="en-US" sz="2800" dirty="0"/>
              <a:t>Preserves the integrity of the Ombudsman program</a:t>
            </a:r>
          </a:p>
          <a:p>
            <a:pPr lvl="1"/>
            <a:endParaRPr lang="en-US" sz="2800" dirty="0"/>
          </a:p>
          <a:p>
            <a:pPr lvl="1"/>
            <a:r>
              <a:rPr lang="en-US" sz="2800" dirty="0"/>
              <a:t>Fosters trust between representatives and residents </a:t>
            </a:r>
          </a:p>
          <a:p>
            <a:pPr lvl="1"/>
            <a:endParaRPr lang="en-US" sz="2800" dirty="0"/>
          </a:p>
          <a:p>
            <a:pPr lvl="1"/>
            <a:r>
              <a:rPr lang="en-US" sz="2800" dirty="0"/>
              <a:t>Requires careful analysis and consultation with your supervisor</a:t>
            </a:r>
          </a:p>
          <a:p>
            <a:endParaRPr lang="en-US" dirty="0"/>
          </a:p>
        </p:txBody>
      </p:sp>
    </p:spTree>
    <p:extLst>
      <p:ext uri="{BB962C8B-B14F-4D97-AF65-F5344CB8AC3E}">
        <p14:creationId xmlns:p14="http://schemas.microsoft.com/office/powerpoint/2010/main" val="35001613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571E6-08A3-424F-AB9F-2CDC078BE1E0}"/>
              </a:ext>
            </a:extLst>
          </p:cNvPr>
          <p:cNvSpPr>
            <a:spLocks noGrp="1"/>
          </p:cNvSpPr>
          <p:nvPr>
            <p:ph type="title"/>
          </p:nvPr>
        </p:nvSpPr>
        <p:spPr/>
        <p:txBody>
          <a:bodyPr/>
          <a:lstStyle/>
          <a:p>
            <a:r>
              <a:rPr lang="en-US" b="1" dirty="0"/>
              <a:t>Recognizing Abuse</a:t>
            </a:r>
          </a:p>
        </p:txBody>
      </p:sp>
      <p:graphicFrame>
        <p:nvGraphicFramePr>
          <p:cNvPr id="4" name="Diagram 3">
            <a:extLst>
              <a:ext uri="{FF2B5EF4-FFF2-40B4-BE49-F238E27FC236}">
                <a16:creationId xmlns:a16="http://schemas.microsoft.com/office/drawing/2014/main" id="{AEEFEEF2-785B-4D4C-AC50-DB61F69201E2}"/>
              </a:ext>
            </a:extLst>
          </p:cNvPr>
          <p:cNvGraphicFramePr/>
          <p:nvPr>
            <p:extLst>
              <p:ext uri="{D42A27DB-BD31-4B8C-83A1-F6EECF244321}">
                <p14:modId xmlns:p14="http://schemas.microsoft.com/office/powerpoint/2010/main" val="439778824"/>
              </p:ext>
            </p:extLst>
          </p:nvPr>
        </p:nvGraphicFramePr>
        <p:xfrm>
          <a:off x="609600" y="1377696"/>
          <a:ext cx="10972800" cy="5278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482602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DE2E8B-ADA6-4482-A20D-6ED0FCE32492}"/>
              </a:ext>
            </a:extLst>
          </p:cNvPr>
          <p:cNvSpPr>
            <a:spLocks noGrp="1"/>
          </p:cNvSpPr>
          <p:nvPr>
            <p:ph type="title"/>
          </p:nvPr>
        </p:nvSpPr>
        <p:spPr/>
        <p:txBody>
          <a:bodyPr/>
          <a:lstStyle/>
          <a:p>
            <a:r>
              <a:rPr lang="en-US" b="1" dirty="0"/>
              <a:t>Neglect (Gross Neglect)</a:t>
            </a:r>
          </a:p>
        </p:txBody>
      </p:sp>
      <p:graphicFrame>
        <p:nvGraphicFramePr>
          <p:cNvPr id="4" name="Content Placeholder 3">
            <a:extLst>
              <a:ext uri="{FF2B5EF4-FFF2-40B4-BE49-F238E27FC236}">
                <a16:creationId xmlns:a16="http://schemas.microsoft.com/office/drawing/2014/main" id="{33E26818-6B00-4734-9C5E-2CFC25E69D19}"/>
              </a:ext>
            </a:extLst>
          </p:cNvPr>
          <p:cNvGraphicFramePr>
            <a:graphicFrameLocks noGrp="1"/>
          </p:cNvGraphicFramePr>
          <p:nvPr>
            <p:ph idx="4294967295"/>
            <p:extLst>
              <p:ext uri="{D42A27DB-BD31-4B8C-83A1-F6EECF244321}">
                <p14:modId xmlns:p14="http://schemas.microsoft.com/office/powerpoint/2010/main" val="389423682"/>
              </p:ext>
            </p:extLst>
          </p:nvPr>
        </p:nvGraphicFramePr>
        <p:xfrm>
          <a:off x="707136" y="1513682"/>
          <a:ext cx="10777728" cy="4617707"/>
        </p:xfrm>
        <a:graphic>
          <a:graphicData uri="http://schemas.openxmlformats.org/drawingml/2006/table">
            <a:tbl>
              <a:tblPr firstRow="1" firstCol="1" bandRow="1"/>
              <a:tblGrid>
                <a:gridCol w="5369268">
                  <a:extLst>
                    <a:ext uri="{9D8B030D-6E8A-4147-A177-3AD203B41FA5}">
                      <a16:colId xmlns:a16="http://schemas.microsoft.com/office/drawing/2014/main" val="3407151603"/>
                    </a:ext>
                  </a:extLst>
                </a:gridCol>
                <a:gridCol w="5408460">
                  <a:extLst>
                    <a:ext uri="{9D8B030D-6E8A-4147-A177-3AD203B41FA5}">
                      <a16:colId xmlns:a16="http://schemas.microsoft.com/office/drawing/2014/main" val="1540273311"/>
                    </a:ext>
                  </a:extLst>
                </a:gridCol>
              </a:tblGrid>
              <a:tr h="636905">
                <a:tc>
                  <a:txBody>
                    <a:bodyPr/>
                    <a:lstStyle/>
                    <a:p>
                      <a:pPr marL="0" marR="0" algn="just">
                        <a:lnSpc>
                          <a:spcPct val="115000"/>
                        </a:lnSpc>
                        <a:spcBef>
                          <a:spcPts val="0"/>
                        </a:spcBef>
                        <a:spcAft>
                          <a:spcPts val="800"/>
                        </a:spcAft>
                      </a:pPr>
                      <a:r>
                        <a:rPr lang="en-US" sz="2800" b="1" i="1" dirty="0">
                          <a:ln>
                            <a:noFill/>
                          </a:ln>
                          <a:solidFill>
                            <a:srgbClr val="1F4E79"/>
                          </a:solidFill>
                          <a:effectLst/>
                          <a:uFill>
                            <a:solidFill>
                              <a:srgbClr val="000000"/>
                            </a:solidFill>
                          </a:uFill>
                          <a:latin typeface="Calibri" panose="020F0502020204030204" pitchFamily="34" charset="0"/>
                          <a:ea typeface="Calibri" panose="020F0502020204030204" pitchFamily="34" charset="0"/>
                        </a:rPr>
                        <a:t>Cause</a:t>
                      </a:r>
                      <a:endParaRPr lang="en-US" sz="2800" b="1"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just">
                        <a:lnSpc>
                          <a:spcPct val="115000"/>
                        </a:lnSpc>
                        <a:spcBef>
                          <a:spcPts val="0"/>
                        </a:spcBef>
                        <a:spcAft>
                          <a:spcPts val="800"/>
                        </a:spcAft>
                      </a:pPr>
                      <a:r>
                        <a:rPr lang="en-US" sz="2800" b="1" i="1" dirty="0">
                          <a:ln>
                            <a:noFill/>
                          </a:ln>
                          <a:solidFill>
                            <a:srgbClr val="1F4E79"/>
                          </a:solidFill>
                          <a:effectLst/>
                          <a:uFill>
                            <a:solidFill>
                              <a:srgbClr val="000000"/>
                            </a:solidFill>
                          </a:uFill>
                          <a:latin typeface="Calibri" panose="020F0502020204030204" pitchFamily="34" charset="0"/>
                          <a:ea typeface="Calibri" panose="020F0502020204030204" pitchFamily="34" charset="0"/>
                        </a:rPr>
                        <a:t>Effect</a:t>
                      </a:r>
                      <a:endParaRPr lang="en-US" sz="2800" b="1"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822049883"/>
                  </a:ext>
                </a:extLst>
              </a:tr>
              <a:tr h="875814">
                <a:tc>
                  <a:txBody>
                    <a:bodyPr/>
                    <a:lstStyle/>
                    <a:p>
                      <a:pPr marL="0" marR="0" algn="just">
                        <a:lnSpc>
                          <a:spcPct val="115000"/>
                        </a:lnSpc>
                        <a:spcBef>
                          <a:spcPts val="0"/>
                        </a:spcBef>
                        <a:spcAft>
                          <a:spcPts val="800"/>
                        </a:spcAft>
                      </a:pPr>
                      <a:r>
                        <a:rPr lang="en-US" sz="2400"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Incorrect body positioning leading to…</a:t>
                      </a:r>
                      <a:endParaRPr lang="en-US" sz="24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just">
                        <a:lnSpc>
                          <a:spcPct val="115000"/>
                        </a:lnSpc>
                        <a:spcBef>
                          <a:spcPts val="0"/>
                        </a:spcBef>
                        <a:spcAft>
                          <a:spcPts val="800"/>
                        </a:spcAft>
                      </a:pPr>
                      <a:r>
                        <a:rPr lang="en-US" sz="2400" i="1" dirty="0">
                          <a:ln>
                            <a:noFill/>
                          </a:ln>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contractures and pressure sores/pressure ulcers.</a:t>
                      </a:r>
                      <a:endParaRPr lang="en-US" sz="24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2353369622"/>
                  </a:ext>
                </a:extLst>
              </a:tr>
              <a:tr h="2229174">
                <a:tc>
                  <a:txBody>
                    <a:bodyPr/>
                    <a:lstStyle/>
                    <a:p>
                      <a:pPr marL="0" marR="0" algn="just">
                        <a:lnSpc>
                          <a:spcPct val="115000"/>
                        </a:lnSpc>
                        <a:spcBef>
                          <a:spcPts val="0"/>
                        </a:spcBef>
                        <a:spcAft>
                          <a:spcPts val="800"/>
                        </a:spcAft>
                      </a:pPr>
                      <a:r>
                        <a:rPr lang="en-US" sz="2400"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Failure to assist with toileting and/or not changing a disposable brief in a timely manner, leading to…</a:t>
                      </a:r>
                      <a:endParaRPr lang="en-US" sz="24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just">
                        <a:lnSpc>
                          <a:spcPct val="115000"/>
                        </a:lnSpc>
                        <a:spcBef>
                          <a:spcPts val="0"/>
                        </a:spcBef>
                        <a:spcAft>
                          <a:spcPts val="800"/>
                        </a:spcAft>
                      </a:pPr>
                      <a:r>
                        <a:rPr lang="en-US" sz="2400"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a resident falling while going to the bathroom alone; a resident sitting in urine or feces which can cause skin breakdown; feelings of shame, indignity, and distress for resident.  </a:t>
                      </a:r>
                      <a:endParaRPr lang="en-US" sz="24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274190729"/>
                  </a:ext>
                </a:extLst>
              </a:tr>
              <a:tr h="875814">
                <a:tc>
                  <a:txBody>
                    <a:bodyPr/>
                    <a:lstStyle/>
                    <a:p>
                      <a:pPr marL="0" marR="0" algn="just">
                        <a:lnSpc>
                          <a:spcPct val="115000"/>
                        </a:lnSpc>
                        <a:spcBef>
                          <a:spcPts val="0"/>
                        </a:spcBef>
                        <a:spcAft>
                          <a:spcPts val="800"/>
                        </a:spcAft>
                      </a:pPr>
                      <a:r>
                        <a:rPr lang="en-US" sz="2400"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Lack of assistance eating or drinking leading to…</a:t>
                      </a:r>
                      <a:endParaRPr lang="en-US" sz="24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just">
                        <a:lnSpc>
                          <a:spcPct val="115000"/>
                        </a:lnSpc>
                        <a:spcBef>
                          <a:spcPts val="0"/>
                        </a:spcBef>
                        <a:spcAft>
                          <a:spcPts val="800"/>
                        </a:spcAft>
                      </a:pPr>
                      <a:r>
                        <a:rPr lang="en-US" sz="2400"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malnutrition and dehydration.</a:t>
                      </a:r>
                      <a:endParaRPr lang="en-US" sz="24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392496302"/>
                  </a:ext>
                </a:extLst>
              </a:tr>
            </a:tbl>
          </a:graphicData>
        </a:graphic>
      </p:graphicFrame>
      <p:sp>
        <p:nvSpPr>
          <p:cNvPr id="5" name="Rectangle 1">
            <a:extLst>
              <a:ext uri="{FF2B5EF4-FFF2-40B4-BE49-F238E27FC236}">
                <a16:creationId xmlns:a16="http://schemas.microsoft.com/office/drawing/2014/main" id="{8DA28B32-769E-42D7-88C2-4F60FFCA6B12}"/>
              </a:ext>
            </a:extLst>
          </p:cNvPr>
          <p:cNvSpPr>
            <a:spLocks noChangeArrowheads="1"/>
          </p:cNvSpPr>
          <p:nvPr/>
        </p:nvSpPr>
        <p:spPr bwMode="auto">
          <a:xfrm>
            <a:off x="3127375" y="22510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18668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87AA9-0BA1-4133-BA44-25AFC86B792E}"/>
              </a:ext>
            </a:extLst>
          </p:cNvPr>
          <p:cNvSpPr>
            <a:spLocks noGrp="1"/>
          </p:cNvSpPr>
          <p:nvPr>
            <p:ph type="title"/>
          </p:nvPr>
        </p:nvSpPr>
        <p:spPr/>
        <p:txBody>
          <a:bodyPr/>
          <a:lstStyle/>
          <a:p>
            <a:r>
              <a:rPr lang="en-US" b="1" dirty="0"/>
              <a:t>Welcome and Introduction</a:t>
            </a:r>
          </a:p>
        </p:txBody>
      </p:sp>
      <p:sp>
        <p:nvSpPr>
          <p:cNvPr id="4" name="Text Placeholder 3">
            <a:extLst>
              <a:ext uri="{FF2B5EF4-FFF2-40B4-BE49-F238E27FC236}">
                <a16:creationId xmlns:a16="http://schemas.microsoft.com/office/drawing/2014/main" id="{92F36537-34A7-A63F-8EB6-CAF37CE5A918}"/>
              </a:ext>
            </a:extLst>
          </p:cNvPr>
          <p:cNvSpPr>
            <a:spLocks noGrp="1"/>
          </p:cNvSpPr>
          <p:nvPr>
            <p:ph type="body" sz="quarter" idx="14"/>
          </p:nvPr>
        </p:nvSpPr>
        <p:spPr/>
        <p:txBody>
          <a:bodyPr/>
          <a:lstStyle/>
          <a:p>
            <a:r>
              <a:rPr lang="en-US" dirty="0">
                <a:solidFill>
                  <a:srgbClr val="191998"/>
                </a:solidFill>
              </a:rPr>
              <a:t>Section 1</a:t>
            </a:r>
          </a:p>
          <a:p>
            <a:endParaRPr lang="en-US" dirty="0">
              <a:solidFill>
                <a:srgbClr val="191998"/>
              </a:solidFill>
            </a:endParaRPr>
          </a:p>
        </p:txBody>
      </p:sp>
      <p:sp>
        <p:nvSpPr>
          <p:cNvPr id="3" name="Text Placeholder 2">
            <a:extLst>
              <a:ext uri="{FF2B5EF4-FFF2-40B4-BE49-F238E27FC236}">
                <a16:creationId xmlns:a16="http://schemas.microsoft.com/office/drawing/2014/main" id="{8BD41FB8-03E7-4AB7-8D0C-78FC5D344E80}"/>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32676547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33E26818-6B00-4734-9C5E-2CFC25E69D19}"/>
              </a:ext>
            </a:extLst>
          </p:cNvPr>
          <p:cNvGraphicFramePr>
            <a:graphicFrameLocks noGrp="1"/>
          </p:cNvGraphicFramePr>
          <p:nvPr>
            <p:ph idx="4294967295"/>
            <p:extLst>
              <p:ext uri="{D42A27DB-BD31-4B8C-83A1-F6EECF244321}">
                <p14:modId xmlns:p14="http://schemas.microsoft.com/office/powerpoint/2010/main" val="2425414846"/>
              </p:ext>
            </p:extLst>
          </p:nvPr>
        </p:nvGraphicFramePr>
        <p:xfrm>
          <a:off x="609600" y="1089605"/>
          <a:ext cx="10972800" cy="4678789"/>
        </p:xfrm>
        <a:graphic>
          <a:graphicData uri="http://schemas.openxmlformats.org/drawingml/2006/table">
            <a:tbl>
              <a:tblPr firstRow="1" firstCol="1" bandRow="1"/>
              <a:tblGrid>
                <a:gridCol w="5486400">
                  <a:extLst>
                    <a:ext uri="{9D8B030D-6E8A-4147-A177-3AD203B41FA5}">
                      <a16:colId xmlns:a16="http://schemas.microsoft.com/office/drawing/2014/main" val="3407151603"/>
                    </a:ext>
                  </a:extLst>
                </a:gridCol>
                <a:gridCol w="5486400">
                  <a:extLst>
                    <a:ext uri="{9D8B030D-6E8A-4147-A177-3AD203B41FA5}">
                      <a16:colId xmlns:a16="http://schemas.microsoft.com/office/drawing/2014/main" val="1540273311"/>
                    </a:ext>
                  </a:extLst>
                </a:gridCol>
              </a:tblGrid>
              <a:tr h="753561">
                <a:tc>
                  <a:txBody>
                    <a:bodyPr/>
                    <a:lstStyle/>
                    <a:p>
                      <a:pPr marL="0" marR="0" algn="just">
                        <a:lnSpc>
                          <a:spcPct val="115000"/>
                        </a:lnSpc>
                        <a:spcBef>
                          <a:spcPts val="0"/>
                        </a:spcBef>
                        <a:spcAft>
                          <a:spcPts val="800"/>
                        </a:spcAft>
                      </a:pPr>
                      <a:r>
                        <a:rPr lang="en-US" sz="2800" b="1" i="1" dirty="0">
                          <a:ln>
                            <a:noFill/>
                          </a:ln>
                          <a:solidFill>
                            <a:srgbClr val="1F4E79"/>
                          </a:solidFill>
                          <a:effectLst/>
                          <a:uFill>
                            <a:solidFill>
                              <a:srgbClr val="000000"/>
                            </a:solidFill>
                          </a:uFill>
                          <a:latin typeface="Calibri" panose="020F0502020204030204" pitchFamily="34" charset="0"/>
                          <a:ea typeface="Calibri" panose="020F0502020204030204" pitchFamily="34" charset="0"/>
                        </a:rPr>
                        <a:t>Cause</a:t>
                      </a:r>
                      <a:endParaRPr lang="en-US" sz="2800" b="1"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just">
                        <a:lnSpc>
                          <a:spcPct val="115000"/>
                        </a:lnSpc>
                        <a:spcBef>
                          <a:spcPts val="0"/>
                        </a:spcBef>
                        <a:spcAft>
                          <a:spcPts val="800"/>
                        </a:spcAft>
                      </a:pPr>
                      <a:r>
                        <a:rPr lang="en-US" sz="2800" b="1" i="1" dirty="0">
                          <a:ln>
                            <a:noFill/>
                          </a:ln>
                          <a:solidFill>
                            <a:srgbClr val="1F4E79"/>
                          </a:solidFill>
                          <a:effectLst/>
                          <a:uFill>
                            <a:solidFill>
                              <a:srgbClr val="000000"/>
                            </a:solidFill>
                          </a:uFill>
                          <a:latin typeface="Calibri" panose="020F0502020204030204" pitchFamily="34" charset="0"/>
                          <a:ea typeface="Calibri" panose="020F0502020204030204" pitchFamily="34" charset="0"/>
                        </a:rPr>
                        <a:t>Effect</a:t>
                      </a:r>
                      <a:endParaRPr lang="en-US" sz="2800" b="1"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2822049883"/>
                  </a:ext>
                </a:extLst>
              </a:tr>
              <a:tr h="502481">
                <a:tc>
                  <a:txBody>
                    <a:bodyPr/>
                    <a:lstStyle/>
                    <a:p>
                      <a:pPr marL="0" marR="0" algn="just">
                        <a:lnSpc>
                          <a:spcPct val="115000"/>
                        </a:lnSpc>
                        <a:spcBef>
                          <a:spcPts val="0"/>
                        </a:spcBef>
                        <a:spcAft>
                          <a:spcPts val="800"/>
                        </a:spcAft>
                      </a:pPr>
                      <a:r>
                        <a:rPr lang="en-US" sz="2400"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Lack of assistance with walking leading to…</a:t>
                      </a:r>
                      <a:endParaRPr lang="en-US" sz="24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just">
                        <a:lnSpc>
                          <a:spcPct val="115000"/>
                        </a:lnSpc>
                        <a:spcBef>
                          <a:spcPts val="0"/>
                        </a:spcBef>
                        <a:spcAft>
                          <a:spcPts val="800"/>
                        </a:spcAft>
                      </a:pPr>
                      <a:r>
                        <a:rPr lang="en-US" sz="2400"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immobility.</a:t>
                      </a:r>
                      <a:endParaRPr lang="en-US" sz="24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3490696139"/>
                  </a:ext>
                </a:extLst>
              </a:tr>
              <a:tr h="502481">
                <a:tc>
                  <a:txBody>
                    <a:bodyPr/>
                    <a:lstStyle/>
                    <a:p>
                      <a:pPr marL="0" marR="0" algn="just">
                        <a:lnSpc>
                          <a:spcPct val="115000"/>
                        </a:lnSpc>
                        <a:spcBef>
                          <a:spcPts val="0"/>
                        </a:spcBef>
                        <a:spcAft>
                          <a:spcPts val="800"/>
                        </a:spcAft>
                      </a:pPr>
                      <a:r>
                        <a:rPr lang="en-US" sz="2400"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Poor hand washing techniques leading to…</a:t>
                      </a:r>
                      <a:endParaRPr lang="en-US" sz="24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just">
                        <a:lnSpc>
                          <a:spcPct val="115000"/>
                        </a:lnSpc>
                        <a:spcBef>
                          <a:spcPts val="0"/>
                        </a:spcBef>
                        <a:spcAft>
                          <a:spcPts val="800"/>
                        </a:spcAft>
                      </a:pPr>
                      <a:r>
                        <a:rPr lang="en-US" sz="2400"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infection.</a:t>
                      </a:r>
                      <a:endParaRPr lang="en-US" sz="24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3385088400"/>
                  </a:ext>
                </a:extLst>
              </a:tr>
              <a:tr h="1036227">
                <a:tc>
                  <a:txBody>
                    <a:bodyPr/>
                    <a:lstStyle/>
                    <a:p>
                      <a:pPr marL="0" marR="0" algn="just">
                        <a:lnSpc>
                          <a:spcPct val="115000"/>
                        </a:lnSpc>
                        <a:spcBef>
                          <a:spcPts val="0"/>
                        </a:spcBef>
                        <a:spcAft>
                          <a:spcPts val="800"/>
                        </a:spcAft>
                      </a:pPr>
                      <a:r>
                        <a:rPr lang="en-US" sz="2400"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Lack of assistance with participating in activities of interest leading to…</a:t>
                      </a:r>
                      <a:endParaRPr lang="en-US" sz="24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tc>
                  <a:txBody>
                    <a:bodyPr/>
                    <a:lstStyle/>
                    <a:p>
                      <a:pPr marL="0" marR="0" algn="just">
                        <a:lnSpc>
                          <a:spcPct val="115000"/>
                        </a:lnSpc>
                        <a:spcBef>
                          <a:spcPts val="0"/>
                        </a:spcBef>
                        <a:spcAft>
                          <a:spcPts val="800"/>
                        </a:spcAft>
                      </a:pPr>
                      <a:r>
                        <a:rPr lang="en-US" sz="2400"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withdrawal and isolation.</a:t>
                      </a:r>
                      <a:endParaRPr lang="en-US" sz="24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tcPr>
                </a:tc>
                <a:extLst>
                  <a:ext uri="{0D108BD9-81ED-4DB2-BD59-A6C34878D82A}">
                    <a16:rowId xmlns:a16="http://schemas.microsoft.com/office/drawing/2014/main" val="948584617"/>
                  </a:ext>
                </a:extLst>
              </a:tr>
              <a:tr h="1569973">
                <a:tc>
                  <a:txBody>
                    <a:bodyPr/>
                    <a:lstStyle/>
                    <a:p>
                      <a:pPr marL="0" marR="0" algn="just">
                        <a:lnSpc>
                          <a:spcPct val="115000"/>
                        </a:lnSpc>
                        <a:spcBef>
                          <a:spcPts val="0"/>
                        </a:spcBef>
                        <a:spcAft>
                          <a:spcPts val="800"/>
                        </a:spcAft>
                      </a:pPr>
                      <a:r>
                        <a:rPr lang="en-US" sz="2400"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Ignoring call lights or cries for help leading to… </a:t>
                      </a:r>
                      <a:endParaRPr lang="en-US" sz="24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tc>
                  <a:txBody>
                    <a:bodyPr/>
                    <a:lstStyle/>
                    <a:p>
                      <a:pPr marL="0" marR="0" algn="just">
                        <a:lnSpc>
                          <a:spcPct val="115000"/>
                        </a:lnSpc>
                        <a:spcBef>
                          <a:spcPts val="0"/>
                        </a:spcBef>
                        <a:spcAft>
                          <a:spcPts val="800"/>
                        </a:spcAft>
                      </a:pPr>
                      <a:r>
                        <a:rPr lang="en-US" sz="2400" i="1" dirty="0">
                          <a:ln>
                            <a:noFill/>
                          </a:ln>
                          <a:solidFill>
                            <a:srgbClr val="000000"/>
                          </a:solidFill>
                          <a:effectLst/>
                          <a:uFill>
                            <a:solidFill>
                              <a:srgbClr val="000000"/>
                            </a:solidFill>
                          </a:uFill>
                          <a:latin typeface="Calibri" panose="020F0502020204030204" pitchFamily="34" charset="0"/>
                          <a:ea typeface="Calibri" panose="020F0502020204030204" pitchFamily="34" charset="0"/>
                        </a:rPr>
                        <a:t>residents having unnecessary pain, anxiety, increased falls, and losing bladder or bowel control.</a:t>
                      </a:r>
                      <a:endParaRPr lang="en-US" sz="2400" dirty="0">
                        <a:ln>
                          <a:noFill/>
                        </a:ln>
                        <a:solidFill>
                          <a:srgbClr val="000000"/>
                        </a:solidFill>
                        <a:effectLst/>
                        <a:uFill>
                          <a:solidFill>
                            <a:srgbClr val="000000"/>
                          </a:solidFill>
                        </a:uFill>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9CC2E5"/>
                      </a:solidFill>
                      <a:prstDash val="solid"/>
                      <a:round/>
                      <a:headEnd type="none" w="med" len="med"/>
                      <a:tailEnd type="none" w="med" len="med"/>
                    </a:lnT>
                    <a:lnB w="12700" cap="flat" cmpd="sng" algn="ctr">
                      <a:solidFill>
                        <a:srgbClr val="9CC2E5"/>
                      </a:solidFill>
                      <a:prstDash val="solid"/>
                      <a:round/>
                      <a:headEnd type="none" w="med" len="med"/>
                      <a:tailEnd type="none" w="med" len="med"/>
                    </a:lnB>
                    <a:solidFill>
                      <a:srgbClr val="DEEAF6"/>
                    </a:solidFill>
                  </a:tcPr>
                </a:tc>
                <a:extLst>
                  <a:ext uri="{0D108BD9-81ED-4DB2-BD59-A6C34878D82A}">
                    <a16:rowId xmlns:a16="http://schemas.microsoft.com/office/drawing/2014/main" val="435408042"/>
                  </a:ext>
                </a:extLst>
              </a:tr>
            </a:tbl>
          </a:graphicData>
        </a:graphic>
      </p:graphicFrame>
      <p:sp>
        <p:nvSpPr>
          <p:cNvPr id="5" name="Rectangle 1">
            <a:extLst>
              <a:ext uri="{FF2B5EF4-FFF2-40B4-BE49-F238E27FC236}">
                <a16:creationId xmlns:a16="http://schemas.microsoft.com/office/drawing/2014/main" id="{8DA28B32-769E-42D7-88C2-4F60FFCA6B12}"/>
              </a:ext>
            </a:extLst>
          </p:cNvPr>
          <p:cNvSpPr>
            <a:spLocks noChangeArrowheads="1"/>
          </p:cNvSpPr>
          <p:nvPr/>
        </p:nvSpPr>
        <p:spPr bwMode="auto">
          <a:xfrm>
            <a:off x="3127375" y="22510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1655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113B9-6FC8-49F3-BD19-A2BB84C707A4}"/>
              </a:ext>
            </a:extLst>
          </p:cNvPr>
          <p:cNvSpPr>
            <a:spLocks noGrp="1"/>
          </p:cNvSpPr>
          <p:nvPr>
            <p:ph type="title"/>
          </p:nvPr>
        </p:nvSpPr>
        <p:spPr>
          <a:xfrm>
            <a:off x="838200" y="365125"/>
            <a:ext cx="10972800" cy="939419"/>
          </a:xfrm>
        </p:spPr>
        <p:txBody>
          <a:bodyPr/>
          <a:lstStyle/>
          <a:p>
            <a:r>
              <a:rPr lang="en-US" sz="4400" b="1" dirty="0"/>
              <a:t>Exploitation (Financial Exploitation)</a:t>
            </a:r>
          </a:p>
        </p:txBody>
      </p:sp>
      <p:graphicFrame>
        <p:nvGraphicFramePr>
          <p:cNvPr id="4" name="Content Placeholder 3">
            <a:extLst>
              <a:ext uri="{FF2B5EF4-FFF2-40B4-BE49-F238E27FC236}">
                <a16:creationId xmlns:a16="http://schemas.microsoft.com/office/drawing/2014/main" id="{683DE242-413B-479C-ADB5-AF7E11420688}"/>
              </a:ext>
            </a:extLst>
          </p:cNvPr>
          <p:cNvGraphicFramePr>
            <a:graphicFrameLocks noGrp="1"/>
          </p:cNvGraphicFramePr>
          <p:nvPr>
            <p:ph idx="1"/>
            <p:extLst>
              <p:ext uri="{D42A27DB-BD31-4B8C-83A1-F6EECF244321}">
                <p14:modId xmlns:p14="http://schemas.microsoft.com/office/powerpoint/2010/main" val="360992248"/>
              </p:ext>
            </p:extLst>
          </p:nvPr>
        </p:nvGraphicFramePr>
        <p:xfrm>
          <a:off x="609600" y="1304544"/>
          <a:ext cx="10972800" cy="5172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80651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73265-7B65-422E-919B-F737160A6628}"/>
              </a:ext>
            </a:extLst>
          </p:cNvPr>
          <p:cNvSpPr>
            <a:spLocks noGrp="1"/>
          </p:cNvSpPr>
          <p:nvPr>
            <p:ph type="title"/>
          </p:nvPr>
        </p:nvSpPr>
        <p:spPr/>
        <p:txBody>
          <a:bodyPr>
            <a:normAutofit/>
          </a:bodyPr>
          <a:lstStyle/>
          <a:p>
            <a:r>
              <a:rPr lang="en-US" sz="3200" b="1" dirty="0"/>
              <a:t>The Ombudsman Program and Complaints about ANE</a:t>
            </a:r>
          </a:p>
        </p:txBody>
      </p:sp>
      <p:graphicFrame>
        <p:nvGraphicFramePr>
          <p:cNvPr id="4" name="Content Placeholder 3">
            <a:extLst>
              <a:ext uri="{FF2B5EF4-FFF2-40B4-BE49-F238E27FC236}">
                <a16:creationId xmlns:a16="http://schemas.microsoft.com/office/drawing/2014/main" id="{4D69F0CB-4785-42FC-A62A-C6853A897819}"/>
              </a:ext>
            </a:extLst>
          </p:cNvPr>
          <p:cNvGraphicFramePr>
            <a:graphicFrameLocks noGrp="1"/>
          </p:cNvGraphicFramePr>
          <p:nvPr>
            <p:ph idx="1"/>
            <p:extLst>
              <p:ext uri="{D42A27DB-BD31-4B8C-83A1-F6EECF244321}">
                <p14:modId xmlns:p14="http://schemas.microsoft.com/office/powerpoint/2010/main" val="271369785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992559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4DFECEB5-A727-4E0D-873F-4202D2F94166}"/>
              </a:ext>
            </a:extLst>
          </p:cNvPr>
          <p:cNvGraphicFramePr>
            <a:graphicFrameLocks noGrp="1"/>
          </p:cNvGraphicFramePr>
          <p:nvPr>
            <p:ph idx="1"/>
            <p:extLst>
              <p:ext uri="{D42A27DB-BD31-4B8C-83A1-F6EECF244321}">
                <p14:modId xmlns:p14="http://schemas.microsoft.com/office/powerpoint/2010/main" val="2582314066"/>
              </p:ext>
            </p:extLst>
          </p:nvPr>
        </p:nvGraphicFramePr>
        <p:xfrm>
          <a:off x="609600" y="1088136"/>
          <a:ext cx="109728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898207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AFC636-EBAC-4FCF-A2D7-18BD0D6B818E}"/>
              </a:ext>
            </a:extLst>
          </p:cNvPr>
          <p:cNvSpPr>
            <a:spLocks noGrp="1"/>
          </p:cNvSpPr>
          <p:nvPr>
            <p:ph type="body" sz="quarter" idx="14"/>
          </p:nvPr>
        </p:nvSpPr>
        <p:spPr>
          <a:xfrm>
            <a:off x="457198" y="781050"/>
            <a:ext cx="10515600" cy="842566"/>
          </a:xfrm>
        </p:spPr>
        <p:txBody>
          <a:bodyPr>
            <a:normAutofit/>
          </a:bodyPr>
          <a:lstStyle/>
          <a:p>
            <a:pPr marL="0" indent="0" algn="ctr">
              <a:buNone/>
            </a:pPr>
            <a:r>
              <a:rPr lang="en-US" sz="3600" b="1" dirty="0"/>
              <a:t>Ariella</a:t>
            </a:r>
          </a:p>
        </p:txBody>
      </p:sp>
      <p:pic>
        <p:nvPicPr>
          <p:cNvPr id="5" name="Picture 4" descr="Woman wearing a white shirt">
            <a:extLst>
              <a:ext uri="{FF2B5EF4-FFF2-40B4-BE49-F238E27FC236}">
                <a16:creationId xmlns:a16="http://schemas.microsoft.com/office/drawing/2014/main" id="{8E0DF359-4C97-4627-9338-16D492FFE20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253134" y="1691830"/>
            <a:ext cx="7170620" cy="4785170"/>
          </a:xfrm>
          <a:prstGeom prst="rect">
            <a:avLst/>
          </a:prstGeom>
        </p:spPr>
      </p:pic>
    </p:spTree>
    <p:extLst>
      <p:ext uri="{BB962C8B-B14F-4D97-AF65-F5344CB8AC3E}">
        <p14:creationId xmlns:p14="http://schemas.microsoft.com/office/powerpoint/2010/main" val="1509462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3444C5E-CE9C-471C-8C27-AE7B9A8B6826}"/>
              </a:ext>
            </a:extLst>
          </p:cNvPr>
          <p:cNvSpPr>
            <a:spLocks noGrp="1"/>
          </p:cNvSpPr>
          <p:nvPr>
            <p:ph type="body" sz="quarter" idx="14"/>
          </p:nvPr>
        </p:nvSpPr>
        <p:spPr>
          <a:xfrm>
            <a:off x="838200" y="1288654"/>
            <a:ext cx="10515600" cy="3073796"/>
          </a:xfrm>
        </p:spPr>
        <p:txBody>
          <a:bodyPr>
            <a:normAutofit lnSpcReduction="10000"/>
          </a:bodyPr>
          <a:lstStyle/>
          <a:p>
            <a:pPr marL="0" indent="0" algn="ctr">
              <a:buNone/>
            </a:pPr>
            <a:r>
              <a:rPr lang="en-US" sz="4000" b="1" dirty="0"/>
              <a:t>Why would a resident choose not to report abuse, neglect, or exploitation?</a:t>
            </a:r>
          </a:p>
          <a:p>
            <a:pPr marL="0" indent="0" algn="ctr">
              <a:buNone/>
            </a:pPr>
            <a:endParaRPr lang="en-US" sz="4000" b="1" dirty="0"/>
          </a:p>
          <a:p>
            <a:pPr marL="0" indent="0" algn="ctr">
              <a:buNone/>
            </a:pPr>
            <a:r>
              <a:rPr lang="en-US" sz="4000" b="1" dirty="0"/>
              <a:t>Fear of Retaliation</a:t>
            </a:r>
          </a:p>
        </p:txBody>
      </p:sp>
    </p:spTree>
    <p:extLst>
      <p:ext uri="{BB962C8B-B14F-4D97-AF65-F5344CB8AC3E}">
        <p14:creationId xmlns:p14="http://schemas.microsoft.com/office/powerpoint/2010/main" val="3356571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A536C-1B10-4F6C-92C1-68D9FDAFF2D4}"/>
              </a:ext>
            </a:extLst>
          </p:cNvPr>
          <p:cNvSpPr>
            <a:spLocks noGrp="1"/>
          </p:cNvSpPr>
          <p:nvPr>
            <p:ph type="title"/>
          </p:nvPr>
        </p:nvSpPr>
        <p:spPr>
          <a:xfrm>
            <a:off x="838200" y="1"/>
            <a:ext cx="10515600" cy="1690688"/>
          </a:xfrm>
        </p:spPr>
        <p:txBody>
          <a:bodyPr/>
          <a:lstStyle/>
          <a:p>
            <a:r>
              <a:rPr lang="en-US" b="1" dirty="0"/>
              <a:t>Reporting Requirements</a:t>
            </a:r>
          </a:p>
        </p:txBody>
      </p:sp>
      <p:graphicFrame>
        <p:nvGraphicFramePr>
          <p:cNvPr id="4" name="Content Placeholder 3">
            <a:extLst>
              <a:ext uri="{FF2B5EF4-FFF2-40B4-BE49-F238E27FC236}">
                <a16:creationId xmlns:a16="http://schemas.microsoft.com/office/drawing/2014/main" id="{5CC3675B-3F8F-4F95-A6BF-422690B65B6C}"/>
              </a:ext>
            </a:extLst>
          </p:cNvPr>
          <p:cNvGraphicFramePr>
            <a:graphicFrameLocks noGrp="1"/>
          </p:cNvGraphicFramePr>
          <p:nvPr>
            <p:ph idx="1"/>
            <p:extLst>
              <p:ext uri="{D42A27DB-BD31-4B8C-83A1-F6EECF244321}">
                <p14:modId xmlns:p14="http://schemas.microsoft.com/office/powerpoint/2010/main" val="298458854"/>
              </p:ext>
            </p:extLst>
          </p:nvPr>
        </p:nvGraphicFramePr>
        <p:xfrm>
          <a:off x="-442976" y="1348317"/>
          <a:ext cx="7205472" cy="5245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B66D63BD-C6C8-47B0-BF16-FA87B9C0F6E4}"/>
              </a:ext>
            </a:extLst>
          </p:cNvPr>
          <p:cNvSpPr txBox="1"/>
          <p:nvPr/>
        </p:nvSpPr>
        <p:spPr>
          <a:xfrm>
            <a:off x="6762496" y="1724098"/>
            <a:ext cx="4157472" cy="4493538"/>
          </a:xfrm>
          <a:custGeom>
            <a:avLst/>
            <a:gdLst>
              <a:gd name="connsiteX0" fmla="*/ 0 w 4157472"/>
              <a:gd name="connsiteY0" fmla="*/ 0 h 4493538"/>
              <a:gd name="connsiteX1" fmla="*/ 469200 w 4157472"/>
              <a:gd name="connsiteY1" fmla="*/ 0 h 4493538"/>
              <a:gd name="connsiteX2" fmla="*/ 1063125 w 4157472"/>
              <a:gd name="connsiteY2" fmla="*/ 0 h 4493538"/>
              <a:gd name="connsiteX3" fmla="*/ 1657050 w 4157472"/>
              <a:gd name="connsiteY3" fmla="*/ 0 h 4493538"/>
              <a:gd name="connsiteX4" fmla="*/ 2250974 w 4157472"/>
              <a:gd name="connsiteY4" fmla="*/ 0 h 4493538"/>
              <a:gd name="connsiteX5" fmla="*/ 2761749 w 4157472"/>
              <a:gd name="connsiteY5" fmla="*/ 0 h 4493538"/>
              <a:gd name="connsiteX6" fmla="*/ 3230950 w 4157472"/>
              <a:gd name="connsiteY6" fmla="*/ 0 h 4493538"/>
              <a:gd name="connsiteX7" fmla="*/ 4157472 w 4157472"/>
              <a:gd name="connsiteY7" fmla="*/ 0 h 4493538"/>
              <a:gd name="connsiteX8" fmla="*/ 4157472 w 4157472"/>
              <a:gd name="connsiteY8" fmla="*/ 471821 h 4493538"/>
              <a:gd name="connsiteX9" fmla="*/ 4157472 w 4157472"/>
              <a:gd name="connsiteY9" fmla="*/ 898708 h 4493538"/>
              <a:gd name="connsiteX10" fmla="*/ 4157472 w 4157472"/>
              <a:gd name="connsiteY10" fmla="*/ 1415464 h 4493538"/>
              <a:gd name="connsiteX11" fmla="*/ 4157472 w 4157472"/>
              <a:gd name="connsiteY11" fmla="*/ 2022092 h 4493538"/>
              <a:gd name="connsiteX12" fmla="*/ 4157472 w 4157472"/>
              <a:gd name="connsiteY12" fmla="*/ 2628720 h 4493538"/>
              <a:gd name="connsiteX13" fmla="*/ 4157472 w 4157472"/>
              <a:gd name="connsiteY13" fmla="*/ 3100541 h 4493538"/>
              <a:gd name="connsiteX14" fmla="*/ 4157472 w 4157472"/>
              <a:gd name="connsiteY14" fmla="*/ 3662233 h 4493538"/>
              <a:gd name="connsiteX15" fmla="*/ 4157472 w 4157472"/>
              <a:gd name="connsiteY15" fmla="*/ 4493538 h 4493538"/>
              <a:gd name="connsiteX16" fmla="*/ 3521973 w 4157472"/>
              <a:gd name="connsiteY16" fmla="*/ 4493538 h 4493538"/>
              <a:gd name="connsiteX17" fmla="*/ 2844899 w 4157472"/>
              <a:gd name="connsiteY17" fmla="*/ 4493538 h 4493538"/>
              <a:gd name="connsiteX18" fmla="*/ 2375698 w 4157472"/>
              <a:gd name="connsiteY18" fmla="*/ 4493538 h 4493538"/>
              <a:gd name="connsiteX19" fmla="*/ 1781774 w 4157472"/>
              <a:gd name="connsiteY19" fmla="*/ 4493538 h 4493538"/>
              <a:gd name="connsiteX20" fmla="*/ 1146274 w 4157472"/>
              <a:gd name="connsiteY20" fmla="*/ 4493538 h 4493538"/>
              <a:gd name="connsiteX21" fmla="*/ 593925 w 4157472"/>
              <a:gd name="connsiteY21" fmla="*/ 4493538 h 4493538"/>
              <a:gd name="connsiteX22" fmla="*/ 0 w 4157472"/>
              <a:gd name="connsiteY22" fmla="*/ 4493538 h 4493538"/>
              <a:gd name="connsiteX23" fmla="*/ 0 w 4157472"/>
              <a:gd name="connsiteY23" fmla="*/ 4066652 h 4493538"/>
              <a:gd name="connsiteX24" fmla="*/ 0 w 4157472"/>
              <a:gd name="connsiteY24" fmla="*/ 3549895 h 4493538"/>
              <a:gd name="connsiteX25" fmla="*/ 0 w 4157472"/>
              <a:gd name="connsiteY25" fmla="*/ 3033138 h 4493538"/>
              <a:gd name="connsiteX26" fmla="*/ 0 w 4157472"/>
              <a:gd name="connsiteY26" fmla="*/ 2606252 h 4493538"/>
              <a:gd name="connsiteX27" fmla="*/ 0 w 4157472"/>
              <a:gd name="connsiteY27" fmla="*/ 1999624 h 4493538"/>
              <a:gd name="connsiteX28" fmla="*/ 0 w 4157472"/>
              <a:gd name="connsiteY28" fmla="*/ 1482868 h 4493538"/>
              <a:gd name="connsiteX29" fmla="*/ 0 w 4157472"/>
              <a:gd name="connsiteY29" fmla="*/ 831305 h 4493538"/>
              <a:gd name="connsiteX30" fmla="*/ 0 w 4157472"/>
              <a:gd name="connsiteY30" fmla="*/ 0 h 44935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157472" h="4493538" fill="none" extrusionOk="0">
                <a:moveTo>
                  <a:pt x="0" y="0"/>
                </a:moveTo>
                <a:cubicBezTo>
                  <a:pt x="177515" y="-4866"/>
                  <a:pt x="335134" y="55431"/>
                  <a:pt x="469200" y="0"/>
                </a:cubicBezTo>
                <a:cubicBezTo>
                  <a:pt x="603266" y="-55431"/>
                  <a:pt x="847269" y="44784"/>
                  <a:pt x="1063125" y="0"/>
                </a:cubicBezTo>
                <a:cubicBezTo>
                  <a:pt x="1278981" y="-44784"/>
                  <a:pt x="1362146" y="24738"/>
                  <a:pt x="1657050" y="0"/>
                </a:cubicBezTo>
                <a:cubicBezTo>
                  <a:pt x="1951954" y="-24738"/>
                  <a:pt x="2067369" y="45512"/>
                  <a:pt x="2250974" y="0"/>
                </a:cubicBezTo>
                <a:cubicBezTo>
                  <a:pt x="2434579" y="-45512"/>
                  <a:pt x="2586231" y="43733"/>
                  <a:pt x="2761749" y="0"/>
                </a:cubicBezTo>
                <a:cubicBezTo>
                  <a:pt x="2937268" y="-43733"/>
                  <a:pt x="3108257" y="27448"/>
                  <a:pt x="3230950" y="0"/>
                </a:cubicBezTo>
                <a:cubicBezTo>
                  <a:pt x="3353643" y="-27448"/>
                  <a:pt x="3825276" y="105763"/>
                  <a:pt x="4157472" y="0"/>
                </a:cubicBezTo>
                <a:cubicBezTo>
                  <a:pt x="4206381" y="224487"/>
                  <a:pt x="4118918" y="269554"/>
                  <a:pt x="4157472" y="471821"/>
                </a:cubicBezTo>
                <a:cubicBezTo>
                  <a:pt x="4196026" y="674088"/>
                  <a:pt x="4137940" y="789404"/>
                  <a:pt x="4157472" y="898708"/>
                </a:cubicBezTo>
                <a:cubicBezTo>
                  <a:pt x="4177004" y="1008012"/>
                  <a:pt x="4128462" y="1192608"/>
                  <a:pt x="4157472" y="1415464"/>
                </a:cubicBezTo>
                <a:cubicBezTo>
                  <a:pt x="4186482" y="1638320"/>
                  <a:pt x="4138481" y="1766543"/>
                  <a:pt x="4157472" y="2022092"/>
                </a:cubicBezTo>
                <a:cubicBezTo>
                  <a:pt x="4176463" y="2277641"/>
                  <a:pt x="4105350" y="2471277"/>
                  <a:pt x="4157472" y="2628720"/>
                </a:cubicBezTo>
                <a:cubicBezTo>
                  <a:pt x="4209594" y="2786163"/>
                  <a:pt x="4116743" y="2913446"/>
                  <a:pt x="4157472" y="3100541"/>
                </a:cubicBezTo>
                <a:cubicBezTo>
                  <a:pt x="4198201" y="3287636"/>
                  <a:pt x="4149419" y="3484195"/>
                  <a:pt x="4157472" y="3662233"/>
                </a:cubicBezTo>
                <a:cubicBezTo>
                  <a:pt x="4165525" y="3840271"/>
                  <a:pt x="4134204" y="4144957"/>
                  <a:pt x="4157472" y="4493538"/>
                </a:cubicBezTo>
                <a:cubicBezTo>
                  <a:pt x="4030305" y="4496864"/>
                  <a:pt x="3835764" y="4480855"/>
                  <a:pt x="3521973" y="4493538"/>
                </a:cubicBezTo>
                <a:cubicBezTo>
                  <a:pt x="3208182" y="4506221"/>
                  <a:pt x="3031475" y="4472044"/>
                  <a:pt x="2844899" y="4493538"/>
                </a:cubicBezTo>
                <a:cubicBezTo>
                  <a:pt x="2658323" y="4515032"/>
                  <a:pt x="2484723" y="4455732"/>
                  <a:pt x="2375698" y="4493538"/>
                </a:cubicBezTo>
                <a:cubicBezTo>
                  <a:pt x="2266673" y="4531344"/>
                  <a:pt x="2073226" y="4444779"/>
                  <a:pt x="1781774" y="4493538"/>
                </a:cubicBezTo>
                <a:cubicBezTo>
                  <a:pt x="1490322" y="4542297"/>
                  <a:pt x="1329313" y="4444652"/>
                  <a:pt x="1146274" y="4493538"/>
                </a:cubicBezTo>
                <a:cubicBezTo>
                  <a:pt x="963235" y="4542424"/>
                  <a:pt x="832264" y="4481582"/>
                  <a:pt x="593925" y="4493538"/>
                </a:cubicBezTo>
                <a:cubicBezTo>
                  <a:pt x="355586" y="4505494"/>
                  <a:pt x="142861" y="4481745"/>
                  <a:pt x="0" y="4493538"/>
                </a:cubicBezTo>
                <a:cubicBezTo>
                  <a:pt x="-47835" y="4309280"/>
                  <a:pt x="43370" y="4165667"/>
                  <a:pt x="0" y="4066652"/>
                </a:cubicBezTo>
                <a:cubicBezTo>
                  <a:pt x="-43370" y="3967637"/>
                  <a:pt x="14612" y="3780184"/>
                  <a:pt x="0" y="3549895"/>
                </a:cubicBezTo>
                <a:cubicBezTo>
                  <a:pt x="-14612" y="3319606"/>
                  <a:pt x="48731" y="3179327"/>
                  <a:pt x="0" y="3033138"/>
                </a:cubicBezTo>
                <a:cubicBezTo>
                  <a:pt x="-48731" y="2886949"/>
                  <a:pt x="43194" y="2785236"/>
                  <a:pt x="0" y="2606252"/>
                </a:cubicBezTo>
                <a:cubicBezTo>
                  <a:pt x="-43194" y="2427268"/>
                  <a:pt x="41730" y="2138562"/>
                  <a:pt x="0" y="1999624"/>
                </a:cubicBezTo>
                <a:cubicBezTo>
                  <a:pt x="-41730" y="1860686"/>
                  <a:pt x="3939" y="1591279"/>
                  <a:pt x="0" y="1482868"/>
                </a:cubicBezTo>
                <a:cubicBezTo>
                  <a:pt x="-3939" y="1374457"/>
                  <a:pt x="61913" y="1058440"/>
                  <a:pt x="0" y="831305"/>
                </a:cubicBezTo>
                <a:cubicBezTo>
                  <a:pt x="-61913" y="604170"/>
                  <a:pt x="84415" y="404410"/>
                  <a:pt x="0" y="0"/>
                </a:cubicBezTo>
                <a:close/>
              </a:path>
              <a:path w="4157472" h="4493538" stroke="0" extrusionOk="0">
                <a:moveTo>
                  <a:pt x="0" y="0"/>
                </a:moveTo>
                <a:cubicBezTo>
                  <a:pt x="203855" y="-64346"/>
                  <a:pt x="373897" y="30476"/>
                  <a:pt x="552350" y="0"/>
                </a:cubicBezTo>
                <a:cubicBezTo>
                  <a:pt x="730803" y="-30476"/>
                  <a:pt x="979071" y="33699"/>
                  <a:pt x="1146274" y="0"/>
                </a:cubicBezTo>
                <a:cubicBezTo>
                  <a:pt x="1313477" y="-33699"/>
                  <a:pt x="1544206" y="34570"/>
                  <a:pt x="1657050" y="0"/>
                </a:cubicBezTo>
                <a:cubicBezTo>
                  <a:pt x="1769894" y="-34570"/>
                  <a:pt x="2096471" y="14039"/>
                  <a:pt x="2334124" y="0"/>
                </a:cubicBezTo>
                <a:cubicBezTo>
                  <a:pt x="2571777" y="-14039"/>
                  <a:pt x="2694549" y="49750"/>
                  <a:pt x="2969623" y="0"/>
                </a:cubicBezTo>
                <a:cubicBezTo>
                  <a:pt x="3244697" y="-49750"/>
                  <a:pt x="3257214" y="40012"/>
                  <a:pt x="3480398" y="0"/>
                </a:cubicBezTo>
                <a:cubicBezTo>
                  <a:pt x="3703582" y="-40012"/>
                  <a:pt x="3837482" y="17663"/>
                  <a:pt x="4157472" y="0"/>
                </a:cubicBezTo>
                <a:cubicBezTo>
                  <a:pt x="4188561" y="226073"/>
                  <a:pt x="4101986" y="372270"/>
                  <a:pt x="4157472" y="471821"/>
                </a:cubicBezTo>
                <a:cubicBezTo>
                  <a:pt x="4212958" y="571372"/>
                  <a:pt x="4128947" y="844538"/>
                  <a:pt x="4157472" y="1033514"/>
                </a:cubicBezTo>
                <a:cubicBezTo>
                  <a:pt x="4185997" y="1222490"/>
                  <a:pt x="4154147" y="1407201"/>
                  <a:pt x="4157472" y="1550271"/>
                </a:cubicBezTo>
                <a:cubicBezTo>
                  <a:pt x="4160797" y="1693341"/>
                  <a:pt x="4084816" y="1921552"/>
                  <a:pt x="4157472" y="2156898"/>
                </a:cubicBezTo>
                <a:cubicBezTo>
                  <a:pt x="4230128" y="2392244"/>
                  <a:pt x="4129479" y="2435548"/>
                  <a:pt x="4157472" y="2673655"/>
                </a:cubicBezTo>
                <a:cubicBezTo>
                  <a:pt x="4185465" y="2911762"/>
                  <a:pt x="4146001" y="3101738"/>
                  <a:pt x="4157472" y="3280283"/>
                </a:cubicBezTo>
                <a:cubicBezTo>
                  <a:pt x="4168943" y="3458828"/>
                  <a:pt x="4128053" y="3601357"/>
                  <a:pt x="4157472" y="3797040"/>
                </a:cubicBezTo>
                <a:cubicBezTo>
                  <a:pt x="4186891" y="3992723"/>
                  <a:pt x="4153038" y="4328858"/>
                  <a:pt x="4157472" y="4493538"/>
                </a:cubicBezTo>
                <a:cubicBezTo>
                  <a:pt x="3902138" y="4536186"/>
                  <a:pt x="3848732" y="4482099"/>
                  <a:pt x="3605122" y="4493538"/>
                </a:cubicBezTo>
                <a:cubicBezTo>
                  <a:pt x="3361512" y="4504977"/>
                  <a:pt x="3172060" y="4461182"/>
                  <a:pt x="3052772" y="4493538"/>
                </a:cubicBezTo>
                <a:cubicBezTo>
                  <a:pt x="2933484" y="4525894"/>
                  <a:pt x="2712017" y="4487201"/>
                  <a:pt x="2500422" y="4493538"/>
                </a:cubicBezTo>
                <a:cubicBezTo>
                  <a:pt x="2288827" y="4499875"/>
                  <a:pt x="2147393" y="4448739"/>
                  <a:pt x="2031222" y="4493538"/>
                </a:cubicBezTo>
                <a:cubicBezTo>
                  <a:pt x="1915051" y="4538337"/>
                  <a:pt x="1704155" y="4468472"/>
                  <a:pt x="1562022" y="4493538"/>
                </a:cubicBezTo>
                <a:cubicBezTo>
                  <a:pt x="1419889" y="4518604"/>
                  <a:pt x="1210482" y="4463641"/>
                  <a:pt x="926522" y="4493538"/>
                </a:cubicBezTo>
                <a:cubicBezTo>
                  <a:pt x="642562" y="4523435"/>
                  <a:pt x="223039" y="4452986"/>
                  <a:pt x="0" y="4493538"/>
                </a:cubicBezTo>
                <a:cubicBezTo>
                  <a:pt x="-59258" y="4281904"/>
                  <a:pt x="45576" y="4013497"/>
                  <a:pt x="0" y="3841975"/>
                </a:cubicBezTo>
                <a:cubicBezTo>
                  <a:pt x="-45576" y="3670453"/>
                  <a:pt x="9346" y="3424770"/>
                  <a:pt x="0" y="3235347"/>
                </a:cubicBezTo>
                <a:cubicBezTo>
                  <a:pt x="-9346" y="3045924"/>
                  <a:pt x="40626" y="3004048"/>
                  <a:pt x="0" y="2808461"/>
                </a:cubicBezTo>
                <a:cubicBezTo>
                  <a:pt x="-40626" y="2612874"/>
                  <a:pt x="46145" y="2445528"/>
                  <a:pt x="0" y="2291704"/>
                </a:cubicBezTo>
                <a:cubicBezTo>
                  <a:pt x="-46145" y="2137880"/>
                  <a:pt x="26345" y="1937249"/>
                  <a:pt x="0" y="1685077"/>
                </a:cubicBezTo>
                <a:cubicBezTo>
                  <a:pt x="-26345" y="1432905"/>
                  <a:pt x="48822" y="1377293"/>
                  <a:pt x="0" y="1213255"/>
                </a:cubicBezTo>
                <a:cubicBezTo>
                  <a:pt x="-48822" y="1049217"/>
                  <a:pt x="6179" y="895313"/>
                  <a:pt x="0" y="786369"/>
                </a:cubicBezTo>
                <a:cubicBezTo>
                  <a:pt x="-6179" y="677425"/>
                  <a:pt x="20944" y="384254"/>
                  <a:pt x="0" y="0"/>
                </a:cubicBezTo>
                <a:close/>
              </a:path>
            </a:pathLst>
          </a:custGeom>
          <a:ln w="38100">
            <a:extLst>
              <a:ext uri="{C807C97D-BFC1-408E-A445-0C87EB9F89A2}">
                <ask:lineSketchStyleProps xmlns:ask="http://schemas.microsoft.com/office/drawing/2018/sketchyshapes" sd="4192337977">
                  <a:prstGeom prst="rect">
                    <a:avLst/>
                  </a:prstGeom>
                  <ask:type>
                    <ask:lineSketchScribble/>
                  </ask:type>
                </ask:lineSketchStyleProps>
              </a:ext>
            </a:extLst>
          </a:ln>
        </p:spPr>
        <p:style>
          <a:lnRef idx="2">
            <a:schemeClr val="dk1"/>
          </a:lnRef>
          <a:fillRef idx="1">
            <a:schemeClr val="lt1"/>
          </a:fillRef>
          <a:effectRef idx="0">
            <a:schemeClr val="dk1"/>
          </a:effectRef>
          <a:fontRef idx="minor">
            <a:schemeClr val="dk1"/>
          </a:fontRef>
        </p:style>
        <p:txBody>
          <a:bodyPr wrap="square" rtlCol="0">
            <a:spAutoFit/>
          </a:bodyPr>
          <a:lstStyle/>
          <a:p>
            <a:r>
              <a:rPr lang="en-US" sz="2200" dirty="0"/>
              <a:t>Even with a professional license (e.g., a licensed social worker) that mandates abuse reporting, the representative must adhere to the Ombudsman program federal disclosure requirements when conducting the duties of the program.  The representative must not report ANE without appropriate consent from the resident, resident representative, or the Office.</a:t>
            </a:r>
          </a:p>
        </p:txBody>
      </p:sp>
    </p:spTree>
    <p:extLst>
      <p:ext uri="{BB962C8B-B14F-4D97-AF65-F5344CB8AC3E}">
        <p14:creationId xmlns:p14="http://schemas.microsoft.com/office/powerpoint/2010/main" val="2475121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44DFD5-E509-4CE1-BC6D-0B8F8DA30EA8}"/>
              </a:ext>
            </a:extLst>
          </p:cNvPr>
          <p:cNvSpPr>
            <a:spLocks noGrp="1"/>
          </p:cNvSpPr>
          <p:nvPr>
            <p:ph type="body" sz="quarter" idx="14"/>
          </p:nvPr>
        </p:nvSpPr>
        <p:spPr>
          <a:xfrm>
            <a:off x="457198" y="647700"/>
            <a:ext cx="10515600" cy="975916"/>
          </a:xfrm>
        </p:spPr>
        <p:txBody>
          <a:bodyPr>
            <a:normAutofit/>
          </a:bodyPr>
          <a:lstStyle/>
          <a:p>
            <a:pPr marL="0" indent="0" algn="ctr">
              <a:buNone/>
            </a:pPr>
            <a:r>
              <a:rPr lang="en-US" sz="3600" b="1" dirty="0"/>
              <a:t>Noah</a:t>
            </a:r>
          </a:p>
        </p:txBody>
      </p:sp>
      <p:sp>
        <p:nvSpPr>
          <p:cNvPr id="4" name="Text Placeholder 3">
            <a:extLst>
              <a:ext uri="{FF2B5EF4-FFF2-40B4-BE49-F238E27FC236}">
                <a16:creationId xmlns:a16="http://schemas.microsoft.com/office/drawing/2014/main" id="{52042596-1F5C-E676-B6C5-0284571AB835}"/>
              </a:ext>
            </a:extLst>
          </p:cNvPr>
          <p:cNvSpPr>
            <a:spLocks noGrp="1"/>
          </p:cNvSpPr>
          <p:nvPr>
            <p:ph type="body" sz="quarter" idx="15"/>
          </p:nvPr>
        </p:nvSpPr>
        <p:spPr/>
        <p:txBody>
          <a:bodyPr/>
          <a:lstStyle/>
          <a:p>
            <a:endParaRPr lang="en-US"/>
          </a:p>
        </p:txBody>
      </p:sp>
      <p:pic>
        <p:nvPicPr>
          <p:cNvPr id="5" name="Picture 4" descr="A person sitting in a chair&#10;&#10;Description automatically generated with low confidence">
            <a:extLst>
              <a:ext uri="{FF2B5EF4-FFF2-40B4-BE49-F238E27FC236}">
                <a16:creationId xmlns:a16="http://schemas.microsoft.com/office/drawing/2014/main" id="{3293B70B-BC1B-4E53-8359-FE20DCEAFB2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657350" y="1901953"/>
            <a:ext cx="8877300" cy="3805618"/>
          </a:xfrm>
          <a:prstGeom prst="rect">
            <a:avLst/>
          </a:prstGeom>
        </p:spPr>
      </p:pic>
    </p:spTree>
    <p:extLst>
      <p:ext uri="{BB962C8B-B14F-4D97-AF65-F5344CB8AC3E}">
        <p14:creationId xmlns:p14="http://schemas.microsoft.com/office/powerpoint/2010/main" val="34027460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B5B21-95E0-4EC6-A391-273D3FDED547}"/>
              </a:ext>
            </a:extLst>
          </p:cNvPr>
          <p:cNvSpPr>
            <a:spLocks noGrp="1"/>
          </p:cNvSpPr>
          <p:nvPr>
            <p:ph type="title"/>
          </p:nvPr>
        </p:nvSpPr>
        <p:spPr>
          <a:xfrm>
            <a:off x="457199" y="391890"/>
            <a:ext cx="10515600" cy="1246410"/>
          </a:xfrm>
        </p:spPr>
        <p:txBody>
          <a:bodyPr/>
          <a:lstStyle/>
          <a:p>
            <a:r>
              <a:rPr lang="en-US" b="1" dirty="0"/>
              <a:t>Witness to Abuse, Neglect, or Exploitation</a:t>
            </a:r>
          </a:p>
        </p:txBody>
      </p:sp>
      <p:sp>
        <p:nvSpPr>
          <p:cNvPr id="4" name="Text Placeholder 3">
            <a:extLst>
              <a:ext uri="{FF2B5EF4-FFF2-40B4-BE49-F238E27FC236}">
                <a16:creationId xmlns:a16="http://schemas.microsoft.com/office/drawing/2014/main" id="{A4A901FC-CB9A-B622-E021-27FFB62697C6}"/>
              </a:ext>
            </a:extLst>
          </p:cNvPr>
          <p:cNvSpPr>
            <a:spLocks noGrp="1"/>
          </p:cNvSpPr>
          <p:nvPr>
            <p:ph type="body" sz="quarter" idx="15"/>
          </p:nvPr>
        </p:nvSpPr>
        <p:spPr>
          <a:xfrm>
            <a:off x="5162550" y="2425254"/>
            <a:ext cx="6023700" cy="2946845"/>
          </a:xfrm>
        </p:spPr>
        <p:txBody>
          <a:bodyPr/>
          <a:lstStyle/>
          <a:p>
            <a:r>
              <a:rPr lang="en-US" dirty="0"/>
              <a:t>Identify someone in the facility to stop the ANE</a:t>
            </a:r>
          </a:p>
          <a:p>
            <a:r>
              <a:rPr lang="en-US" dirty="0"/>
              <a:t>Seek informed consent from the resident to disclose resident-identifying information to appropriate agencies</a:t>
            </a:r>
          </a:p>
          <a:p>
            <a:endParaRPr lang="en-US" dirty="0"/>
          </a:p>
          <a:p>
            <a:endParaRPr lang="en-US" dirty="0"/>
          </a:p>
        </p:txBody>
      </p:sp>
      <p:pic>
        <p:nvPicPr>
          <p:cNvPr id="5" name="Picture 4">
            <a:extLst>
              <a:ext uri="{FF2B5EF4-FFF2-40B4-BE49-F238E27FC236}">
                <a16:creationId xmlns:a16="http://schemas.microsoft.com/office/drawing/2014/main" id="{5C07C7DB-6FB1-497F-8C6B-82E003ECC7D3}"/>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83717" y="2425255"/>
            <a:ext cx="4114240" cy="2597849"/>
          </a:xfrm>
          <a:prstGeom prst="rect">
            <a:avLst/>
          </a:prstGeom>
        </p:spPr>
      </p:pic>
    </p:spTree>
    <p:extLst>
      <p:ext uri="{BB962C8B-B14F-4D97-AF65-F5344CB8AC3E}">
        <p14:creationId xmlns:p14="http://schemas.microsoft.com/office/powerpoint/2010/main" val="25883142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DBF126-4A60-4AC2-836F-AFE2193E280C}"/>
              </a:ext>
            </a:extLst>
          </p:cNvPr>
          <p:cNvSpPr>
            <a:spLocks noGrp="1"/>
          </p:cNvSpPr>
          <p:nvPr>
            <p:ph type="body" sz="quarter" idx="14"/>
          </p:nvPr>
        </p:nvSpPr>
        <p:spPr>
          <a:xfrm>
            <a:off x="457198" y="762000"/>
            <a:ext cx="10515600" cy="861616"/>
          </a:xfrm>
        </p:spPr>
        <p:txBody>
          <a:bodyPr>
            <a:normAutofit/>
          </a:bodyPr>
          <a:lstStyle/>
          <a:p>
            <a:pPr marL="0" indent="0" algn="ctr">
              <a:buNone/>
            </a:pPr>
            <a:r>
              <a:rPr lang="en-US" sz="3600" b="1" dirty="0"/>
              <a:t>Denny</a:t>
            </a:r>
          </a:p>
        </p:txBody>
      </p:sp>
      <p:sp>
        <p:nvSpPr>
          <p:cNvPr id="4" name="Text Placeholder 3">
            <a:extLst>
              <a:ext uri="{FF2B5EF4-FFF2-40B4-BE49-F238E27FC236}">
                <a16:creationId xmlns:a16="http://schemas.microsoft.com/office/drawing/2014/main" id="{EA214CCD-4B04-5711-56DB-191671003DE0}"/>
              </a:ext>
            </a:extLst>
          </p:cNvPr>
          <p:cNvSpPr>
            <a:spLocks noGrp="1"/>
          </p:cNvSpPr>
          <p:nvPr>
            <p:ph type="body" sz="quarter" idx="15"/>
          </p:nvPr>
        </p:nvSpPr>
        <p:spPr/>
        <p:txBody>
          <a:bodyPr/>
          <a:lstStyle/>
          <a:p>
            <a:endParaRPr lang="en-US"/>
          </a:p>
        </p:txBody>
      </p:sp>
      <p:pic>
        <p:nvPicPr>
          <p:cNvPr id="5" name="Picture 4" descr="A person in a wheelchair talking on the phone&#10;&#10;Description automatically generated with medium confidence">
            <a:extLst>
              <a:ext uri="{FF2B5EF4-FFF2-40B4-BE49-F238E27FC236}">
                <a16:creationId xmlns:a16="http://schemas.microsoft.com/office/drawing/2014/main" id="{B88FB517-2A24-41DC-86EC-0DD941D45DA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286000" y="1597723"/>
            <a:ext cx="7620000" cy="5076825"/>
          </a:xfrm>
          <a:prstGeom prst="rect">
            <a:avLst/>
          </a:prstGeom>
        </p:spPr>
      </p:pic>
    </p:spTree>
    <p:extLst>
      <p:ext uri="{BB962C8B-B14F-4D97-AF65-F5344CB8AC3E}">
        <p14:creationId xmlns:p14="http://schemas.microsoft.com/office/powerpoint/2010/main" val="1918176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Welcome</a:t>
            </a:r>
          </a:p>
        </p:txBody>
      </p:sp>
      <p:sp>
        <p:nvSpPr>
          <p:cNvPr id="5" name="Content Placeholder 4"/>
          <p:cNvSpPr>
            <a:spLocks noGrp="1"/>
          </p:cNvSpPr>
          <p:nvPr>
            <p:ph type="body" sz="quarter" idx="14"/>
          </p:nvPr>
        </p:nvSpPr>
        <p:spPr/>
        <p:txBody>
          <a:bodyPr>
            <a:normAutofit lnSpcReduction="10000"/>
          </a:bodyPr>
          <a:lstStyle/>
          <a:p>
            <a:endParaRPr lang="en-US" dirty="0"/>
          </a:p>
        </p:txBody>
      </p:sp>
      <p:sp>
        <p:nvSpPr>
          <p:cNvPr id="3" name="Text Placeholder 2">
            <a:extLst>
              <a:ext uri="{FF2B5EF4-FFF2-40B4-BE49-F238E27FC236}">
                <a16:creationId xmlns:a16="http://schemas.microsoft.com/office/drawing/2014/main" id="{8208D54F-207A-3BFF-95E2-5FC79C8BA38B}"/>
              </a:ext>
            </a:extLst>
          </p:cNvPr>
          <p:cNvSpPr>
            <a:spLocks noGrp="1"/>
          </p:cNvSpPr>
          <p:nvPr>
            <p:ph type="body" sz="quarter" idx="15"/>
          </p:nvPr>
        </p:nvSpPr>
        <p:spPr/>
        <p:txBody>
          <a:bodyPr>
            <a:normAutofit/>
          </a:bodyPr>
          <a:lstStyle/>
          <a:p>
            <a:pPr marL="342900" marR="0" lvl="0" indent="-342900">
              <a:lnSpc>
                <a:spcPct val="115000"/>
              </a:lnSpc>
              <a:spcBef>
                <a:spcPts val="0"/>
              </a:spcBef>
              <a:spcAft>
                <a:spcPts val="0"/>
              </a:spcAft>
              <a:buFont typeface="Symbol" panose="05050102010706020507" pitchFamily="18" charset="2"/>
              <a:buChar char=""/>
            </a:pPr>
            <a:r>
              <a:rPr lang="en-US" sz="2400" dirty="0">
                <a:effectLst/>
                <a:ea typeface="Times New Roman" panose="02020603050405020304" pitchFamily="18" charset="0"/>
                <a:cs typeface="Times New Roman" panose="02020603050405020304" pitchFamily="18" charset="0"/>
              </a:rPr>
              <a:t>Your name</a:t>
            </a:r>
          </a:p>
          <a:p>
            <a:pPr marL="342900" marR="0" lvl="0" indent="-342900">
              <a:lnSpc>
                <a:spcPct val="115000"/>
              </a:lnSpc>
              <a:spcBef>
                <a:spcPts val="0"/>
              </a:spcBef>
              <a:spcAft>
                <a:spcPts val="0"/>
              </a:spcAft>
              <a:buFont typeface="Symbol" panose="05050102010706020507" pitchFamily="18" charset="2"/>
              <a:buChar char=""/>
            </a:pPr>
            <a:r>
              <a:rPr lang="en-US" sz="2400" dirty="0">
                <a:ea typeface="Times New Roman" panose="02020603050405020304" pitchFamily="18" charset="0"/>
                <a:cs typeface="Times New Roman" panose="02020603050405020304" pitchFamily="18" charset="0"/>
              </a:rPr>
              <a:t>W</a:t>
            </a:r>
            <a:r>
              <a:rPr lang="en-US" sz="2400" dirty="0">
                <a:effectLst/>
                <a:ea typeface="Times New Roman" panose="02020603050405020304" pitchFamily="18" charset="0"/>
                <a:cs typeface="Times New Roman" panose="02020603050405020304" pitchFamily="18" charset="0"/>
              </a:rPr>
              <a:t>here you are from</a:t>
            </a:r>
          </a:p>
          <a:p>
            <a:pPr marL="342900" marR="0" lvl="0" indent="-342900">
              <a:lnSpc>
                <a:spcPct val="115000"/>
              </a:lnSpc>
              <a:spcBef>
                <a:spcPts val="0"/>
              </a:spcBef>
              <a:spcAft>
                <a:spcPts val="0"/>
              </a:spcAft>
              <a:buFont typeface="Symbol" panose="05050102010706020507" pitchFamily="18" charset="2"/>
              <a:buChar char=""/>
            </a:pPr>
            <a:r>
              <a:rPr lang="en-US" sz="2400" dirty="0">
                <a:effectLst/>
                <a:ea typeface="Times New Roman" panose="02020603050405020304" pitchFamily="18" charset="0"/>
                <a:cs typeface="Times New Roman" panose="02020603050405020304" pitchFamily="18" charset="0"/>
              </a:rPr>
              <a:t>One thing you learned from Module 8</a:t>
            </a:r>
          </a:p>
          <a:p>
            <a:pPr marL="342900" marR="0" lvl="0" indent="-342900">
              <a:lnSpc>
                <a:spcPct val="115000"/>
              </a:lnSpc>
              <a:spcBef>
                <a:spcPts val="0"/>
              </a:spcBef>
              <a:spcAft>
                <a:spcPts val="800"/>
              </a:spcAft>
              <a:buFont typeface="Symbol" panose="05050102010706020507" pitchFamily="18" charset="2"/>
              <a:buChar char=""/>
            </a:pPr>
            <a:r>
              <a:rPr lang="en-US" sz="2400" dirty="0">
                <a:ea typeface="Times New Roman" panose="02020603050405020304" pitchFamily="18" charset="0"/>
                <a:cs typeface="Times New Roman" panose="02020603050405020304" pitchFamily="18" charset="0"/>
              </a:rPr>
              <a:t>W</a:t>
            </a:r>
            <a:r>
              <a:rPr lang="en-US" sz="2400" dirty="0">
                <a:effectLst/>
                <a:ea typeface="Times New Roman" panose="02020603050405020304" pitchFamily="18" charset="0"/>
                <a:cs typeface="Times New Roman" panose="02020603050405020304" pitchFamily="18" charset="0"/>
              </a:rPr>
              <a:t>hat you hope to </a:t>
            </a:r>
            <a:r>
              <a:rPr lang="en-US" sz="2400" dirty="0">
                <a:ea typeface="Times New Roman" panose="02020603050405020304" pitchFamily="18" charset="0"/>
                <a:cs typeface="Times New Roman" panose="02020603050405020304" pitchFamily="18" charset="0"/>
              </a:rPr>
              <a:t>learn since the last module</a:t>
            </a:r>
            <a:endParaRPr lang="en-US" sz="2400" dirty="0">
              <a:effectLst/>
              <a:ea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912DB991-A0B5-4EB7-8CE9-2042DC2F9126}"/>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290439" y="4038600"/>
            <a:ext cx="6332737" cy="2725712"/>
          </a:xfrm>
          <a:prstGeom prst="rect">
            <a:avLst/>
          </a:prstGeom>
        </p:spPr>
      </p:pic>
    </p:spTree>
    <p:extLst>
      <p:ext uri="{BB962C8B-B14F-4D97-AF65-F5344CB8AC3E}">
        <p14:creationId xmlns:p14="http://schemas.microsoft.com/office/powerpoint/2010/main" val="11021554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78DC3-4C82-46A1-A77B-FBFB584F2A77}"/>
              </a:ext>
            </a:extLst>
          </p:cNvPr>
          <p:cNvSpPr>
            <a:spLocks noGrp="1"/>
          </p:cNvSpPr>
          <p:nvPr>
            <p:ph type="title"/>
          </p:nvPr>
        </p:nvSpPr>
        <p:spPr>
          <a:xfrm>
            <a:off x="952499" y="391890"/>
            <a:ext cx="10020299" cy="3037110"/>
          </a:xfrm>
        </p:spPr>
        <p:txBody>
          <a:bodyPr>
            <a:normAutofit/>
          </a:bodyPr>
          <a:lstStyle/>
          <a:p>
            <a:r>
              <a:rPr kumimoji="0" lang="en-US" sz="3600" b="1" i="0" u="none" strike="noStrike" kern="1200" cap="none" spc="-100" normalizeH="0" baseline="0" noProof="0" dirty="0">
                <a:ln>
                  <a:noFill/>
                </a:ln>
                <a:effectLst/>
                <a:uLnTx/>
                <a:uFillTx/>
                <a:ea typeface="ＭＳ Ｐゴシック" pitchFamily="127" charset="-128"/>
              </a:rPr>
              <a:t>When a Resident is Unable to Communicate Informed Consent to Reporting  Alleged Abuse, Neglect, or Exploitation</a:t>
            </a:r>
            <a:endParaRPr lang="en-US" dirty="0"/>
          </a:p>
        </p:txBody>
      </p:sp>
    </p:spTree>
    <p:extLst>
      <p:ext uri="{BB962C8B-B14F-4D97-AF65-F5344CB8AC3E}">
        <p14:creationId xmlns:p14="http://schemas.microsoft.com/office/powerpoint/2010/main" val="36090318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B0D4D6B-ADD3-4751-A051-AE13B838DC26}"/>
              </a:ext>
            </a:extLst>
          </p:cNvPr>
          <p:cNvSpPr txBox="1"/>
          <p:nvPr/>
        </p:nvSpPr>
        <p:spPr>
          <a:xfrm>
            <a:off x="621792" y="346571"/>
            <a:ext cx="11167872" cy="1077218"/>
          </a:xfrm>
          <a:prstGeom prst="rect">
            <a:avLst/>
          </a:prstGeom>
          <a:noFill/>
        </p:spPr>
        <p:txBody>
          <a:bodyPr wrap="square">
            <a:spAutoFit/>
          </a:bodyPr>
          <a:lstStyle/>
          <a:p>
            <a:r>
              <a:rPr kumimoji="0" lang="en-US" sz="3200" b="1" i="0" u="none" strike="noStrike" kern="1200" cap="none" spc="-100" normalizeH="0" baseline="0" noProof="0" dirty="0">
                <a:ln>
                  <a:noFill/>
                </a:ln>
                <a:solidFill>
                  <a:srgbClr val="191998"/>
                </a:solidFill>
                <a:effectLst/>
                <a:uLnTx/>
                <a:uFillTx/>
                <a:latin typeface="+mj-lt"/>
                <a:ea typeface="ＭＳ Ｐゴシック" pitchFamily="127" charset="-128"/>
              </a:rPr>
              <a:t>Residents who cannot communicate informed consent and DO NOT have  a resident representative. </a:t>
            </a:r>
            <a:endParaRPr lang="en-US" sz="3200" dirty="0">
              <a:solidFill>
                <a:srgbClr val="191998"/>
              </a:solidFill>
              <a:latin typeface="+mj-lt"/>
            </a:endParaRPr>
          </a:p>
        </p:txBody>
      </p:sp>
      <p:graphicFrame>
        <p:nvGraphicFramePr>
          <p:cNvPr id="7" name="Content Placeholder 6">
            <a:extLst>
              <a:ext uri="{FF2B5EF4-FFF2-40B4-BE49-F238E27FC236}">
                <a16:creationId xmlns:a16="http://schemas.microsoft.com/office/drawing/2014/main" id="{6D34BB9E-A415-4BBB-B728-B78D36953FEF}"/>
              </a:ext>
            </a:extLst>
          </p:cNvPr>
          <p:cNvGraphicFramePr>
            <a:graphicFrameLocks noGrp="1"/>
          </p:cNvGraphicFramePr>
          <p:nvPr>
            <p:ph idx="1"/>
            <p:extLst>
              <p:ext uri="{D42A27DB-BD31-4B8C-83A1-F6EECF244321}">
                <p14:modId xmlns:p14="http://schemas.microsoft.com/office/powerpoint/2010/main" val="1033098713"/>
              </p:ext>
            </p:extLst>
          </p:nvPr>
        </p:nvGraphicFramePr>
        <p:xfrm>
          <a:off x="841248" y="1582286"/>
          <a:ext cx="10168128" cy="50257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038408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61DEC02-6702-4EE8-8240-FA84DA0D00DA}"/>
              </a:ext>
            </a:extLst>
          </p:cNvPr>
          <p:cNvSpPr>
            <a:spLocks noGrp="1"/>
          </p:cNvSpPr>
          <p:nvPr>
            <p:ph type="title"/>
          </p:nvPr>
        </p:nvSpPr>
        <p:spPr>
          <a:xfrm>
            <a:off x="609600" y="1124039"/>
            <a:ext cx="10972800" cy="990600"/>
          </a:xfrm>
        </p:spPr>
        <p:txBody>
          <a:bodyPr>
            <a:normAutofit fontScale="90000"/>
          </a:bodyPr>
          <a:lstStyle/>
          <a:p>
            <a:r>
              <a:rPr lang="en-US" sz="3600" b="1" dirty="0"/>
              <a:t>Resident who cannot communicate informed consent and has a resident representative. </a:t>
            </a:r>
            <a:br>
              <a:rPr lang="en-US" sz="3600" b="1" dirty="0"/>
            </a:br>
            <a:br>
              <a:rPr lang="en-US" b="1" dirty="0"/>
            </a:br>
            <a:endParaRPr lang="en-US" b="1" dirty="0"/>
          </a:p>
        </p:txBody>
      </p:sp>
      <p:graphicFrame>
        <p:nvGraphicFramePr>
          <p:cNvPr id="7" name="Content Placeholder 6">
            <a:extLst>
              <a:ext uri="{FF2B5EF4-FFF2-40B4-BE49-F238E27FC236}">
                <a16:creationId xmlns:a16="http://schemas.microsoft.com/office/drawing/2014/main" id="{98A07290-52C1-4B4D-A5EA-1627D2F4B774}"/>
              </a:ext>
            </a:extLst>
          </p:cNvPr>
          <p:cNvGraphicFramePr>
            <a:graphicFrameLocks noGrp="1"/>
          </p:cNvGraphicFramePr>
          <p:nvPr>
            <p:ph idx="1"/>
            <p:extLst>
              <p:ext uri="{D42A27DB-BD31-4B8C-83A1-F6EECF244321}">
                <p14:modId xmlns:p14="http://schemas.microsoft.com/office/powerpoint/2010/main" val="3674059180"/>
              </p:ext>
            </p:extLst>
          </p:nvPr>
        </p:nvGraphicFramePr>
        <p:xfrm>
          <a:off x="609600" y="1600200"/>
          <a:ext cx="10972800" cy="49590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53499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5087B2-1F51-4B65-83F2-87C2F772F870}"/>
              </a:ext>
            </a:extLst>
          </p:cNvPr>
          <p:cNvSpPr>
            <a:spLocks noGrp="1"/>
          </p:cNvSpPr>
          <p:nvPr>
            <p:ph type="body" sz="quarter" idx="14"/>
          </p:nvPr>
        </p:nvSpPr>
        <p:spPr>
          <a:xfrm>
            <a:off x="457198" y="856488"/>
            <a:ext cx="10515600" cy="767128"/>
          </a:xfrm>
        </p:spPr>
        <p:txBody>
          <a:bodyPr>
            <a:normAutofit/>
          </a:bodyPr>
          <a:lstStyle/>
          <a:p>
            <a:pPr marL="0" indent="0" algn="ctr">
              <a:buNone/>
            </a:pPr>
            <a:r>
              <a:rPr lang="en-US" sz="3600" b="1" dirty="0"/>
              <a:t>Bernice</a:t>
            </a:r>
          </a:p>
        </p:txBody>
      </p:sp>
      <p:sp>
        <p:nvSpPr>
          <p:cNvPr id="4" name="Text Placeholder 3">
            <a:extLst>
              <a:ext uri="{FF2B5EF4-FFF2-40B4-BE49-F238E27FC236}">
                <a16:creationId xmlns:a16="http://schemas.microsoft.com/office/drawing/2014/main" id="{2659A79E-8686-FE1D-2A5C-D19FF4EDE5F6}"/>
              </a:ext>
            </a:extLst>
          </p:cNvPr>
          <p:cNvSpPr>
            <a:spLocks noGrp="1"/>
          </p:cNvSpPr>
          <p:nvPr>
            <p:ph type="body" sz="quarter" idx="15"/>
          </p:nvPr>
        </p:nvSpPr>
        <p:spPr>
          <a:xfrm>
            <a:off x="6096000" y="2157646"/>
            <a:ext cx="5090250" cy="3195404"/>
          </a:xfrm>
        </p:spPr>
        <p:txBody>
          <a:bodyPr>
            <a:normAutofit/>
          </a:bodyPr>
          <a:lstStyle/>
          <a:p>
            <a:pPr marL="285750" indent="-285750">
              <a:buFont typeface="Arial" panose="020B0604020202020204" pitchFamily="34" charset="0"/>
              <a:buChar char="•"/>
            </a:pPr>
            <a:r>
              <a:rPr lang="en-US" sz="2800" dirty="0"/>
              <a:t>What’s the first thing you do in this situation?</a:t>
            </a:r>
          </a:p>
          <a:p>
            <a:pPr marL="285750" indent="-285750">
              <a:buFont typeface="Arial" panose="020B0604020202020204" pitchFamily="34" charset="0"/>
              <a:buChar char="•"/>
            </a:pPr>
            <a:r>
              <a:rPr lang="en-US" sz="2800" dirty="0"/>
              <a:t>What information have you gathered?</a:t>
            </a:r>
          </a:p>
          <a:p>
            <a:pPr marL="285750" indent="-285750">
              <a:buFont typeface="Arial" panose="020B0604020202020204" pitchFamily="34" charset="0"/>
              <a:buChar char="•"/>
            </a:pPr>
            <a:r>
              <a:rPr lang="en-US" sz="2800" dirty="0"/>
              <a:t>What do you do next?</a:t>
            </a:r>
          </a:p>
        </p:txBody>
      </p:sp>
      <p:pic>
        <p:nvPicPr>
          <p:cNvPr id="7" name="Picture 6" descr="A person with his eyes closed&#10;&#10;Description automatically generated with medium confidence">
            <a:extLst>
              <a:ext uri="{FF2B5EF4-FFF2-40B4-BE49-F238E27FC236}">
                <a16:creationId xmlns:a16="http://schemas.microsoft.com/office/drawing/2014/main" id="{8BD70B7C-8ECB-402F-B930-E408A4823B5D}"/>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04800" y="2157646"/>
            <a:ext cx="5535168" cy="3843866"/>
          </a:xfrm>
          <a:prstGeom prst="rect">
            <a:avLst/>
          </a:prstGeom>
        </p:spPr>
      </p:pic>
    </p:spTree>
    <p:extLst>
      <p:ext uri="{BB962C8B-B14F-4D97-AF65-F5344CB8AC3E}">
        <p14:creationId xmlns:p14="http://schemas.microsoft.com/office/powerpoint/2010/main" val="35099655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ADA00-68CB-4C66-9B24-E142D8702914}"/>
              </a:ext>
            </a:extLst>
          </p:cNvPr>
          <p:cNvSpPr>
            <a:spLocks noGrp="1"/>
          </p:cNvSpPr>
          <p:nvPr>
            <p:ph type="title"/>
          </p:nvPr>
        </p:nvSpPr>
        <p:spPr/>
        <p:txBody>
          <a:bodyPr>
            <a:normAutofit fontScale="90000"/>
          </a:bodyPr>
          <a:lstStyle/>
          <a:p>
            <a:r>
              <a:rPr lang="en-US" b="1" dirty="0"/>
              <a:t>Who Investigates Allegations of Abuse, Neglect, and Exploitation?</a:t>
            </a:r>
          </a:p>
        </p:txBody>
      </p:sp>
      <p:sp>
        <p:nvSpPr>
          <p:cNvPr id="3" name="Content Placeholder 2">
            <a:extLst>
              <a:ext uri="{FF2B5EF4-FFF2-40B4-BE49-F238E27FC236}">
                <a16:creationId xmlns:a16="http://schemas.microsoft.com/office/drawing/2014/main" id="{025C1B27-FC93-4603-B40E-C3CE03CF8D34}"/>
              </a:ext>
            </a:extLst>
          </p:cNvPr>
          <p:cNvSpPr>
            <a:spLocks noGrp="1"/>
          </p:cNvSpPr>
          <p:nvPr>
            <p:ph type="body" sz="quarter" idx="14"/>
          </p:nvPr>
        </p:nvSpPr>
        <p:spPr/>
        <p:txBody>
          <a:bodyPr>
            <a:normAutofit fontScale="55000" lnSpcReduction="20000"/>
          </a:bodyPr>
          <a:lstStyle/>
          <a:p>
            <a:endParaRPr lang="en-US" sz="3600" dirty="0"/>
          </a:p>
        </p:txBody>
      </p:sp>
      <p:sp>
        <p:nvSpPr>
          <p:cNvPr id="4" name="Text Placeholder 3">
            <a:extLst>
              <a:ext uri="{FF2B5EF4-FFF2-40B4-BE49-F238E27FC236}">
                <a16:creationId xmlns:a16="http://schemas.microsoft.com/office/drawing/2014/main" id="{562B5088-A15D-017E-5D8A-716159D71C2F}"/>
              </a:ext>
            </a:extLst>
          </p:cNvPr>
          <p:cNvSpPr>
            <a:spLocks noGrp="1"/>
          </p:cNvSpPr>
          <p:nvPr>
            <p:ph type="body" sz="quarter" idx="15"/>
          </p:nvPr>
        </p:nvSpPr>
        <p:spPr/>
        <p:txBody>
          <a:bodyPr/>
          <a:lstStyle/>
          <a:p>
            <a:r>
              <a:rPr lang="en-US" sz="1800" dirty="0"/>
              <a:t>The facility</a:t>
            </a:r>
          </a:p>
          <a:p>
            <a:r>
              <a:rPr lang="en-US" sz="1800" dirty="0"/>
              <a:t>State survey agencies</a:t>
            </a:r>
          </a:p>
          <a:p>
            <a:r>
              <a:rPr lang="en-US" sz="1800" dirty="0"/>
              <a:t>Adult Protective Services </a:t>
            </a:r>
          </a:p>
          <a:p>
            <a:r>
              <a:rPr lang="en-US" sz="1800" dirty="0"/>
              <a:t>Law enforcement</a:t>
            </a:r>
          </a:p>
        </p:txBody>
      </p:sp>
      <p:pic>
        <p:nvPicPr>
          <p:cNvPr id="7" name="Picture 6" descr="Text, whiteboard&#10;&#10;Description automatically generated">
            <a:extLst>
              <a:ext uri="{FF2B5EF4-FFF2-40B4-BE49-F238E27FC236}">
                <a16:creationId xmlns:a16="http://schemas.microsoft.com/office/drawing/2014/main" id="{B6827793-20C2-4269-8C7D-245FDD42B856}"/>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480301" y="1665321"/>
            <a:ext cx="4711700" cy="4544979"/>
          </a:xfrm>
          <a:prstGeom prst="rect">
            <a:avLst/>
          </a:prstGeom>
        </p:spPr>
      </p:pic>
    </p:spTree>
    <p:extLst>
      <p:ext uri="{BB962C8B-B14F-4D97-AF65-F5344CB8AC3E}">
        <p14:creationId xmlns:p14="http://schemas.microsoft.com/office/powerpoint/2010/main" val="1480004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9E412-97C8-499A-9200-FA2C8043C24B}"/>
              </a:ext>
            </a:extLst>
          </p:cNvPr>
          <p:cNvSpPr>
            <a:spLocks noGrp="1"/>
          </p:cNvSpPr>
          <p:nvPr>
            <p:ph type="title"/>
          </p:nvPr>
        </p:nvSpPr>
        <p:spPr/>
        <p:txBody>
          <a:bodyPr/>
          <a:lstStyle/>
          <a:p>
            <a:r>
              <a:rPr lang="en-US" b="1" dirty="0"/>
              <a:t>The Facility</a:t>
            </a:r>
          </a:p>
        </p:txBody>
      </p:sp>
      <p:sp>
        <p:nvSpPr>
          <p:cNvPr id="3" name="Content Placeholder 2">
            <a:extLst>
              <a:ext uri="{FF2B5EF4-FFF2-40B4-BE49-F238E27FC236}">
                <a16:creationId xmlns:a16="http://schemas.microsoft.com/office/drawing/2014/main" id="{B301F621-6DDA-49DB-A3D1-6DD7DFD27265}"/>
              </a:ext>
            </a:extLst>
          </p:cNvPr>
          <p:cNvSpPr>
            <a:spLocks noGrp="1"/>
          </p:cNvSpPr>
          <p:nvPr>
            <p:ph type="body" sz="quarter" idx="14"/>
          </p:nvPr>
        </p:nvSpPr>
        <p:spPr/>
        <p:txBody>
          <a:bodyPr>
            <a:normAutofit fontScale="62500" lnSpcReduction="20000"/>
          </a:bodyPr>
          <a:lstStyle/>
          <a:p>
            <a:endParaRPr lang="en-US" sz="3200" dirty="0"/>
          </a:p>
        </p:txBody>
      </p:sp>
      <p:sp>
        <p:nvSpPr>
          <p:cNvPr id="4" name="Text Placeholder 3">
            <a:extLst>
              <a:ext uri="{FF2B5EF4-FFF2-40B4-BE49-F238E27FC236}">
                <a16:creationId xmlns:a16="http://schemas.microsoft.com/office/drawing/2014/main" id="{A3218386-7B84-DB7B-87C4-1F621DF2CC9B}"/>
              </a:ext>
            </a:extLst>
          </p:cNvPr>
          <p:cNvSpPr>
            <a:spLocks noGrp="1"/>
          </p:cNvSpPr>
          <p:nvPr>
            <p:ph type="body" sz="quarter" idx="15"/>
          </p:nvPr>
        </p:nvSpPr>
        <p:spPr>
          <a:xfrm>
            <a:off x="457925" y="1922462"/>
            <a:ext cx="10728325" cy="3665934"/>
          </a:xfrm>
        </p:spPr>
        <p:txBody>
          <a:bodyPr>
            <a:normAutofit fontScale="77500" lnSpcReduction="20000"/>
          </a:bodyPr>
          <a:lstStyle/>
          <a:p>
            <a:r>
              <a:rPr lang="en-US" sz="3600" dirty="0"/>
              <a:t>Internal investigation</a:t>
            </a:r>
          </a:p>
          <a:p>
            <a:r>
              <a:rPr lang="en-US" sz="3600" dirty="0"/>
              <a:t>Designated staff person</a:t>
            </a:r>
          </a:p>
          <a:p>
            <a:r>
              <a:rPr lang="en-US" sz="3600" dirty="0"/>
              <a:t>Policies and procedures</a:t>
            </a:r>
          </a:p>
          <a:p>
            <a:r>
              <a:rPr lang="en-US" sz="3600" dirty="0"/>
              <a:t>Inform state survey agency</a:t>
            </a:r>
          </a:p>
          <a:p>
            <a:pPr lvl="1"/>
            <a:r>
              <a:rPr lang="en-US" sz="3200" dirty="0"/>
              <a:t>Adult Protective Services</a:t>
            </a:r>
          </a:p>
          <a:p>
            <a:pPr lvl="1"/>
            <a:r>
              <a:rPr lang="en-US" sz="3200" dirty="0"/>
              <a:t>Law enforcement</a:t>
            </a:r>
          </a:p>
        </p:txBody>
      </p:sp>
      <p:pic>
        <p:nvPicPr>
          <p:cNvPr id="5" name="Picture 4" descr="Shape, rectangle&#10;&#10;Description automatically generated">
            <a:extLst>
              <a:ext uri="{FF2B5EF4-FFF2-40B4-BE49-F238E27FC236}">
                <a16:creationId xmlns:a16="http://schemas.microsoft.com/office/drawing/2014/main" id="{BA3754CC-2569-462C-BB55-46436F0565D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175500" y="1447800"/>
            <a:ext cx="4876800" cy="4876800"/>
          </a:xfrm>
          <a:prstGeom prst="rect">
            <a:avLst/>
          </a:prstGeom>
        </p:spPr>
      </p:pic>
    </p:spTree>
    <p:extLst>
      <p:ext uri="{BB962C8B-B14F-4D97-AF65-F5344CB8AC3E}">
        <p14:creationId xmlns:p14="http://schemas.microsoft.com/office/powerpoint/2010/main" val="21173259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078A0-3CAC-4323-A8E1-C5E28D48A002}"/>
              </a:ext>
            </a:extLst>
          </p:cNvPr>
          <p:cNvSpPr>
            <a:spLocks noGrp="1"/>
          </p:cNvSpPr>
          <p:nvPr>
            <p:ph type="title"/>
          </p:nvPr>
        </p:nvSpPr>
        <p:spPr/>
        <p:txBody>
          <a:bodyPr>
            <a:normAutofit fontScale="90000"/>
          </a:bodyPr>
          <a:lstStyle/>
          <a:p>
            <a:r>
              <a:rPr lang="en-US" b="1" dirty="0">
                <a:sym typeface="Symbol" panose="05050102010706020507" pitchFamily="18" charset="2"/>
              </a:rPr>
              <a:t> </a:t>
            </a:r>
            <a:r>
              <a:rPr lang="en-US" b="1" dirty="0"/>
              <a:t>RCC ANE Reporting Requirements</a:t>
            </a:r>
          </a:p>
        </p:txBody>
      </p:sp>
      <p:sp>
        <p:nvSpPr>
          <p:cNvPr id="3" name="Content Placeholder 2">
            <a:extLst>
              <a:ext uri="{FF2B5EF4-FFF2-40B4-BE49-F238E27FC236}">
                <a16:creationId xmlns:a16="http://schemas.microsoft.com/office/drawing/2014/main" id="{FD285D70-70FF-47C9-A904-DEF11A68F6D8}"/>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38863167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6C06D-5127-45B4-9354-C56E98A3AC69}"/>
              </a:ext>
            </a:extLst>
          </p:cNvPr>
          <p:cNvSpPr>
            <a:spLocks noGrp="1"/>
          </p:cNvSpPr>
          <p:nvPr>
            <p:ph type="title"/>
          </p:nvPr>
        </p:nvSpPr>
        <p:spPr/>
        <p:txBody>
          <a:bodyPr/>
          <a:lstStyle/>
          <a:p>
            <a:r>
              <a:rPr lang="en-US" b="1" dirty="0">
                <a:sym typeface="Symbol" panose="05050102010706020507" pitchFamily="18" charset="2"/>
              </a:rPr>
              <a:t> </a:t>
            </a:r>
            <a:r>
              <a:rPr lang="en-US" b="1" dirty="0"/>
              <a:t>State Survey Agencies</a:t>
            </a:r>
          </a:p>
        </p:txBody>
      </p:sp>
      <p:sp>
        <p:nvSpPr>
          <p:cNvPr id="3" name="Content Placeholder 2">
            <a:extLst>
              <a:ext uri="{FF2B5EF4-FFF2-40B4-BE49-F238E27FC236}">
                <a16:creationId xmlns:a16="http://schemas.microsoft.com/office/drawing/2014/main" id="{50F9D54D-A78D-4810-B2ED-C156C7BE60E0}"/>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5353015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2480B-444C-4420-93A6-090BDC75E45E}"/>
              </a:ext>
            </a:extLst>
          </p:cNvPr>
          <p:cNvSpPr>
            <a:spLocks noGrp="1"/>
          </p:cNvSpPr>
          <p:nvPr>
            <p:ph type="title"/>
          </p:nvPr>
        </p:nvSpPr>
        <p:spPr/>
        <p:txBody>
          <a:bodyPr/>
          <a:lstStyle/>
          <a:p>
            <a:r>
              <a:rPr lang="en-US" b="1" dirty="0">
                <a:sym typeface="Symbol" panose="05050102010706020507" pitchFamily="18" charset="2"/>
              </a:rPr>
              <a:t> </a:t>
            </a:r>
            <a:r>
              <a:rPr lang="en-US" b="1" dirty="0"/>
              <a:t>Adult Protective Services</a:t>
            </a:r>
          </a:p>
        </p:txBody>
      </p:sp>
      <p:sp>
        <p:nvSpPr>
          <p:cNvPr id="3" name="Content Placeholder 2">
            <a:extLst>
              <a:ext uri="{FF2B5EF4-FFF2-40B4-BE49-F238E27FC236}">
                <a16:creationId xmlns:a16="http://schemas.microsoft.com/office/drawing/2014/main" id="{0B2EB757-31EE-4056-B156-C1F05BBE8893}"/>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4294760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CA1F7-60A0-440A-883B-99D307E4DEC0}"/>
              </a:ext>
            </a:extLst>
          </p:cNvPr>
          <p:cNvSpPr>
            <a:spLocks noGrp="1"/>
          </p:cNvSpPr>
          <p:nvPr>
            <p:ph type="title"/>
          </p:nvPr>
        </p:nvSpPr>
        <p:spPr/>
        <p:txBody>
          <a:bodyPr/>
          <a:lstStyle/>
          <a:p>
            <a:r>
              <a:rPr lang="en-US" b="1" dirty="0">
                <a:sym typeface="Symbol" panose="05050102010706020507" pitchFamily="18" charset="2"/>
              </a:rPr>
              <a:t> </a:t>
            </a:r>
            <a:r>
              <a:rPr lang="en-US" b="1" dirty="0"/>
              <a:t>Law Enforcement</a:t>
            </a:r>
          </a:p>
        </p:txBody>
      </p:sp>
      <p:sp>
        <p:nvSpPr>
          <p:cNvPr id="3" name="Content Placeholder 2">
            <a:extLst>
              <a:ext uri="{FF2B5EF4-FFF2-40B4-BE49-F238E27FC236}">
                <a16:creationId xmlns:a16="http://schemas.microsoft.com/office/drawing/2014/main" id="{787B0AEC-A825-42E7-BE04-741E242E60B0}"/>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931961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B6317-3BF3-421A-B219-51343AC66A5B}"/>
              </a:ext>
            </a:extLst>
          </p:cNvPr>
          <p:cNvSpPr>
            <a:spLocks noGrp="1"/>
          </p:cNvSpPr>
          <p:nvPr>
            <p:ph type="title"/>
          </p:nvPr>
        </p:nvSpPr>
        <p:spPr/>
        <p:txBody>
          <a:bodyPr/>
          <a:lstStyle/>
          <a:p>
            <a:endParaRPr lang="en-US" dirty="0"/>
          </a:p>
        </p:txBody>
      </p:sp>
      <p:pic>
        <p:nvPicPr>
          <p:cNvPr id="5" name="Content Placeholder 4">
            <a:extLst>
              <a:ext uri="{FF2B5EF4-FFF2-40B4-BE49-F238E27FC236}">
                <a16:creationId xmlns:a16="http://schemas.microsoft.com/office/drawing/2014/main" id="{F23A71E7-DC6B-4849-ADBA-02AFA1EBFE45}"/>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10209" y="410817"/>
            <a:ext cx="11171581" cy="6284015"/>
          </a:xfrm>
        </p:spPr>
      </p:pic>
    </p:spTree>
    <p:extLst>
      <p:ext uri="{BB962C8B-B14F-4D97-AF65-F5344CB8AC3E}">
        <p14:creationId xmlns:p14="http://schemas.microsoft.com/office/powerpoint/2010/main" val="37715703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87AA9-0BA1-4133-BA44-25AFC86B792E}"/>
              </a:ext>
            </a:extLst>
          </p:cNvPr>
          <p:cNvSpPr>
            <a:spLocks noGrp="1"/>
          </p:cNvSpPr>
          <p:nvPr>
            <p:ph type="title"/>
          </p:nvPr>
        </p:nvSpPr>
        <p:spPr/>
        <p:txBody>
          <a:bodyPr>
            <a:normAutofit fontScale="90000"/>
          </a:bodyPr>
          <a:lstStyle/>
          <a:p>
            <a:r>
              <a:rPr lang="en-US" b="1" dirty="0"/>
              <a:t>Additional Referral Agencies</a:t>
            </a:r>
          </a:p>
        </p:txBody>
      </p:sp>
      <p:sp>
        <p:nvSpPr>
          <p:cNvPr id="4" name="Text Placeholder 3">
            <a:extLst>
              <a:ext uri="{FF2B5EF4-FFF2-40B4-BE49-F238E27FC236}">
                <a16:creationId xmlns:a16="http://schemas.microsoft.com/office/drawing/2014/main" id="{12BE09D1-B4B4-678C-4764-B97981D8891C}"/>
              </a:ext>
            </a:extLst>
          </p:cNvPr>
          <p:cNvSpPr>
            <a:spLocks noGrp="1"/>
          </p:cNvSpPr>
          <p:nvPr>
            <p:ph type="body" sz="quarter" idx="14"/>
          </p:nvPr>
        </p:nvSpPr>
        <p:spPr/>
        <p:txBody>
          <a:bodyPr/>
          <a:lstStyle/>
          <a:p>
            <a:r>
              <a:rPr lang="en-US" dirty="0">
                <a:solidFill>
                  <a:srgbClr val="191998"/>
                </a:solidFill>
              </a:rPr>
              <a:t>Section 3</a:t>
            </a:r>
          </a:p>
          <a:p>
            <a:endParaRPr lang="en-US" dirty="0">
              <a:solidFill>
                <a:srgbClr val="191998"/>
              </a:solidFill>
            </a:endParaRPr>
          </a:p>
        </p:txBody>
      </p:sp>
      <p:sp>
        <p:nvSpPr>
          <p:cNvPr id="3" name="Text Placeholder 2">
            <a:extLst>
              <a:ext uri="{FF2B5EF4-FFF2-40B4-BE49-F238E27FC236}">
                <a16:creationId xmlns:a16="http://schemas.microsoft.com/office/drawing/2014/main" id="{8BD41FB8-03E7-4AB7-8D0C-78FC5D344E80}"/>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19609203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7BCD5-628F-4E9A-946E-E5AF0BC33114}"/>
              </a:ext>
            </a:extLst>
          </p:cNvPr>
          <p:cNvSpPr>
            <a:spLocks noGrp="1"/>
          </p:cNvSpPr>
          <p:nvPr>
            <p:ph type="title"/>
          </p:nvPr>
        </p:nvSpPr>
        <p:spPr/>
        <p:txBody>
          <a:bodyPr/>
          <a:lstStyle/>
          <a:p>
            <a:r>
              <a:rPr lang="en-US" b="1" dirty="0"/>
              <a:t>Referrals</a:t>
            </a:r>
          </a:p>
        </p:txBody>
      </p:sp>
      <p:graphicFrame>
        <p:nvGraphicFramePr>
          <p:cNvPr id="4" name="Content Placeholder 3">
            <a:extLst>
              <a:ext uri="{FF2B5EF4-FFF2-40B4-BE49-F238E27FC236}">
                <a16:creationId xmlns:a16="http://schemas.microsoft.com/office/drawing/2014/main" id="{05FC8B68-C21B-4C88-B45B-AE2FF70A7851}"/>
              </a:ext>
            </a:extLst>
          </p:cNvPr>
          <p:cNvGraphicFramePr>
            <a:graphicFrameLocks noGrp="1"/>
          </p:cNvGraphicFramePr>
          <p:nvPr>
            <p:ph idx="4294967295"/>
            <p:extLst>
              <p:ext uri="{D42A27DB-BD31-4B8C-83A1-F6EECF244321}">
                <p14:modId xmlns:p14="http://schemas.microsoft.com/office/powerpoint/2010/main" val="2475414445"/>
              </p:ext>
            </p:extLst>
          </p:nvPr>
        </p:nvGraphicFramePr>
        <p:xfrm>
          <a:off x="1209674" y="1324980"/>
          <a:ext cx="901065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62882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FF52C-296B-43E7-836B-E6ABDF026414}"/>
              </a:ext>
            </a:extLst>
          </p:cNvPr>
          <p:cNvSpPr>
            <a:spLocks noGrp="1"/>
          </p:cNvSpPr>
          <p:nvPr>
            <p:ph type="title"/>
          </p:nvPr>
        </p:nvSpPr>
        <p:spPr/>
        <p:txBody>
          <a:bodyPr/>
          <a:lstStyle/>
          <a:p>
            <a:r>
              <a:rPr lang="en-US" b="1" dirty="0"/>
              <a:t>Samantha</a:t>
            </a:r>
          </a:p>
        </p:txBody>
      </p:sp>
      <p:sp>
        <p:nvSpPr>
          <p:cNvPr id="3" name="Text Placeholder 2">
            <a:extLst>
              <a:ext uri="{FF2B5EF4-FFF2-40B4-BE49-F238E27FC236}">
                <a16:creationId xmlns:a16="http://schemas.microsoft.com/office/drawing/2014/main" id="{7A174CF9-A16F-2E47-E6A9-AB634B433963}"/>
              </a:ext>
            </a:extLst>
          </p:cNvPr>
          <p:cNvSpPr>
            <a:spLocks noGrp="1"/>
          </p:cNvSpPr>
          <p:nvPr>
            <p:ph type="body" sz="quarter" idx="14"/>
          </p:nvPr>
        </p:nvSpPr>
        <p:spPr/>
        <p:txBody>
          <a:bodyPr>
            <a:normAutofit lnSpcReduction="10000"/>
          </a:bodyPr>
          <a:lstStyle/>
          <a:p>
            <a:endParaRPr lang="en-US"/>
          </a:p>
        </p:txBody>
      </p:sp>
      <p:sp>
        <p:nvSpPr>
          <p:cNvPr id="4" name="Text Placeholder 3">
            <a:extLst>
              <a:ext uri="{FF2B5EF4-FFF2-40B4-BE49-F238E27FC236}">
                <a16:creationId xmlns:a16="http://schemas.microsoft.com/office/drawing/2014/main" id="{3AC83D23-1E58-D761-4BB6-B84BDD832B41}"/>
              </a:ext>
            </a:extLst>
          </p:cNvPr>
          <p:cNvSpPr>
            <a:spLocks noGrp="1"/>
          </p:cNvSpPr>
          <p:nvPr>
            <p:ph type="body" sz="quarter" idx="15"/>
          </p:nvPr>
        </p:nvSpPr>
        <p:spPr/>
        <p:txBody>
          <a:bodyPr/>
          <a:lstStyle/>
          <a:p>
            <a:endParaRPr lang="en-US"/>
          </a:p>
        </p:txBody>
      </p:sp>
      <p:pic>
        <p:nvPicPr>
          <p:cNvPr id="5" name="Picture 4" descr="Woman in wheelchair">
            <a:extLst>
              <a:ext uri="{FF2B5EF4-FFF2-40B4-BE49-F238E27FC236}">
                <a16:creationId xmlns:a16="http://schemas.microsoft.com/office/drawing/2014/main" id="{E4274191-0223-4921-B174-1A9BE97B512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83843" y="1447800"/>
            <a:ext cx="2424314" cy="4876800"/>
          </a:xfrm>
          <a:prstGeom prst="rect">
            <a:avLst/>
          </a:prstGeom>
        </p:spPr>
      </p:pic>
    </p:spTree>
    <p:extLst>
      <p:ext uri="{BB962C8B-B14F-4D97-AF65-F5344CB8AC3E}">
        <p14:creationId xmlns:p14="http://schemas.microsoft.com/office/powerpoint/2010/main" val="36702346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93F31-235E-4C5E-B9DF-529B9E63F41D}"/>
              </a:ext>
            </a:extLst>
          </p:cNvPr>
          <p:cNvSpPr>
            <a:spLocks noGrp="1"/>
          </p:cNvSpPr>
          <p:nvPr>
            <p:ph type="title"/>
          </p:nvPr>
        </p:nvSpPr>
        <p:spPr/>
        <p:txBody>
          <a:bodyPr/>
          <a:lstStyle/>
          <a:p>
            <a:r>
              <a:rPr lang="en-US" b="1" dirty="0"/>
              <a:t>Outside the Scope of Work</a:t>
            </a:r>
          </a:p>
        </p:txBody>
      </p:sp>
      <p:sp>
        <p:nvSpPr>
          <p:cNvPr id="3" name="Text Placeholder 2">
            <a:extLst>
              <a:ext uri="{FF2B5EF4-FFF2-40B4-BE49-F238E27FC236}">
                <a16:creationId xmlns:a16="http://schemas.microsoft.com/office/drawing/2014/main" id="{F066C1AE-83FD-2964-DED6-7BF6851A9FFF}"/>
              </a:ext>
            </a:extLst>
          </p:cNvPr>
          <p:cNvSpPr>
            <a:spLocks noGrp="1"/>
          </p:cNvSpPr>
          <p:nvPr>
            <p:ph type="body" sz="quarter" idx="14"/>
          </p:nvPr>
        </p:nvSpPr>
        <p:spPr/>
        <p:txBody>
          <a:bodyPr>
            <a:normAutofit lnSpcReduction="10000"/>
          </a:bodyPr>
          <a:lstStyle/>
          <a:p>
            <a:endParaRPr lang="en-US"/>
          </a:p>
        </p:txBody>
      </p:sp>
      <p:sp>
        <p:nvSpPr>
          <p:cNvPr id="4" name="Text Placeholder 3">
            <a:extLst>
              <a:ext uri="{FF2B5EF4-FFF2-40B4-BE49-F238E27FC236}">
                <a16:creationId xmlns:a16="http://schemas.microsoft.com/office/drawing/2014/main" id="{63C4B6C9-5DD5-02C2-AFE9-2F27D09B433A}"/>
              </a:ext>
            </a:extLst>
          </p:cNvPr>
          <p:cNvSpPr>
            <a:spLocks noGrp="1"/>
          </p:cNvSpPr>
          <p:nvPr>
            <p:ph type="body" sz="quarter" idx="15"/>
          </p:nvPr>
        </p:nvSpPr>
        <p:spPr/>
        <p:txBody>
          <a:bodyPr/>
          <a:lstStyle/>
          <a:p>
            <a:endParaRPr lang="en-US"/>
          </a:p>
        </p:txBody>
      </p:sp>
      <p:pic>
        <p:nvPicPr>
          <p:cNvPr id="9" name="Content Placeholder 8" descr="Diagram&#10;&#10;Description automatically generated">
            <a:extLst>
              <a:ext uri="{FF2B5EF4-FFF2-40B4-BE49-F238E27FC236}">
                <a16:creationId xmlns:a16="http://schemas.microsoft.com/office/drawing/2014/main" id="{AEFD9196-8C49-4EDA-A4AE-E02147726F4B}"/>
              </a:ext>
            </a:extLst>
          </p:cNvPr>
          <p:cNvPicPr>
            <a:picLocks noGrp="1" noChangeAspect="1"/>
          </p:cNvPicPr>
          <p:nvPr>
            <p:ph idx="4294967295"/>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954937" y="1623616"/>
            <a:ext cx="7734300" cy="4351338"/>
          </a:xfrm>
        </p:spPr>
      </p:pic>
    </p:spTree>
    <p:extLst>
      <p:ext uri="{BB962C8B-B14F-4D97-AF65-F5344CB8AC3E}">
        <p14:creationId xmlns:p14="http://schemas.microsoft.com/office/powerpoint/2010/main" val="18505810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93F5B-5B89-4118-92AC-7228C7FC9E72}"/>
              </a:ext>
            </a:extLst>
          </p:cNvPr>
          <p:cNvSpPr>
            <a:spLocks noGrp="1"/>
          </p:cNvSpPr>
          <p:nvPr>
            <p:ph type="title"/>
          </p:nvPr>
        </p:nvSpPr>
        <p:spPr/>
        <p:txBody>
          <a:bodyPr/>
          <a:lstStyle/>
          <a:p>
            <a:r>
              <a:rPr lang="en-US" b="1" dirty="0"/>
              <a:t>Legal Services</a:t>
            </a:r>
          </a:p>
        </p:txBody>
      </p:sp>
      <p:sp>
        <p:nvSpPr>
          <p:cNvPr id="3" name="Content Placeholder 2">
            <a:extLst>
              <a:ext uri="{FF2B5EF4-FFF2-40B4-BE49-F238E27FC236}">
                <a16:creationId xmlns:a16="http://schemas.microsoft.com/office/drawing/2014/main" id="{5703D55A-9AD2-481A-974D-DF27C2AC5827}"/>
              </a:ext>
            </a:extLst>
          </p:cNvPr>
          <p:cNvSpPr>
            <a:spLocks noGrp="1"/>
          </p:cNvSpPr>
          <p:nvPr>
            <p:ph type="body" sz="quarter" idx="14"/>
          </p:nvPr>
        </p:nvSpPr>
        <p:spPr/>
        <p:txBody>
          <a:bodyPr>
            <a:normAutofit fontScale="62500" lnSpcReduction="20000"/>
          </a:bodyPr>
          <a:lstStyle/>
          <a:p>
            <a:endParaRPr lang="en-US" sz="3200" dirty="0"/>
          </a:p>
        </p:txBody>
      </p:sp>
      <p:sp>
        <p:nvSpPr>
          <p:cNvPr id="4" name="Text Placeholder 3">
            <a:extLst>
              <a:ext uri="{FF2B5EF4-FFF2-40B4-BE49-F238E27FC236}">
                <a16:creationId xmlns:a16="http://schemas.microsoft.com/office/drawing/2014/main" id="{1795F173-4EF5-57F1-AF03-AD2DD8C90355}"/>
              </a:ext>
            </a:extLst>
          </p:cNvPr>
          <p:cNvSpPr>
            <a:spLocks noGrp="1"/>
          </p:cNvSpPr>
          <p:nvPr>
            <p:ph type="body" sz="quarter" idx="15"/>
          </p:nvPr>
        </p:nvSpPr>
        <p:spPr/>
        <p:txBody>
          <a:bodyPr/>
          <a:lstStyle/>
          <a:p>
            <a:r>
              <a:rPr lang="en-US" sz="1800" dirty="0"/>
              <a:t>Legal Services for Older Americans Program</a:t>
            </a:r>
          </a:p>
          <a:p>
            <a:r>
              <a:rPr lang="en-US" sz="1800" dirty="0"/>
              <a:t>Protection and Advocacy Systems</a:t>
            </a:r>
          </a:p>
        </p:txBody>
      </p:sp>
      <p:pic>
        <p:nvPicPr>
          <p:cNvPr id="5" name="Picture 4" descr="A picture containing text&#10;&#10;Description automatically generated">
            <a:extLst>
              <a:ext uri="{FF2B5EF4-FFF2-40B4-BE49-F238E27FC236}">
                <a16:creationId xmlns:a16="http://schemas.microsoft.com/office/drawing/2014/main" id="{8E724B5F-16D2-4F78-99A3-99A27A4BFA5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531065" y="848106"/>
            <a:ext cx="4651391" cy="5369814"/>
          </a:xfrm>
          <a:prstGeom prst="rect">
            <a:avLst/>
          </a:prstGeom>
        </p:spPr>
      </p:pic>
    </p:spTree>
    <p:extLst>
      <p:ext uri="{BB962C8B-B14F-4D97-AF65-F5344CB8AC3E}">
        <p14:creationId xmlns:p14="http://schemas.microsoft.com/office/powerpoint/2010/main" val="10872576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8E3A6-D990-41D0-B372-1161E409CD4D}"/>
              </a:ext>
            </a:extLst>
          </p:cNvPr>
          <p:cNvSpPr>
            <a:spLocks noGrp="1"/>
          </p:cNvSpPr>
          <p:nvPr>
            <p:ph type="title"/>
          </p:nvPr>
        </p:nvSpPr>
        <p:spPr/>
        <p:txBody>
          <a:bodyPr/>
          <a:lstStyle/>
          <a:p>
            <a:r>
              <a:rPr lang="en-US" b="1" dirty="0"/>
              <a:t>Legal Services for Older Americans Program</a:t>
            </a:r>
          </a:p>
        </p:txBody>
      </p:sp>
      <p:graphicFrame>
        <p:nvGraphicFramePr>
          <p:cNvPr id="4" name="Content Placeholder 3">
            <a:extLst>
              <a:ext uri="{FF2B5EF4-FFF2-40B4-BE49-F238E27FC236}">
                <a16:creationId xmlns:a16="http://schemas.microsoft.com/office/drawing/2014/main" id="{883B00CF-9F96-499C-A75D-CB737D32FDC4}"/>
              </a:ext>
            </a:extLst>
          </p:cNvPr>
          <p:cNvGraphicFramePr>
            <a:graphicFrameLocks noGrp="1"/>
          </p:cNvGraphicFramePr>
          <p:nvPr>
            <p:ph idx="4294967295"/>
            <p:extLst>
              <p:ext uri="{D42A27DB-BD31-4B8C-83A1-F6EECF244321}">
                <p14:modId xmlns:p14="http://schemas.microsoft.com/office/powerpoint/2010/main" val="571986862"/>
              </p:ext>
            </p:extLst>
          </p:nvPr>
        </p:nvGraphicFramePr>
        <p:xfrm>
          <a:off x="685800" y="1849438"/>
          <a:ext cx="10515600" cy="43513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Graphic 5" descr="Pen with solid fill">
            <a:extLst>
              <a:ext uri="{FF2B5EF4-FFF2-40B4-BE49-F238E27FC236}">
                <a16:creationId xmlns:a16="http://schemas.microsoft.com/office/drawing/2014/main" id="{271E42FA-B3B6-42E2-90D5-36ED50DB6E20}"/>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38200" y="1984248"/>
            <a:ext cx="612648" cy="612648"/>
          </a:xfrm>
          <a:prstGeom prst="rect">
            <a:avLst/>
          </a:prstGeom>
        </p:spPr>
      </p:pic>
      <p:pic>
        <p:nvPicPr>
          <p:cNvPr id="8" name="Graphic 7" descr="Judge female with solid fill">
            <a:extLst>
              <a:ext uri="{FF2B5EF4-FFF2-40B4-BE49-F238E27FC236}">
                <a16:creationId xmlns:a16="http://schemas.microsoft.com/office/drawing/2014/main" id="{FE3B2FEE-CEC8-4881-8758-AC627663EF38}"/>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280160" y="3090672"/>
            <a:ext cx="676656" cy="676656"/>
          </a:xfrm>
          <a:prstGeom prst="rect">
            <a:avLst/>
          </a:prstGeom>
        </p:spPr>
      </p:pic>
      <p:pic>
        <p:nvPicPr>
          <p:cNvPr id="10" name="Graphic 9" descr="Money with solid fill">
            <a:extLst>
              <a:ext uri="{FF2B5EF4-FFF2-40B4-BE49-F238E27FC236}">
                <a16:creationId xmlns:a16="http://schemas.microsoft.com/office/drawing/2014/main" id="{75B06C2E-66A3-4E70-9A84-F3F35037DA7B}"/>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193292" y="4198620"/>
            <a:ext cx="676656" cy="676656"/>
          </a:xfrm>
          <a:prstGeom prst="rect">
            <a:avLst/>
          </a:prstGeom>
        </p:spPr>
      </p:pic>
      <p:pic>
        <p:nvPicPr>
          <p:cNvPr id="12" name="Graphic 11" descr="Gavel with solid fill">
            <a:extLst>
              <a:ext uri="{FF2B5EF4-FFF2-40B4-BE49-F238E27FC236}">
                <a16:creationId xmlns:a16="http://schemas.microsoft.com/office/drawing/2014/main" id="{D218D3A1-DE7D-4A38-8C4C-78F6454E5541}"/>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26008" y="5369052"/>
            <a:ext cx="676656" cy="676656"/>
          </a:xfrm>
          <a:prstGeom prst="rect">
            <a:avLst/>
          </a:prstGeom>
        </p:spPr>
      </p:pic>
    </p:spTree>
    <p:extLst>
      <p:ext uri="{BB962C8B-B14F-4D97-AF65-F5344CB8AC3E}">
        <p14:creationId xmlns:p14="http://schemas.microsoft.com/office/powerpoint/2010/main" val="39057093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25969-9373-4A40-940E-5C6C6FC13CCC}"/>
              </a:ext>
            </a:extLst>
          </p:cNvPr>
          <p:cNvSpPr>
            <a:spLocks noGrp="1"/>
          </p:cNvSpPr>
          <p:nvPr>
            <p:ph type="title"/>
          </p:nvPr>
        </p:nvSpPr>
        <p:spPr/>
        <p:txBody>
          <a:bodyPr>
            <a:normAutofit fontScale="90000"/>
          </a:bodyPr>
          <a:lstStyle/>
          <a:p>
            <a:r>
              <a:rPr lang="en-US" b="1" dirty="0">
                <a:sym typeface="Symbol" panose="05050102010706020507" pitchFamily="18" charset="2"/>
              </a:rPr>
              <a:t> </a:t>
            </a:r>
            <a:r>
              <a:rPr lang="en-US" b="1" dirty="0"/>
              <a:t>Add State-Specific Information on Legal Services </a:t>
            </a:r>
          </a:p>
        </p:txBody>
      </p:sp>
      <p:sp>
        <p:nvSpPr>
          <p:cNvPr id="3" name="Content Placeholder 2">
            <a:extLst>
              <a:ext uri="{FF2B5EF4-FFF2-40B4-BE49-F238E27FC236}">
                <a16:creationId xmlns:a16="http://schemas.microsoft.com/office/drawing/2014/main" id="{D5E38993-1B01-4794-A71E-0D13DA5AA646}"/>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7169059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20E4F-E3F9-4328-B8EB-E13F36FD9162}"/>
              </a:ext>
            </a:extLst>
          </p:cNvPr>
          <p:cNvSpPr>
            <a:spLocks noGrp="1"/>
          </p:cNvSpPr>
          <p:nvPr>
            <p:ph type="title"/>
          </p:nvPr>
        </p:nvSpPr>
        <p:spPr/>
        <p:txBody>
          <a:bodyPr/>
          <a:lstStyle/>
          <a:p>
            <a:r>
              <a:rPr lang="en-US" b="1" dirty="0"/>
              <a:t>Protection and Advocacy (P&amp;A)</a:t>
            </a:r>
          </a:p>
        </p:txBody>
      </p:sp>
      <p:sp>
        <p:nvSpPr>
          <p:cNvPr id="3" name="Content Placeholder 2">
            <a:extLst>
              <a:ext uri="{FF2B5EF4-FFF2-40B4-BE49-F238E27FC236}">
                <a16:creationId xmlns:a16="http://schemas.microsoft.com/office/drawing/2014/main" id="{2E00B930-4431-4CC3-AB20-AF28D5FCD3C9}"/>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7E175996-DE78-E1AB-D723-8DB0C62C3BC7}"/>
              </a:ext>
            </a:extLst>
          </p:cNvPr>
          <p:cNvSpPr>
            <a:spLocks noGrp="1"/>
          </p:cNvSpPr>
          <p:nvPr>
            <p:ph type="body" sz="quarter" idx="15"/>
          </p:nvPr>
        </p:nvSpPr>
        <p:spPr>
          <a:xfrm>
            <a:off x="457925" y="1922462"/>
            <a:ext cx="10728325" cy="3506788"/>
          </a:xfrm>
        </p:spPr>
        <p:txBody>
          <a:bodyPr>
            <a:normAutofit fontScale="85000" lnSpcReduction="20000"/>
          </a:bodyPr>
          <a:lstStyle/>
          <a:p>
            <a:r>
              <a:rPr lang="en-US" sz="3600" dirty="0"/>
              <a:t>Protects and advocates for the rights of individuals with developmental disabilities</a:t>
            </a:r>
          </a:p>
          <a:p>
            <a:r>
              <a:rPr lang="en-US" sz="3600" dirty="0"/>
              <a:t>Ensure</a:t>
            </a:r>
            <a:r>
              <a:rPr lang="en-US" sz="3600" dirty="0">
                <a:solidFill>
                  <a:srgbClr val="002060"/>
                </a:solidFill>
              </a:rPr>
              <a:t>s</a:t>
            </a:r>
            <a:r>
              <a:rPr lang="en-US" sz="3600" dirty="0"/>
              <a:t> those residents</a:t>
            </a:r>
          </a:p>
          <a:p>
            <a:pPr lvl="1"/>
            <a:r>
              <a:rPr lang="en-US" sz="3200" dirty="0"/>
              <a:t>Exercise their rights to make choices </a:t>
            </a:r>
          </a:p>
          <a:p>
            <a:pPr lvl="1"/>
            <a:r>
              <a:rPr lang="en-US" sz="3200" dirty="0"/>
              <a:t>Contribute to society</a:t>
            </a:r>
          </a:p>
          <a:p>
            <a:pPr lvl="1"/>
            <a:r>
              <a:rPr lang="en-US" sz="3200" dirty="0"/>
              <a:t>Live independently</a:t>
            </a:r>
          </a:p>
          <a:p>
            <a:endParaRPr lang="en-US" dirty="0"/>
          </a:p>
          <a:p>
            <a:endParaRPr lang="en-US" dirty="0"/>
          </a:p>
        </p:txBody>
      </p:sp>
    </p:spTree>
    <p:extLst>
      <p:ext uri="{BB962C8B-B14F-4D97-AF65-F5344CB8AC3E}">
        <p14:creationId xmlns:p14="http://schemas.microsoft.com/office/powerpoint/2010/main" val="36299143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1ADB6-CBA3-48B7-A636-C9D977D8D3FF}"/>
              </a:ext>
            </a:extLst>
          </p:cNvPr>
          <p:cNvSpPr>
            <a:spLocks noGrp="1"/>
          </p:cNvSpPr>
          <p:nvPr>
            <p:ph type="title"/>
          </p:nvPr>
        </p:nvSpPr>
        <p:spPr/>
        <p:txBody>
          <a:bodyPr/>
          <a:lstStyle/>
          <a:p>
            <a:r>
              <a:rPr lang="en-US" b="1" dirty="0">
                <a:sym typeface="Symbol" panose="05050102010706020507" pitchFamily="18" charset="2"/>
              </a:rPr>
              <a:t> </a:t>
            </a:r>
            <a:r>
              <a:rPr lang="en-US" b="1" dirty="0"/>
              <a:t>Add State-Specific Information on P&amp;As</a:t>
            </a:r>
          </a:p>
        </p:txBody>
      </p:sp>
      <p:sp>
        <p:nvSpPr>
          <p:cNvPr id="3" name="Content Placeholder 2">
            <a:extLst>
              <a:ext uri="{FF2B5EF4-FFF2-40B4-BE49-F238E27FC236}">
                <a16:creationId xmlns:a16="http://schemas.microsoft.com/office/drawing/2014/main" id="{E7B4FEB7-1E6A-4568-9B36-277B9298658D}"/>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8964136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076D7-C513-4500-8372-6CB45B7C2079}"/>
              </a:ext>
            </a:extLst>
          </p:cNvPr>
          <p:cNvSpPr>
            <a:spLocks noGrp="1"/>
          </p:cNvSpPr>
          <p:nvPr>
            <p:ph type="title"/>
          </p:nvPr>
        </p:nvSpPr>
        <p:spPr/>
        <p:txBody>
          <a:bodyPr>
            <a:normAutofit fontScale="90000"/>
          </a:bodyPr>
          <a:lstStyle/>
          <a:p>
            <a:r>
              <a:rPr lang="en-US" b="1" dirty="0"/>
              <a:t>Guardianship and Conservatorship Resources</a:t>
            </a:r>
          </a:p>
        </p:txBody>
      </p:sp>
      <p:graphicFrame>
        <p:nvGraphicFramePr>
          <p:cNvPr id="4" name="Content Placeholder 3">
            <a:extLst>
              <a:ext uri="{FF2B5EF4-FFF2-40B4-BE49-F238E27FC236}">
                <a16:creationId xmlns:a16="http://schemas.microsoft.com/office/drawing/2014/main" id="{61FDB8AA-0929-43A8-88B4-3917D16ABAA0}"/>
              </a:ext>
            </a:extLst>
          </p:cNvPr>
          <p:cNvGraphicFramePr>
            <a:graphicFrameLocks noGrp="1"/>
          </p:cNvGraphicFramePr>
          <p:nvPr>
            <p:ph idx="1"/>
            <p:extLst>
              <p:ext uri="{D42A27DB-BD31-4B8C-83A1-F6EECF244321}">
                <p14:modId xmlns:p14="http://schemas.microsoft.com/office/powerpoint/2010/main" val="3994770998"/>
              </p:ext>
            </p:extLst>
          </p:nvPr>
        </p:nvGraphicFramePr>
        <p:xfrm>
          <a:off x="609600" y="1600200"/>
          <a:ext cx="10972800" cy="4983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1050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Today’s Agenda</a:t>
            </a:r>
          </a:p>
        </p:txBody>
      </p:sp>
      <p:sp>
        <p:nvSpPr>
          <p:cNvPr id="5" name="Content Placeholder 4"/>
          <p:cNvSpPr>
            <a:spLocks noGrp="1"/>
          </p:cNvSpPr>
          <p:nvPr>
            <p:ph type="body" sz="quarter" idx="14"/>
          </p:nvPr>
        </p:nvSpPr>
        <p:spPr/>
        <p:txBody>
          <a:bodyPr>
            <a:normAutofit fontScale="70000" lnSpcReduction="20000"/>
          </a:bodyPr>
          <a:lstStyle/>
          <a:p>
            <a:pPr marL="0" indent="0">
              <a:buNone/>
            </a:pPr>
            <a:endParaRPr lang="en-US" sz="2800" dirty="0"/>
          </a:p>
        </p:txBody>
      </p:sp>
      <p:sp>
        <p:nvSpPr>
          <p:cNvPr id="3" name="Text Placeholder 2">
            <a:extLst>
              <a:ext uri="{FF2B5EF4-FFF2-40B4-BE49-F238E27FC236}">
                <a16:creationId xmlns:a16="http://schemas.microsoft.com/office/drawing/2014/main" id="{1BD6DD4C-D190-F20C-E073-4CD96945047C}"/>
              </a:ext>
            </a:extLst>
          </p:cNvPr>
          <p:cNvSpPr>
            <a:spLocks noGrp="1"/>
          </p:cNvSpPr>
          <p:nvPr>
            <p:ph type="body" sz="quarter" idx="15"/>
          </p:nvPr>
        </p:nvSpPr>
        <p:spPr/>
        <p:txBody>
          <a:bodyPr>
            <a:normAutofit/>
          </a:bodyPr>
          <a:lstStyle/>
          <a:p>
            <a:pPr marL="0" indent="0">
              <a:buNone/>
            </a:pPr>
            <a:r>
              <a:rPr lang="en-US" sz="1800" dirty="0"/>
              <a:t>Section 1:		Welcome and Introduction (15 minutes) </a:t>
            </a:r>
          </a:p>
          <a:p>
            <a:pPr marL="0" indent="0">
              <a:buNone/>
            </a:pPr>
            <a:r>
              <a:rPr lang="en-US" sz="1800" dirty="0"/>
              <a:t>Section 2:		Challenging Complaints (90 minutes)</a:t>
            </a:r>
          </a:p>
          <a:p>
            <a:pPr marL="0" indent="0">
              <a:buNone/>
            </a:pPr>
            <a:r>
              <a:rPr kumimoji="0" lang="en-US" sz="1800" b="0" i="0" u="none" strike="noStrike" kern="1200" cap="none" spc="0" normalizeH="0" baseline="0" noProof="0" dirty="0">
                <a:ln>
                  <a:noFill/>
                </a:ln>
                <a:solidFill>
                  <a:schemeClr val="accent2">
                    <a:lumMod val="75000"/>
                  </a:schemeClr>
                </a:solidFill>
                <a:effectLst/>
                <a:uLnTx/>
                <a:uFillTx/>
                <a:latin typeface="Arial"/>
                <a:ea typeface="ＭＳ Ｐゴシック" pitchFamily="127" charset="-128"/>
              </a:rPr>
              <a:t>--------BREAK-------- (15 minutes)</a:t>
            </a:r>
          </a:p>
          <a:p>
            <a:pPr marL="0" indent="0">
              <a:buNone/>
            </a:pPr>
            <a:r>
              <a:rPr lang="en-US" sz="1800" dirty="0"/>
              <a:t>Section 3:		Additional Referral Agencies (45 minutes)</a:t>
            </a:r>
          </a:p>
          <a:p>
            <a:pPr marL="0" indent="0">
              <a:buNone/>
            </a:pPr>
            <a:r>
              <a:rPr lang="en-US" sz="1800" dirty="0"/>
              <a:t>Section 4:		Conclusion (15 minutes) </a:t>
            </a:r>
          </a:p>
          <a:p>
            <a:endParaRPr lang="en-US" dirty="0"/>
          </a:p>
        </p:txBody>
      </p:sp>
    </p:spTree>
    <p:extLst>
      <p:ext uri="{BB962C8B-B14F-4D97-AF65-F5344CB8AC3E}">
        <p14:creationId xmlns:p14="http://schemas.microsoft.com/office/powerpoint/2010/main" val="12937679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57A72-6E85-496B-A531-CFD45FA27AC2}"/>
              </a:ext>
            </a:extLst>
          </p:cNvPr>
          <p:cNvSpPr>
            <a:spLocks noGrp="1"/>
          </p:cNvSpPr>
          <p:nvPr>
            <p:ph type="title"/>
          </p:nvPr>
        </p:nvSpPr>
        <p:spPr/>
        <p:txBody>
          <a:bodyPr>
            <a:normAutofit fontScale="90000"/>
          </a:bodyPr>
          <a:lstStyle/>
          <a:p>
            <a:r>
              <a:rPr lang="en-US" b="1" dirty="0">
                <a:sym typeface="Symbol" panose="05050102010706020507" pitchFamily="18" charset="2"/>
              </a:rPr>
              <a:t> </a:t>
            </a:r>
            <a:r>
              <a:rPr lang="en-US" b="1" dirty="0"/>
              <a:t>Add State-Specific Information on Guardianship/Conservatorship</a:t>
            </a:r>
          </a:p>
        </p:txBody>
      </p:sp>
      <p:sp>
        <p:nvSpPr>
          <p:cNvPr id="3" name="Content Placeholder 2">
            <a:extLst>
              <a:ext uri="{FF2B5EF4-FFF2-40B4-BE49-F238E27FC236}">
                <a16:creationId xmlns:a16="http://schemas.microsoft.com/office/drawing/2014/main" id="{AC488F51-7D1C-404E-B60A-0A0669E61059}"/>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5792776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54D0C-3271-4C44-B3E3-E7405FB7289B}"/>
              </a:ext>
            </a:extLst>
          </p:cNvPr>
          <p:cNvSpPr>
            <a:spLocks noGrp="1"/>
          </p:cNvSpPr>
          <p:nvPr>
            <p:ph type="title"/>
          </p:nvPr>
        </p:nvSpPr>
        <p:spPr/>
        <p:txBody>
          <a:bodyPr>
            <a:normAutofit fontScale="90000"/>
          </a:bodyPr>
          <a:lstStyle/>
          <a:p>
            <a:r>
              <a:rPr lang="en-US" b="1" dirty="0"/>
              <a:t>Aging and Disability Resource Centers (ADRC</a:t>
            </a:r>
            <a:r>
              <a:rPr lang="en-US" b="1" dirty="0">
                <a:solidFill>
                  <a:srgbClr val="002060"/>
                </a:solidFill>
              </a:rPr>
              <a:t>s</a:t>
            </a:r>
            <a:r>
              <a:rPr lang="en-US" b="1" dirty="0"/>
              <a:t>) </a:t>
            </a:r>
          </a:p>
        </p:txBody>
      </p:sp>
      <p:sp>
        <p:nvSpPr>
          <p:cNvPr id="4" name="Text Placeholder 3">
            <a:extLst>
              <a:ext uri="{FF2B5EF4-FFF2-40B4-BE49-F238E27FC236}">
                <a16:creationId xmlns:a16="http://schemas.microsoft.com/office/drawing/2014/main" id="{86373068-D4AD-D250-8AC2-2100A619BDC3}"/>
              </a:ext>
            </a:extLst>
          </p:cNvPr>
          <p:cNvSpPr>
            <a:spLocks noGrp="1"/>
          </p:cNvSpPr>
          <p:nvPr>
            <p:ph type="body" sz="quarter" idx="15"/>
          </p:nvPr>
        </p:nvSpPr>
        <p:spPr/>
        <p:txBody>
          <a:bodyPr/>
          <a:lstStyle/>
          <a:p>
            <a:r>
              <a:rPr lang="en-US" sz="1800" dirty="0"/>
              <a:t>A single point of entry for older adults and individuals with disabilities and their caregivers seeking long-term services and supports (LTSS) options</a:t>
            </a:r>
          </a:p>
          <a:p>
            <a:r>
              <a:rPr lang="en-US" sz="1800" dirty="0"/>
              <a:t>Provides information and counseling to all individuals looking to obtain LTSS in the most appropriate setting</a:t>
            </a:r>
          </a:p>
        </p:txBody>
      </p:sp>
    </p:spTree>
    <p:extLst>
      <p:ext uri="{BB962C8B-B14F-4D97-AF65-F5344CB8AC3E}">
        <p14:creationId xmlns:p14="http://schemas.microsoft.com/office/powerpoint/2010/main" val="30165261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50E38-7F29-4AAE-8A9D-206ECA1B8958}"/>
              </a:ext>
            </a:extLst>
          </p:cNvPr>
          <p:cNvSpPr>
            <a:spLocks noGrp="1"/>
          </p:cNvSpPr>
          <p:nvPr>
            <p:ph type="title"/>
          </p:nvPr>
        </p:nvSpPr>
        <p:spPr/>
        <p:txBody>
          <a:bodyPr/>
          <a:lstStyle/>
          <a:p>
            <a:r>
              <a:rPr lang="en-US" b="1" dirty="0">
                <a:sym typeface="Symbol" panose="05050102010706020507" pitchFamily="18" charset="2"/>
              </a:rPr>
              <a:t> </a:t>
            </a:r>
            <a:r>
              <a:rPr lang="en-US" b="1" dirty="0"/>
              <a:t>Add State-Specific Information on ADRCs</a:t>
            </a:r>
          </a:p>
        </p:txBody>
      </p:sp>
      <p:sp>
        <p:nvSpPr>
          <p:cNvPr id="3" name="Content Placeholder 2">
            <a:extLst>
              <a:ext uri="{FF2B5EF4-FFF2-40B4-BE49-F238E27FC236}">
                <a16:creationId xmlns:a16="http://schemas.microsoft.com/office/drawing/2014/main" id="{C5F97AEB-4830-4CDB-8983-243B08BDC1A2}"/>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8422359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F1BC6-1AB9-4BFE-88BC-CBE6E1634608}"/>
              </a:ext>
            </a:extLst>
          </p:cNvPr>
          <p:cNvSpPr>
            <a:spLocks noGrp="1"/>
          </p:cNvSpPr>
          <p:nvPr>
            <p:ph type="title"/>
          </p:nvPr>
        </p:nvSpPr>
        <p:spPr/>
        <p:txBody>
          <a:bodyPr/>
          <a:lstStyle/>
          <a:p>
            <a:r>
              <a:rPr lang="en-US" b="1" dirty="0"/>
              <a:t>Money Follows the Person (MFP)</a:t>
            </a:r>
          </a:p>
        </p:txBody>
      </p:sp>
      <p:sp>
        <p:nvSpPr>
          <p:cNvPr id="3" name="Content Placeholder 2">
            <a:extLst>
              <a:ext uri="{FF2B5EF4-FFF2-40B4-BE49-F238E27FC236}">
                <a16:creationId xmlns:a16="http://schemas.microsoft.com/office/drawing/2014/main" id="{562EC841-9972-4FC3-80E4-8539A79A2A2B}"/>
              </a:ext>
            </a:extLst>
          </p:cNvPr>
          <p:cNvSpPr>
            <a:spLocks noGrp="1"/>
          </p:cNvSpPr>
          <p:nvPr>
            <p:ph type="body" sz="quarter" idx="14"/>
          </p:nvPr>
        </p:nvSpPr>
        <p:spPr/>
        <p:txBody>
          <a:bodyPr>
            <a:normAutofit lnSpcReduction="10000"/>
          </a:bodyPr>
          <a:lstStyle/>
          <a:p>
            <a:pPr lvl="1"/>
            <a:endParaRPr lang="en-US" dirty="0"/>
          </a:p>
        </p:txBody>
      </p:sp>
      <p:sp>
        <p:nvSpPr>
          <p:cNvPr id="4" name="Text Placeholder 3">
            <a:extLst>
              <a:ext uri="{FF2B5EF4-FFF2-40B4-BE49-F238E27FC236}">
                <a16:creationId xmlns:a16="http://schemas.microsoft.com/office/drawing/2014/main" id="{3D2B0D2E-3627-F52E-2AE3-9FCE16AC766D}"/>
              </a:ext>
            </a:extLst>
          </p:cNvPr>
          <p:cNvSpPr>
            <a:spLocks noGrp="1"/>
          </p:cNvSpPr>
          <p:nvPr>
            <p:ph type="body" sz="quarter" idx="15"/>
          </p:nvPr>
        </p:nvSpPr>
        <p:spPr>
          <a:xfrm>
            <a:off x="457925" y="1922462"/>
            <a:ext cx="10728325" cy="3665934"/>
          </a:xfrm>
        </p:spPr>
        <p:txBody>
          <a:bodyPr>
            <a:normAutofit fontScale="62500" lnSpcReduction="20000"/>
          </a:bodyPr>
          <a:lstStyle/>
          <a:p>
            <a:r>
              <a:rPr lang="en-US" sz="3200" dirty="0"/>
              <a:t>Helps Medicaid eligible nursing facility residents move back into the community</a:t>
            </a:r>
          </a:p>
          <a:p>
            <a:r>
              <a:rPr lang="en-US" sz="3200" dirty="0"/>
              <a:t>Supports and services may include</a:t>
            </a:r>
          </a:p>
          <a:p>
            <a:pPr lvl="1"/>
            <a:r>
              <a:rPr lang="en-US" sz="2800" dirty="0"/>
              <a:t>Adult day center services</a:t>
            </a:r>
          </a:p>
          <a:p>
            <a:pPr lvl="1"/>
            <a:r>
              <a:rPr lang="en-US" sz="2800" dirty="0"/>
              <a:t>Emergency response systems</a:t>
            </a:r>
          </a:p>
          <a:p>
            <a:pPr lvl="1"/>
            <a:r>
              <a:rPr lang="en-US" sz="2800" dirty="0"/>
              <a:t>Home health care </a:t>
            </a:r>
          </a:p>
          <a:p>
            <a:pPr lvl="1"/>
            <a:r>
              <a:rPr lang="en-US" sz="2800" dirty="0"/>
              <a:t>Home modifications</a:t>
            </a:r>
          </a:p>
          <a:p>
            <a:pPr lvl="1"/>
            <a:r>
              <a:rPr lang="en-US" sz="2800" dirty="0"/>
              <a:t>Personal care assistance</a:t>
            </a:r>
          </a:p>
          <a:p>
            <a:pPr lvl="1"/>
            <a:endParaRPr lang="en-US" dirty="0"/>
          </a:p>
          <a:p>
            <a:endParaRPr lang="en-US" dirty="0"/>
          </a:p>
        </p:txBody>
      </p:sp>
    </p:spTree>
    <p:extLst>
      <p:ext uri="{BB962C8B-B14F-4D97-AF65-F5344CB8AC3E}">
        <p14:creationId xmlns:p14="http://schemas.microsoft.com/office/powerpoint/2010/main" val="11480021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07886-DDE3-4188-82CC-163C81C6474E}"/>
              </a:ext>
            </a:extLst>
          </p:cNvPr>
          <p:cNvSpPr>
            <a:spLocks noGrp="1"/>
          </p:cNvSpPr>
          <p:nvPr>
            <p:ph type="title"/>
          </p:nvPr>
        </p:nvSpPr>
        <p:spPr>
          <a:xfrm>
            <a:off x="609600" y="490331"/>
            <a:ext cx="10972800" cy="1007166"/>
          </a:xfrm>
        </p:spPr>
        <p:txBody>
          <a:bodyPr>
            <a:normAutofit fontScale="90000"/>
          </a:bodyPr>
          <a:lstStyle/>
          <a:p>
            <a:r>
              <a:rPr lang="en-US" b="1" dirty="0">
                <a:sym typeface="Symbol" panose="05050102010706020507" pitchFamily="18" charset="2"/>
              </a:rPr>
              <a:t> </a:t>
            </a:r>
            <a:r>
              <a:rPr lang="en-US" b="1" dirty="0"/>
              <a:t>Add state-specific information about the Money Follows the Person program</a:t>
            </a:r>
            <a:endParaRPr lang="en-US" dirty="0"/>
          </a:p>
        </p:txBody>
      </p:sp>
      <p:sp>
        <p:nvSpPr>
          <p:cNvPr id="3" name="Content Placeholder 2">
            <a:extLst>
              <a:ext uri="{FF2B5EF4-FFF2-40B4-BE49-F238E27FC236}">
                <a16:creationId xmlns:a16="http://schemas.microsoft.com/office/drawing/2014/main" id="{EF98D074-BF11-4B12-91FF-4916C18926E6}"/>
              </a:ext>
            </a:extLst>
          </p:cNvPr>
          <p:cNvSpPr>
            <a:spLocks noGrp="1"/>
          </p:cNvSpPr>
          <p:nvPr>
            <p:ph idx="1"/>
          </p:nvPr>
        </p:nvSpPr>
        <p:spPr>
          <a:xfrm>
            <a:off x="609600" y="1842052"/>
            <a:ext cx="10972800" cy="4634948"/>
          </a:xfrm>
        </p:spPr>
        <p:txBody>
          <a:bodyPr/>
          <a:lstStyle/>
          <a:p>
            <a:endParaRPr lang="en-US" dirty="0"/>
          </a:p>
        </p:txBody>
      </p:sp>
    </p:spTree>
    <p:extLst>
      <p:ext uri="{BB962C8B-B14F-4D97-AF65-F5344CB8AC3E}">
        <p14:creationId xmlns:p14="http://schemas.microsoft.com/office/powerpoint/2010/main" val="32625077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E0621-3619-4FB9-B96C-7D2A1F017B39}"/>
              </a:ext>
            </a:extLst>
          </p:cNvPr>
          <p:cNvSpPr>
            <a:spLocks noGrp="1"/>
          </p:cNvSpPr>
          <p:nvPr>
            <p:ph type="title"/>
          </p:nvPr>
        </p:nvSpPr>
        <p:spPr/>
        <p:txBody>
          <a:bodyPr>
            <a:normAutofit fontScale="90000"/>
          </a:bodyPr>
          <a:lstStyle/>
          <a:p>
            <a:r>
              <a:rPr lang="en-US" b="1" dirty="0"/>
              <a:t>Medicaid Home and Community-Based Services (HCBS)</a:t>
            </a:r>
          </a:p>
        </p:txBody>
      </p:sp>
      <p:sp>
        <p:nvSpPr>
          <p:cNvPr id="3" name="Content Placeholder 2">
            <a:extLst>
              <a:ext uri="{FF2B5EF4-FFF2-40B4-BE49-F238E27FC236}">
                <a16:creationId xmlns:a16="http://schemas.microsoft.com/office/drawing/2014/main" id="{EF1CC2A4-7B7B-4E45-9B77-E1CBF4B73D19}"/>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15F7A60A-C3EF-FB59-FD24-83223CBF29C0}"/>
              </a:ext>
            </a:extLst>
          </p:cNvPr>
          <p:cNvSpPr>
            <a:spLocks noGrp="1"/>
          </p:cNvSpPr>
          <p:nvPr>
            <p:ph type="body" sz="quarter" idx="15"/>
          </p:nvPr>
        </p:nvSpPr>
        <p:spPr>
          <a:xfrm>
            <a:off x="457925" y="1922462"/>
            <a:ext cx="6895375" cy="3665934"/>
          </a:xfrm>
        </p:spPr>
        <p:txBody>
          <a:bodyPr/>
          <a:lstStyle/>
          <a:p>
            <a:r>
              <a:rPr lang="en-US" sz="1800" dirty="0"/>
              <a:t>Provides Medicaid recipients the opportunity to receive services in their own home or community rather than long-term care facilities.</a:t>
            </a:r>
          </a:p>
          <a:p>
            <a:r>
              <a:rPr lang="en-US" sz="1800" dirty="0"/>
              <a:t>Serves people with intellectual or developmental disabilities, physical disabilities, and/or mental illnesses.</a:t>
            </a:r>
          </a:p>
          <a:p>
            <a:endParaRPr lang="en-US" dirty="0"/>
          </a:p>
          <a:p>
            <a:endParaRPr lang="en-US" dirty="0"/>
          </a:p>
        </p:txBody>
      </p:sp>
      <p:pic>
        <p:nvPicPr>
          <p:cNvPr id="5" name="Graphic 4" descr="Inpatient with solid fill">
            <a:extLst>
              <a:ext uri="{FF2B5EF4-FFF2-40B4-BE49-F238E27FC236}">
                <a16:creationId xmlns:a16="http://schemas.microsoft.com/office/drawing/2014/main" id="{5452974F-72BF-41E1-938C-B0203D739E5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835900" y="2019300"/>
            <a:ext cx="2819400" cy="2819400"/>
          </a:xfrm>
          <a:prstGeom prst="rect">
            <a:avLst/>
          </a:prstGeom>
        </p:spPr>
      </p:pic>
    </p:spTree>
    <p:extLst>
      <p:ext uri="{BB962C8B-B14F-4D97-AF65-F5344CB8AC3E}">
        <p14:creationId xmlns:p14="http://schemas.microsoft.com/office/powerpoint/2010/main" val="1892054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AE0D8-3D9B-45E4-9A07-FCC401B25D8F}"/>
              </a:ext>
            </a:extLst>
          </p:cNvPr>
          <p:cNvSpPr>
            <a:spLocks noGrp="1"/>
          </p:cNvSpPr>
          <p:nvPr>
            <p:ph type="title"/>
          </p:nvPr>
        </p:nvSpPr>
        <p:spPr/>
        <p:txBody>
          <a:bodyPr/>
          <a:lstStyle/>
          <a:p>
            <a:r>
              <a:rPr lang="en-US" b="1" dirty="0">
                <a:sym typeface="Symbol" panose="05050102010706020507" pitchFamily="18" charset="2"/>
              </a:rPr>
              <a:t> </a:t>
            </a:r>
            <a:r>
              <a:rPr lang="en-US" b="1" dirty="0"/>
              <a:t>Add State-Specific Information about HCBS</a:t>
            </a:r>
          </a:p>
        </p:txBody>
      </p:sp>
      <p:sp>
        <p:nvSpPr>
          <p:cNvPr id="3" name="Content Placeholder 2">
            <a:extLst>
              <a:ext uri="{FF2B5EF4-FFF2-40B4-BE49-F238E27FC236}">
                <a16:creationId xmlns:a16="http://schemas.microsoft.com/office/drawing/2014/main" id="{FE033497-CB03-411A-BF91-A6AAE9A0A9A7}"/>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44918810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445F29-32F4-415B-A95E-06065F0D4549}"/>
              </a:ext>
            </a:extLst>
          </p:cNvPr>
          <p:cNvSpPr>
            <a:spLocks noGrp="1"/>
          </p:cNvSpPr>
          <p:nvPr>
            <p:ph type="title"/>
          </p:nvPr>
        </p:nvSpPr>
        <p:spPr/>
        <p:txBody>
          <a:bodyPr/>
          <a:lstStyle/>
          <a:p>
            <a:r>
              <a:rPr lang="en-US" b="1" dirty="0"/>
              <a:t>Centers for Independent Living (CILs)</a:t>
            </a:r>
          </a:p>
        </p:txBody>
      </p:sp>
      <p:sp>
        <p:nvSpPr>
          <p:cNvPr id="3" name="Content Placeholder 2">
            <a:extLst>
              <a:ext uri="{FF2B5EF4-FFF2-40B4-BE49-F238E27FC236}">
                <a16:creationId xmlns:a16="http://schemas.microsoft.com/office/drawing/2014/main" id="{E6D9F321-C212-4FE9-AAFD-376AA45E0F48}"/>
              </a:ext>
            </a:extLst>
          </p:cNvPr>
          <p:cNvSpPr>
            <a:spLocks noGrp="1"/>
          </p:cNvSpPr>
          <p:nvPr>
            <p:ph type="body" sz="quarter" idx="14"/>
          </p:nvPr>
        </p:nvSpPr>
        <p:spPr/>
        <p:txBody>
          <a:bodyPr>
            <a:normAutofit fontScale="70000" lnSpcReduction="20000"/>
          </a:bodyPr>
          <a:lstStyle/>
          <a:p>
            <a:endParaRPr lang="en-US" sz="2800" dirty="0"/>
          </a:p>
        </p:txBody>
      </p:sp>
      <p:sp>
        <p:nvSpPr>
          <p:cNvPr id="4" name="Text Placeholder 3">
            <a:extLst>
              <a:ext uri="{FF2B5EF4-FFF2-40B4-BE49-F238E27FC236}">
                <a16:creationId xmlns:a16="http://schemas.microsoft.com/office/drawing/2014/main" id="{B8A78BB8-ED2B-9DE9-DEE8-7C400017D7AD}"/>
              </a:ext>
            </a:extLst>
          </p:cNvPr>
          <p:cNvSpPr>
            <a:spLocks noGrp="1"/>
          </p:cNvSpPr>
          <p:nvPr>
            <p:ph type="body" sz="quarter" idx="15"/>
          </p:nvPr>
        </p:nvSpPr>
        <p:spPr>
          <a:xfrm>
            <a:off x="457925" y="1922462"/>
            <a:ext cx="6349275" cy="3013075"/>
          </a:xfrm>
        </p:spPr>
        <p:txBody>
          <a:bodyPr/>
          <a:lstStyle/>
          <a:p>
            <a:r>
              <a:rPr lang="en-US" sz="1800" dirty="0"/>
              <a:t>Provide independent living services for people with all types of disabilities. </a:t>
            </a:r>
          </a:p>
          <a:p>
            <a:r>
              <a:rPr lang="en-US" sz="1800" dirty="0"/>
              <a:t>Provide tools, resources, and supports to promote equal opportunities, self-determination, and respect. </a:t>
            </a:r>
          </a:p>
        </p:txBody>
      </p:sp>
      <p:pic>
        <p:nvPicPr>
          <p:cNvPr id="7" name="Graphic 6" descr="Neighborhood with solid fill">
            <a:extLst>
              <a:ext uri="{FF2B5EF4-FFF2-40B4-BE49-F238E27FC236}">
                <a16:creationId xmlns:a16="http://schemas.microsoft.com/office/drawing/2014/main" id="{62BECFCE-D04D-4A70-BF97-B6CDBF35396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07200" y="1917700"/>
            <a:ext cx="3556000" cy="3556000"/>
          </a:xfrm>
          <a:prstGeom prst="rect">
            <a:avLst/>
          </a:prstGeom>
        </p:spPr>
      </p:pic>
    </p:spTree>
    <p:extLst>
      <p:ext uri="{BB962C8B-B14F-4D97-AF65-F5344CB8AC3E}">
        <p14:creationId xmlns:p14="http://schemas.microsoft.com/office/powerpoint/2010/main" val="30553289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DBCB7-11F2-43E6-9298-FE463D0CB08D}"/>
              </a:ext>
            </a:extLst>
          </p:cNvPr>
          <p:cNvSpPr>
            <a:spLocks noGrp="1"/>
          </p:cNvSpPr>
          <p:nvPr>
            <p:ph type="title"/>
          </p:nvPr>
        </p:nvSpPr>
        <p:spPr/>
        <p:txBody>
          <a:bodyPr/>
          <a:lstStyle/>
          <a:p>
            <a:r>
              <a:rPr lang="en-US" b="1" dirty="0">
                <a:sym typeface="Symbol" panose="05050102010706020507" pitchFamily="18" charset="2"/>
              </a:rPr>
              <a:t> </a:t>
            </a:r>
            <a:r>
              <a:rPr lang="en-US" b="1" dirty="0"/>
              <a:t>Add State-Specific Information about CILs</a:t>
            </a:r>
          </a:p>
        </p:txBody>
      </p:sp>
      <p:sp>
        <p:nvSpPr>
          <p:cNvPr id="3" name="Content Placeholder 2">
            <a:extLst>
              <a:ext uri="{FF2B5EF4-FFF2-40B4-BE49-F238E27FC236}">
                <a16:creationId xmlns:a16="http://schemas.microsoft.com/office/drawing/2014/main" id="{1694B4A7-1D80-4A56-8B03-1FCE90206B6F}"/>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39841603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2B9A7-734C-4BCB-95C4-937D303E6081}"/>
              </a:ext>
            </a:extLst>
          </p:cNvPr>
          <p:cNvSpPr>
            <a:spLocks noGrp="1"/>
          </p:cNvSpPr>
          <p:nvPr>
            <p:ph type="title"/>
          </p:nvPr>
        </p:nvSpPr>
        <p:spPr/>
        <p:txBody>
          <a:bodyPr>
            <a:normAutofit fontScale="90000"/>
          </a:bodyPr>
          <a:lstStyle/>
          <a:p>
            <a:r>
              <a:rPr lang="en-US" b="1" dirty="0"/>
              <a:t>State Health Insurance Assistance Program (SHIP)</a:t>
            </a:r>
          </a:p>
        </p:txBody>
      </p:sp>
      <p:sp>
        <p:nvSpPr>
          <p:cNvPr id="3" name="Content Placeholder 2">
            <a:extLst>
              <a:ext uri="{FF2B5EF4-FFF2-40B4-BE49-F238E27FC236}">
                <a16:creationId xmlns:a16="http://schemas.microsoft.com/office/drawing/2014/main" id="{196EE092-A00E-4408-A2E2-38335F9A64BB}"/>
              </a:ext>
            </a:extLst>
          </p:cNvPr>
          <p:cNvSpPr>
            <a:spLocks noGrp="1"/>
          </p:cNvSpPr>
          <p:nvPr>
            <p:ph type="body" sz="quarter" idx="14"/>
          </p:nvPr>
        </p:nvSpPr>
        <p:spPr/>
        <p:txBody>
          <a:bodyPr>
            <a:normAutofit fontScale="62500" lnSpcReduction="20000"/>
          </a:bodyPr>
          <a:lstStyle/>
          <a:p>
            <a:endParaRPr lang="en-US" sz="3200" dirty="0"/>
          </a:p>
        </p:txBody>
      </p:sp>
      <p:sp>
        <p:nvSpPr>
          <p:cNvPr id="4" name="Text Placeholder 3">
            <a:extLst>
              <a:ext uri="{FF2B5EF4-FFF2-40B4-BE49-F238E27FC236}">
                <a16:creationId xmlns:a16="http://schemas.microsoft.com/office/drawing/2014/main" id="{727A55AF-0F6F-CA0F-50ED-67E7670BBBD8}"/>
              </a:ext>
            </a:extLst>
          </p:cNvPr>
          <p:cNvSpPr>
            <a:spLocks noGrp="1"/>
          </p:cNvSpPr>
          <p:nvPr>
            <p:ph type="body" sz="quarter" idx="15"/>
          </p:nvPr>
        </p:nvSpPr>
        <p:spPr/>
        <p:txBody>
          <a:bodyPr>
            <a:normAutofit/>
          </a:bodyPr>
          <a:lstStyle/>
          <a:p>
            <a:r>
              <a:rPr lang="en-US" sz="2800" dirty="0"/>
              <a:t>Provides free, in-depth, unbiased, one-on-one health insurance counseling and assistance to Medicare beneficiaries, their families, and caregivers</a:t>
            </a:r>
          </a:p>
        </p:txBody>
      </p:sp>
    </p:spTree>
    <p:extLst>
      <p:ext uri="{BB962C8B-B14F-4D97-AF65-F5344CB8AC3E}">
        <p14:creationId xmlns:p14="http://schemas.microsoft.com/office/powerpoint/2010/main" val="3552862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A70D8-425B-4046-BEB1-CA41EA2C1750}"/>
              </a:ext>
            </a:extLst>
          </p:cNvPr>
          <p:cNvSpPr>
            <a:spLocks noGrp="1"/>
          </p:cNvSpPr>
          <p:nvPr>
            <p:ph type="title"/>
          </p:nvPr>
        </p:nvSpPr>
        <p:spPr/>
        <p:txBody>
          <a:bodyPr/>
          <a:lstStyle/>
          <a:p>
            <a:r>
              <a:rPr lang="en-US" b="1" dirty="0"/>
              <a:t>Module 9 Learning Objectives</a:t>
            </a:r>
          </a:p>
        </p:txBody>
      </p:sp>
      <p:sp>
        <p:nvSpPr>
          <p:cNvPr id="3" name="Content Placeholder 2">
            <a:extLst>
              <a:ext uri="{FF2B5EF4-FFF2-40B4-BE49-F238E27FC236}">
                <a16:creationId xmlns:a16="http://schemas.microsoft.com/office/drawing/2014/main" id="{9BBE87A1-20CB-41B2-978E-3A4F2E4358E2}"/>
              </a:ext>
            </a:extLst>
          </p:cNvPr>
          <p:cNvSpPr>
            <a:spLocks noGrp="1"/>
          </p:cNvSpPr>
          <p:nvPr>
            <p:ph type="body" sz="quarter" idx="14"/>
          </p:nvPr>
        </p:nvSpPr>
        <p:spPr/>
        <p:txBody>
          <a:bodyPr>
            <a:normAutofit lnSpcReduction="10000"/>
          </a:bodyPr>
          <a:lstStyle/>
          <a:p>
            <a:endParaRPr lang="en-US" dirty="0"/>
          </a:p>
        </p:txBody>
      </p:sp>
      <p:sp>
        <p:nvSpPr>
          <p:cNvPr id="4" name="Text Placeholder 3">
            <a:extLst>
              <a:ext uri="{FF2B5EF4-FFF2-40B4-BE49-F238E27FC236}">
                <a16:creationId xmlns:a16="http://schemas.microsoft.com/office/drawing/2014/main" id="{ED3330DF-F352-C1DF-F533-71A840A628C9}"/>
              </a:ext>
            </a:extLst>
          </p:cNvPr>
          <p:cNvSpPr>
            <a:spLocks noGrp="1"/>
          </p:cNvSpPr>
          <p:nvPr>
            <p:ph type="body" sz="quarter" idx="15"/>
          </p:nvPr>
        </p:nvSpPr>
        <p:spPr/>
        <p:txBody>
          <a:bodyPr/>
          <a:lstStyle/>
          <a:p>
            <a:r>
              <a:rPr lang="en-US" dirty="0"/>
              <a:t>Common challenges when investigating complaints involving discharges and available resources</a:t>
            </a:r>
            <a:br>
              <a:rPr lang="en-US" dirty="0"/>
            </a:br>
            <a:endParaRPr lang="en-US" dirty="0"/>
          </a:p>
          <a:p>
            <a:r>
              <a:rPr lang="en-US" dirty="0"/>
              <a:t>Role of the LTCOP and other entities when complaints of abuse, neglect, and exploitation are made</a:t>
            </a:r>
            <a:br>
              <a:rPr lang="en-US" dirty="0"/>
            </a:br>
            <a:endParaRPr lang="en-US" dirty="0"/>
          </a:p>
          <a:p>
            <a:r>
              <a:rPr lang="en-US" dirty="0"/>
              <a:t>The various referral agencies utilized by the LTCOP and how they assist individuals </a:t>
            </a:r>
          </a:p>
        </p:txBody>
      </p:sp>
    </p:spTree>
    <p:extLst>
      <p:ext uri="{BB962C8B-B14F-4D97-AF65-F5344CB8AC3E}">
        <p14:creationId xmlns:p14="http://schemas.microsoft.com/office/powerpoint/2010/main" val="26715478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99538-A8DB-4FB4-AE62-B3DE654DEFD4}"/>
              </a:ext>
            </a:extLst>
          </p:cNvPr>
          <p:cNvSpPr>
            <a:spLocks noGrp="1"/>
          </p:cNvSpPr>
          <p:nvPr>
            <p:ph type="title"/>
          </p:nvPr>
        </p:nvSpPr>
        <p:spPr/>
        <p:txBody>
          <a:bodyPr/>
          <a:lstStyle/>
          <a:p>
            <a:r>
              <a:rPr lang="en-US" b="1" dirty="0">
                <a:sym typeface="Symbol" panose="05050102010706020507" pitchFamily="18" charset="2"/>
              </a:rPr>
              <a:t> </a:t>
            </a:r>
            <a:r>
              <a:rPr lang="en-US" b="1" dirty="0"/>
              <a:t>Add State-Specific Information about SHIP</a:t>
            </a:r>
          </a:p>
        </p:txBody>
      </p:sp>
      <p:sp>
        <p:nvSpPr>
          <p:cNvPr id="3" name="Content Placeholder 2">
            <a:extLst>
              <a:ext uri="{FF2B5EF4-FFF2-40B4-BE49-F238E27FC236}">
                <a16:creationId xmlns:a16="http://schemas.microsoft.com/office/drawing/2014/main" id="{C04F5F76-BCE9-44EA-881A-6CD5F52BE770}"/>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1069201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9E917-2AE3-415B-BC93-44A704408A40}"/>
              </a:ext>
            </a:extLst>
          </p:cNvPr>
          <p:cNvSpPr>
            <a:spLocks noGrp="1"/>
          </p:cNvSpPr>
          <p:nvPr>
            <p:ph type="title"/>
          </p:nvPr>
        </p:nvSpPr>
        <p:spPr/>
        <p:txBody>
          <a:bodyPr/>
          <a:lstStyle/>
          <a:p>
            <a:r>
              <a:rPr lang="en-US" b="1" dirty="0"/>
              <a:t>Senior Medicare Patrol Program (SMP)</a:t>
            </a:r>
          </a:p>
        </p:txBody>
      </p:sp>
      <p:sp>
        <p:nvSpPr>
          <p:cNvPr id="3" name="Content Placeholder 2">
            <a:extLst>
              <a:ext uri="{FF2B5EF4-FFF2-40B4-BE49-F238E27FC236}">
                <a16:creationId xmlns:a16="http://schemas.microsoft.com/office/drawing/2014/main" id="{006A0241-729B-4057-8D81-9D608FA4AFBA}"/>
              </a:ext>
            </a:extLst>
          </p:cNvPr>
          <p:cNvSpPr>
            <a:spLocks noGrp="1"/>
          </p:cNvSpPr>
          <p:nvPr>
            <p:ph type="body" sz="quarter" idx="14"/>
          </p:nvPr>
        </p:nvSpPr>
        <p:spPr/>
        <p:txBody>
          <a:bodyPr>
            <a:normAutofit fontScale="62500" lnSpcReduction="20000"/>
          </a:bodyPr>
          <a:lstStyle/>
          <a:p>
            <a:endParaRPr lang="en-US" sz="3200" dirty="0"/>
          </a:p>
        </p:txBody>
      </p:sp>
      <p:sp>
        <p:nvSpPr>
          <p:cNvPr id="4" name="Text Placeholder 3">
            <a:extLst>
              <a:ext uri="{FF2B5EF4-FFF2-40B4-BE49-F238E27FC236}">
                <a16:creationId xmlns:a16="http://schemas.microsoft.com/office/drawing/2014/main" id="{F2518B82-73A2-A7A6-2161-7ACCE49B12A1}"/>
              </a:ext>
            </a:extLst>
          </p:cNvPr>
          <p:cNvSpPr>
            <a:spLocks noGrp="1"/>
          </p:cNvSpPr>
          <p:nvPr>
            <p:ph type="body" sz="quarter" idx="15"/>
          </p:nvPr>
        </p:nvSpPr>
        <p:spPr/>
        <p:txBody>
          <a:bodyPr>
            <a:normAutofit/>
          </a:bodyPr>
          <a:lstStyle/>
          <a:p>
            <a:r>
              <a:rPr lang="en-US" sz="2400" dirty="0"/>
              <a:t>Empower and assist Medicare beneficiaries, their families, and caregivers to prevent, detect, and report health care fraud, errors, and abuse through outreach, counseling, and education.</a:t>
            </a:r>
          </a:p>
        </p:txBody>
      </p:sp>
    </p:spTree>
    <p:extLst>
      <p:ext uri="{BB962C8B-B14F-4D97-AF65-F5344CB8AC3E}">
        <p14:creationId xmlns:p14="http://schemas.microsoft.com/office/powerpoint/2010/main" val="47376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26AC4-F8CC-4978-93FF-A415F2571689}"/>
              </a:ext>
            </a:extLst>
          </p:cNvPr>
          <p:cNvSpPr>
            <a:spLocks noGrp="1"/>
          </p:cNvSpPr>
          <p:nvPr>
            <p:ph type="title"/>
          </p:nvPr>
        </p:nvSpPr>
        <p:spPr/>
        <p:txBody>
          <a:bodyPr/>
          <a:lstStyle/>
          <a:p>
            <a:r>
              <a:rPr lang="en-US" b="1" dirty="0">
                <a:sym typeface="Symbol" panose="05050102010706020507" pitchFamily="18" charset="2"/>
              </a:rPr>
              <a:t> </a:t>
            </a:r>
            <a:r>
              <a:rPr lang="en-US" b="1" dirty="0"/>
              <a:t>Add State-Specific Information about SMP</a:t>
            </a:r>
          </a:p>
        </p:txBody>
      </p:sp>
      <p:sp>
        <p:nvSpPr>
          <p:cNvPr id="3" name="Content Placeholder 2">
            <a:extLst>
              <a:ext uri="{FF2B5EF4-FFF2-40B4-BE49-F238E27FC236}">
                <a16:creationId xmlns:a16="http://schemas.microsoft.com/office/drawing/2014/main" id="{6092D9F4-2198-4FB9-841D-EFA2F3F868E4}"/>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6242876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DB5532-9490-43B5-888B-E8592353B848}"/>
              </a:ext>
            </a:extLst>
          </p:cNvPr>
          <p:cNvSpPr>
            <a:spLocks noGrp="1"/>
          </p:cNvSpPr>
          <p:nvPr>
            <p:ph type="title"/>
          </p:nvPr>
        </p:nvSpPr>
        <p:spPr/>
        <p:txBody>
          <a:bodyPr/>
          <a:lstStyle/>
          <a:p>
            <a:r>
              <a:rPr lang="en-US" b="1" dirty="0"/>
              <a:t>Conclusion</a:t>
            </a:r>
          </a:p>
        </p:txBody>
      </p:sp>
      <p:sp>
        <p:nvSpPr>
          <p:cNvPr id="2" name="Text Placeholder 1">
            <a:extLst>
              <a:ext uri="{FF2B5EF4-FFF2-40B4-BE49-F238E27FC236}">
                <a16:creationId xmlns:a16="http://schemas.microsoft.com/office/drawing/2014/main" id="{A0940899-5C57-9A7B-8CF6-05FC57D942D1}"/>
              </a:ext>
            </a:extLst>
          </p:cNvPr>
          <p:cNvSpPr>
            <a:spLocks noGrp="1"/>
          </p:cNvSpPr>
          <p:nvPr>
            <p:ph type="body" sz="quarter" idx="14"/>
          </p:nvPr>
        </p:nvSpPr>
        <p:spPr/>
        <p:txBody>
          <a:bodyPr/>
          <a:lstStyle/>
          <a:p>
            <a:r>
              <a:rPr lang="en-US" dirty="0">
                <a:solidFill>
                  <a:srgbClr val="191998"/>
                </a:solidFill>
              </a:rPr>
              <a:t>Section 4</a:t>
            </a:r>
          </a:p>
          <a:p>
            <a:endParaRPr lang="en-US" dirty="0">
              <a:solidFill>
                <a:srgbClr val="191998"/>
              </a:solidFill>
            </a:endParaRPr>
          </a:p>
        </p:txBody>
      </p:sp>
      <p:sp>
        <p:nvSpPr>
          <p:cNvPr id="5" name="Text Placeholder 4">
            <a:extLst>
              <a:ext uri="{FF2B5EF4-FFF2-40B4-BE49-F238E27FC236}">
                <a16:creationId xmlns:a16="http://schemas.microsoft.com/office/drawing/2014/main" id="{FF924C94-B9F7-4BA4-91D0-6A23E3BCC031}"/>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194543566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8189F-9E4E-4817-8A1C-7D020B6A76AE}"/>
              </a:ext>
            </a:extLst>
          </p:cNvPr>
          <p:cNvSpPr>
            <a:spLocks noGrp="1"/>
          </p:cNvSpPr>
          <p:nvPr>
            <p:ph type="title"/>
          </p:nvPr>
        </p:nvSpPr>
        <p:spPr/>
        <p:txBody>
          <a:bodyPr/>
          <a:lstStyle/>
          <a:p>
            <a:r>
              <a:rPr lang="en-US" b="1" dirty="0"/>
              <a:t>Module 9 Questions</a:t>
            </a:r>
          </a:p>
        </p:txBody>
      </p:sp>
      <p:sp>
        <p:nvSpPr>
          <p:cNvPr id="4" name="Content Placeholder 3">
            <a:extLst>
              <a:ext uri="{FF2B5EF4-FFF2-40B4-BE49-F238E27FC236}">
                <a16:creationId xmlns:a16="http://schemas.microsoft.com/office/drawing/2014/main" id="{1641BBB9-BA01-4965-8173-976FCA791F1C}"/>
              </a:ext>
            </a:extLst>
          </p:cNvPr>
          <p:cNvSpPr>
            <a:spLocks noGrp="1"/>
          </p:cNvSpPr>
          <p:nvPr>
            <p:ph type="body" sz="quarter" idx="14"/>
          </p:nvPr>
        </p:nvSpPr>
        <p:spPr>
          <a:xfrm>
            <a:off x="457198" y="1269604"/>
            <a:ext cx="10515600" cy="3664346"/>
          </a:xfrm>
        </p:spPr>
        <p:txBody>
          <a:bodyPr>
            <a:normAutofit/>
          </a:bodyPr>
          <a:lstStyle/>
          <a:p>
            <a:pPr>
              <a:buClr>
                <a:srgbClr val="002060"/>
              </a:buClr>
            </a:pPr>
            <a:endParaRPr lang="en-US" sz="2800" dirty="0"/>
          </a:p>
          <a:p>
            <a:pPr marL="457200" indent="-457200">
              <a:buClr>
                <a:srgbClr val="002060"/>
              </a:buClr>
              <a:buFont typeface="+mj-lt"/>
              <a:buAutoNum type="arabicPeriod"/>
            </a:pPr>
            <a:r>
              <a:rPr lang="en-US" sz="2800" dirty="0"/>
              <a:t>True or False? The LTCOP is the finder of fact, meaning the LTCOP investigation is for the purposes of determining if ANE occurred. </a:t>
            </a:r>
          </a:p>
          <a:p>
            <a:pPr marL="0" indent="0">
              <a:buClr>
                <a:srgbClr val="002060"/>
              </a:buClr>
              <a:buNone/>
            </a:pPr>
            <a:endParaRPr lang="en-US" sz="2800" dirty="0"/>
          </a:p>
          <a:p>
            <a:pPr marL="547687" lvl="2" indent="0">
              <a:buClr>
                <a:srgbClr val="002060"/>
              </a:buClr>
              <a:buNone/>
            </a:pPr>
            <a:r>
              <a:rPr lang="en-US" sz="2800" dirty="0"/>
              <a:t>FALSE</a:t>
            </a:r>
          </a:p>
        </p:txBody>
      </p:sp>
    </p:spTree>
    <p:extLst>
      <p:ext uri="{BB962C8B-B14F-4D97-AF65-F5344CB8AC3E}">
        <p14:creationId xmlns:p14="http://schemas.microsoft.com/office/powerpoint/2010/main" val="239816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down)">
                                      <p:cBhvr>
                                        <p:cTn id="7" dur="580">
                                          <p:stCondLst>
                                            <p:cond delay="0"/>
                                          </p:stCondLst>
                                        </p:cTn>
                                        <p:tgtEl>
                                          <p:spTgt spid="4">
                                            <p:txEl>
                                              <p:pRg st="1" end="1"/>
                                            </p:txEl>
                                          </p:spTgt>
                                        </p:tgtEl>
                                      </p:cBhvr>
                                    </p:animEffect>
                                    <p:anim calcmode="lin" valueType="num">
                                      <p:cBhvr>
                                        <p:cTn id="8" dur="1822"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xEl>
                                              <p:pRg st="1" end="1"/>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xEl>
                                              <p:pRg st="1" end="1"/>
                                            </p:txEl>
                                          </p:spTgt>
                                        </p:tgtEl>
                                      </p:cBhvr>
                                      <p:to x="100000" y="60000"/>
                                    </p:animScale>
                                    <p:animScale>
                                      <p:cBhvr>
                                        <p:cTn id="14" dur="166" decel="50000">
                                          <p:stCondLst>
                                            <p:cond delay="676"/>
                                          </p:stCondLst>
                                        </p:cTn>
                                        <p:tgtEl>
                                          <p:spTgt spid="4">
                                            <p:txEl>
                                              <p:pRg st="1" end="1"/>
                                            </p:txEl>
                                          </p:spTgt>
                                        </p:tgtEl>
                                      </p:cBhvr>
                                      <p:to x="100000" y="100000"/>
                                    </p:animScale>
                                    <p:animScale>
                                      <p:cBhvr>
                                        <p:cTn id="15" dur="26">
                                          <p:stCondLst>
                                            <p:cond delay="1312"/>
                                          </p:stCondLst>
                                        </p:cTn>
                                        <p:tgtEl>
                                          <p:spTgt spid="4">
                                            <p:txEl>
                                              <p:pRg st="1" end="1"/>
                                            </p:txEl>
                                          </p:spTgt>
                                        </p:tgtEl>
                                      </p:cBhvr>
                                      <p:to x="100000" y="80000"/>
                                    </p:animScale>
                                    <p:animScale>
                                      <p:cBhvr>
                                        <p:cTn id="16" dur="166" decel="50000">
                                          <p:stCondLst>
                                            <p:cond delay="1338"/>
                                          </p:stCondLst>
                                        </p:cTn>
                                        <p:tgtEl>
                                          <p:spTgt spid="4">
                                            <p:txEl>
                                              <p:pRg st="1" end="1"/>
                                            </p:txEl>
                                          </p:spTgt>
                                        </p:tgtEl>
                                      </p:cBhvr>
                                      <p:to x="100000" y="100000"/>
                                    </p:animScale>
                                    <p:animScale>
                                      <p:cBhvr>
                                        <p:cTn id="17" dur="26">
                                          <p:stCondLst>
                                            <p:cond delay="1642"/>
                                          </p:stCondLst>
                                        </p:cTn>
                                        <p:tgtEl>
                                          <p:spTgt spid="4">
                                            <p:txEl>
                                              <p:pRg st="1" end="1"/>
                                            </p:txEl>
                                          </p:spTgt>
                                        </p:tgtEl>
                                      </p:cBhvr>
                                      <p:to x="100000" y="90000"/>
                                    </p:animScale>
                                    <p:animScale>
                                      <p:cBhvr>
                                        <p:cTn id="18" dur="166" decel="50000">
                                          <p:stCondLst>
                                            <p:cond delay="1668"/>
                                          </p:stCondLst>
                                        </p:cTn>
                                        <p:tgtEl>
                                          <p:spTgt spid="4">
                                            <p:txEl>
                                              <p:pRg st="1" end="1"/>
                                            </p:txEl>
                                          </p:spTgt>
                                        </p:tgtEl>
                                      </p:cBhvr>
                                      <p:to x="100000" y="100000"/>
                                    </p:animScale>
                                    <p:animScale>
                                      <p:cBhvr>
                                        <p:cTn id="19" dur="26">
                                          <p:stCondLst>
                                            <p:cond delay="1808"/>
                                          </p:stCondLst>
                                        </p:cTn>
                                        <p:tgtEl>
                                          <p:spTgt spid="4">
                                            <p:txEl>
                                              <p:pRg st="1" end="1"/>
                                            </p:txEl>
                                          </p:spTgt>
                                        </p:tgtEl>
                                      </p:cBhvr>
                                      <p:to x="100000" y="95000"/>
                                    </p:animScale>
                                    <p:animScale>
                                      <p:cBhvr>
                                        <p:cTn id="20" dur="166" decel="50000">
                                          <p:stCondLst>
                                            <p:cond delay="1834"/>
                                          </p:stCondLst>
                                        </p:cTn>
                                        <p:tgtEl>
                                          <p:spTgt spid="4">
                                            <p:txEl>
                                              <p:pRg st="1" end="1"/>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wipe(down)">
                                      <p:cBhvr>
                                        <p:cTn id="25" dur="580">
                                          <p:stCondLst>
                                            <p:cond delay="0"/>
                                          </p:stCondLst>
                                        </p:cTn>
                                        <p:tgtEl>
                                          <p:spTgt spid="4">
                                            <p:txEl>
                                              <p:pRg st="3" end="3"/>
                                            </p:txEl>
                                          </p:spTgt>
                                        </p:tgtEl>
                                      </p:cBhvr>
                                    </p:animEffect>
                                    <p:anim calcmode="lin" valueType="num">
                                      <p:cBhvr>
                                        <p:cTn id="26" dur="1822" tmFilter="0,0; 0.14,0.36; 0.43,0.73; 0.71,0.91; 1.0,1.0">
                                          <p:stCondLst>
                                            <p:cond delay="0"/>
                                          </p:stCondLst>
                                        </p:cTn>
                                        <p:tgtEl>
                                          <p:spTgt spid="4">
                                            <p:txEl>
                                              <p:pRg st="3" end="3"/>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4">
                                            <p:txEl>
                                              <p:pRg st="3" end="3"/>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4">
                                            <p:txEl>
                                              <p:pRg st="3" end="3"/>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4">
                                            <p:txEl>
                                              <p:pRg st="3" end="3"/>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4">
                                            <p:txEl>
                                              <p:pRg st="3" end="3"/>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4">
                                            <p:txEl>
                                              <p:pRg st="3" end="3"/>
                                            </p:txEl>
                                          </p:spTgt>
                                        </p:tgtEl>
                                      </p:cBhvr>
                                      <p:to x="100000" y="60000"/>
                                    </p:animScale>
                                    <p:animScale>
                                      <p:cBhvr>
                                        <p:cTn id="32" dur="166" decel="50000">
                                          <p:stCondLst>
                                            <p:cond delay="676"/>
                                          </p:stCondLst>
                                        </p:cTn>
                                        <p:tgtEl>
                                          <p:spTgt spid="4">
                                            <p:txEl>
                                              <p:pRg st="3" end="3"/>
                                            </p:txEl>
                                          </p:spTgt>
                                        </p:tgtEl>
                                      </p:cBhvr>
                                      <p:to x="100000" y="100000"/>
                                    </p:animScale>
                                    <p:animScale>
                                      <p:cBhvr>
                                        <p:cTn id="33" dur="26">
                                          <p:stCondLst>
                                            <p:cond delay="1312"/>
                                          </p:stCondLst>
                                        </p:cTn>
                                        <p:tgtEl>
                                          <p:spTgt spid="4">
                                            <p:txEl>
                                              <p:pRg st="3" end="3"/>
                                            </p:txEl>
                                          </p:spTgt>
                                        </p:tgtEl>
                                      </p:cBhvr>
                                      <p:to x="100000" y="80000"/>
                                    </p:animScale>
                                    <p:animScale>
                                      <p:cBhvr>
                                        <p:cTn id="34" dur="166" decel="50000">
                                          <p:stCondLst>
                                            <p:cond delay="1338"/>
                                          </p:stCondLst>
                                        </p:cTn>
                                        <p:tgtEl>
                                          <p:spTgt spid="4">
                                            <p:txEl>
                                              <p:pRg st="3" end="3"/>
                                            </p:txEl>
                                          </p:spTgt>
                                        </p:tgtEl>
                                      </p:cBhvr>
                                      <p:to x="100000" y="100000"/>
                                    </p:animScale>
                                    <p:animScale>
                                      <p:cBhvr>
                                        <p:cTn id="35" dur="26">
                                          <p:stCondLst>
                                            <p:cond delay="1642"/>
                                          </p:stCondLst>
                                        </p:cTn>
                                        <p:tgtEl>
                                          <p:spTgt spid="4">
                                            <p:txEl>
                                              <p:pRg st="3" end="3"/>
                                            </p:txEl>
                                          </p:spTgt>
                                        </p:tgtEl>
                                      </p:cBhvr>
                                      <p:to x="100000" y="90000"/>
                                    </p:animScale>
                                    <p:animScale>
                                      <p:cBhvr>
                                        <p:cTn id="36" dur="166" decel="50000">
                                          <p:stCondLst>
                                            <p:cond delay="1668"/>
                                          </p:stCondLst>
                                        </p:cTn>
                                        <p:tgtEl>
                                          <p:spTgt spid="4">
                                            <p:txEl>
                                              <p:pRg st="3" end="3"/>
                                            </p:txEl>
                                          </p:spTgt>
                                        </p:tgtEl>
                                      </p:cBhvr>
                                      <p:to x="100000" y="100000"/>
                                    </p:animScale>
                                    <p:animScale>
                                      <p:cBhvr>
                                        <p:cTn id="37" dur="26">
                                          <p:stCondLst>
                                            <p:cond delay="1808"/>
                                          </p:stCondLst>
                                        </p:cTn>
                                        <p:tgtEl>
                                          <p:spTgt spid="4">
                                            <p:txEl>
                                              <p:pRg st="3" end="3"/>
                                            </p:txEl>
                                          </p:spTgt>
                                        </p:tgtEl>
                                      </p:cBhvr>
                                      <p:to x="100000" y="95000"/>
                                    </p:animScale>
                                    <p:animScale>
                                      <p:cBhvr>
                                        <p:cTn id="38" dur="166" decel="50000">
                                          <p:stCondLst>
                                            <p:cond delay="1834"/>
                                          </p:stCondLst>
                                        </p:cTn>
                                        <p:tgtEl>
                                          <p:spTgt spid="4">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D3862F7-1487-49EE-A0C7-4D177AD9C93E}"/>
              </a:ext>
            </a:extLst>
          </p:cNvPr>
          <p:cNvSpPr>
            <a:spLocks noGrp="1"/>
          </p:cNvSpPr>
          <p:nvPr>
            <p:ph type="body" sz="quarter" idx="14"/>
          </p:nvPr>
        </p:nvSpPr>
        <p:spPr>
          <a:xfrm>
            <a:off x="457198" y="723900"/>
            <a:ext cx="10515600" cy="5353050"/>
          </a:xfrm>
        </p:spPr>
        <p:txBody>
          <a:bodyPr>
            <a:normAutofit fontScale="77500" lnSpcReduction="20000"/>
          </a:bodyPr>
          <a:lstStyle/>
          <a:p>
            <a:pPr marL="0" indent="0">
              <a:buNone/>
            </a:pPr>
            <a:r>
              <a:rPr lang="en-US" sz="3200" dirty="0"/>
              <a:t>2. Which of the following statements are true? Ombudsman program advocacy during an ANE investigation can include:</a:t>
            </a:r>
            <a:endParaRPr lang="en-US" dirty="0"/>
          </a:p>
          <a:p>
            <a:pPr marL="274637" lvl="1" indent="0">
              <a:buNone/>
            </a:pPr>
            <a:r>
              <a:rPr lang="en-US" sz="2200" dirty="0"/>
              <a:t>a. Assisting a resident with reporting abuse, neglect, and exploitation</a:t>
            </a:r>
          </a:p>
          <a:p>
            <a:pPr marL="274637" lvl="1" indent="0">
              <a:buNone/>
            </a:pPr>
            <a:r>
              <a:rPr lang="en-US" sz="2200" dirty="0"/>
              <a:t>b. Meeting with residents, including Resident Council members</a:t>
            </a:r>
          </a:p>
          <a:p>
            <a:pPr marL="274637" lvl="1" indent="0">
              <a:buNone/>
            </a:pPr>
            <a:r>
              <a:rPr lang="en-US" sz="2200" dirty="0"/>
              <a:t>c. Meeting with family members, including Family Council members</a:t>
            </a:r>
          </a:p>
          <a:p>
            <a:pPr marL="274637" lvl="1" indent="0">
              <a:buNone/>
            </a:pPr>
            <a:r>
              <a:rPr lang="en-US" sz="2200" dirty="0"/>
              <a:t>d. Working with the facility to ensure residents feel safe</a:t>
            </a:r>
          </a:p>
          <a:p>
            <a:pPr marL="274637" lvl="1" indent="0">
              <a:buNone/>
            </a:pPr>
            <a:r>
              <a:rPr lang="en-US" sz="2200" dirty="0"/>
              <a:t>e. Ensuring the facility makes efforts to protect residents from further harm</a:t>
            </a:r>
          </a:p>
          <a:p>
            <a:pPr marL="274637" lvl="1" indent="0">
              <a:buNone/>
            </a:pPr>
            <a:r>
              <a:rPr lang="en-US" sz="2200" dirty="0"/>
              <a:t>f. Following up with the facility to determine if proper reporting of ANE has been completed</a:t>
            </a:r>
          </a:p>
          <a:p>
            <a:pPr marL="274637" lvl="1" indent="0">
              <a:buNone/>
            </a:pPr>
            <a:r>
              <a:rPr lang="en-US" sz="2200" dirty="0"/>
              <a:t>g. Researching the facility’s abuse, neglect, and exploitation history</a:t>
            </a:r>
          </a:p>
          <a:p>
            <a:pPr marL="274637" lvl="1" indent="0">
              <a:buNone/>
            </a:pPr>
            <a:endParaRPr lang="en-US" sz="2200" dirty="0"/>
          </a:p>
          <a:p>
            <a:pPr marL="274637" lvl="1" indent="0">
              <a:buNone/>
            </a:pPr>
            <a:r>
              <a:rPr lang="en-US" sz="2800" dirty="0"/>
              <a:t>All are TRUE</a:t>
            </a:r>
          </a:p>
          <a:p>
            <a:endParaRPr lang="en-US" dirty="0"/>
          </a:p>
        </p:txBody>
      </p:sp>
    </p:spTree>
    <p:extLst>
      <p:ext uri="{BB962C8B-B14F-4D97-AF65-F5344CB8AC3E}">
        <p14:creationId xmlns:p14="http://schemas.microsoft.com/office/powerpoint/2010/main" val="292940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animEffect transition="in" filter="fade">
                                      <p:cBhvr>
                                        <p:cTn id="7" dur="2000"/>
                                        <p:tgtEl>
                                          <p:spTgt spid="3">
                                            <p:txEl>
                                              <p:pRg st="9" end="9"/>
                                            </p:txEl>
                                          </p:spTgt>
                                        </p:tgtEl>
                                      </p:cBhvr>
                                    </p:animEffect>
                                    <p:anim calcmode="lin" valueType="num">
                                      <p:cBhvr>
                                        <p:cTn id="8" dur="2000" fill="hold"/>
                                        <p:tgtEl>
                                          <p:spTgt spid="3">
                                            <p:txEl>
                                              <p:pRg st="9" end="9"/>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9" end="9"/>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24F523-C53E-4428-9BC0-95FE7A48CC41}"/>
              </a:ext>
            </a:extLst>
          </p:cNvPr>
          <p:cNvSpPr>
            <a:spLocks noGrp="1"/>
          </p:cNvSpPr>
          <p:nvPr>
            <p:ph type="body" sz="quarter" idx="14"/>
          </p:nvPr>
        </p:nvSpPr>
        <p:spPr>
          <a:xfrm>
            <a:off x="457198" y="914400"/>
            <a:ext cx="10515600" cy="4914900"/>
          </a:xfrm>
        </p:spPr>
        <p:txBody>
          <a:bodyPr>
            <a:normAutofit lnSpcReduction="10000"/>
          </a:bodyPr>
          <a:lstStyle/>
          <a:p>
            <a:pPr marL="0" indent="0">
              <a:buNone/>
            </a:pPr>
            <a:r>
              <a:rPr lang="en-US" sz="3200" dirty="0"/>
              <a:t>3. What agency(</a:t>
            </a:r>
            <a:r>
              <a:rPr lang="en-US" sz="3200" dirty="0">
                <a:solidFill>
                  <a:srgbClr val="002060"/>
                </a:solidFill>
              </a:rPr>
              <a:t>ie</a:t>
            </a:r>
            <a:r>
              <a:rPr lang="en-US" sz="3200" dirty="0"/>
              <a:t>s) could you make a referral to if the resident experienced abuse in a nursing facility by a staff member?</a:t>
            </a:r>
          </a:p>
          <a:p>
            <a:pPr marL="274637" lvl="1" indent="0">
              <a:buNone/>
            </a:pPr>
            <a:r>
              <a:rPr lang="en-US" sz="2800" dirty="0"/>
              <a:t>a</a:t>
            </a:r>
            <a:r>
              <a:rPr lang="en-US" dirty="0"/>
              <a:t>. </a:t>
            </a:r>
            <a:r>
              <a:rPr lang="en-US" sz="2800" dirty="0"/>
              <a:t>The survey agency</a:t>
            </a:r>
          </a:p>
          <a:p>
            <a:pPr marL="274637" lvl="1" indent="0">
              <a:buNone/>
            </a:pPr>
            <a:r>
              <a:rPr lang="en-US" sz="2800" dirty="0"/>
              <a:t>b. Adult Protective Services</a:t>
            </a:r>
          </a:p>
          <a:p>
            <a:pPr marL="274637" lvl="1" indent="0">
              <a:buNone/>
            </a:pPr>
            <a:r>
              <a:rPr lang="en-US" sz="2800" dirty="0"/>
              <a:t>c. Medicaid Fraud Control Unit</a:t>
            </a:r>
          </a:p>
          <a:p>
            <a:pPr marL="274637" lvl="1" indent="0">
              <a:buNone/>
            </a:pPr>
            <a:r>
              <a:rPr lang="en-US" sz="2800" dirty="0"/>
              <a:t>d. Local law enforcement</a:t>
            </a:r>
          </a:p>
          <a:p>
            <a:pPr marL="274637" lvl="1" indent="0">
              <a:buNone/>
            </a:pPr>
            <a:r>
              <a:rPr lang="en-US" sz="2800" dirty="0"/>
              <a:t>e. SHIP</a:t>
            </a:r>
          </a:p>
          <a:p>
            <a:endParaRPr lang="en-US" dirty="0"/>
          </a:p>
        </p:txBody>
      </p:sp>
    </p:spTree>
    <p:extLst>
      <p:ext uri="{BB962C8B-B14F-4D97-AF65-F5344CB8AC3E}">
        <p14:creationId xmlns:p14="http://schemas.microsoft.com/office/powerpoint/2010/main" val="24405794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2174EA-0437-4662-AC82-741B72F0E0BC}"/>
              </a:ext>
            </a:extLst>
          </p:cNvPr>
          <p:cNvSpPr>
            <a:spLocks noGrp="1"/>
          </p:cNvSpPr>
          <p:nvPr>
            <p:ph type="body" sz="quarter" idx="14"/>
          </p:nvPr>
        </p:nvSpPr>
        <p:spPr>
          <a:xfrm>
            <a:off x="457198" y="952500"/>
            <a:ext cx="10515600" cy="4324350"/>
          </a:xfrm>
        </p:spPr>
        <p:txBody>
          <a:bodyPr>
            <a:normAutofit fontScale="77500" lnSpcReduction="20000"/>
          </a:bodyPr>
          <a:lstStyle/>
          <a:p>
            <a:pPr marL="0" indent="0">
              <a:buNone/>
            </a:pPr>
            <a:r>
              <a:rPr lang="en-US" sz="3600" dirty="0"/>
              <a:t>4. What agency(</a:t>
            </a:r>
            <a:r>
              <a:rPr lang="en-US" sz="3600" dirty="0">
                <a:solidFill>
                  <a:srgbClr val="002060"/>
                </a:solidFill>
              </a:rPr>
              <a:t>ie</a:t>
            </a:r>
            <a:r>
              <a:rPr lang="en-US" sz="3600" dirty="0"/>
              <a:t>s) could you make a referral to if the resident experienced abuse in an RCC by a staff member?</a:t>
            </a:r>
          </a:p>
          <a:p>
            <a:pPr marL="274637" lvl="1" indent="0">
              <a:buNone/>
            </a:pPr>
            <a:r>
              <a:rPr lang="en-US" sz="3200" dirty="0"/>
              <a:t>a. The survey agency</a:t>
            </a:r>
          </a:p>
          <a:p>
            <a:pPr marL="274637" lvl="1" indent="0">
              <a:buNone/>
            </a:pPr>
            <a:r>
              <a:rPr lang="en-US" sz="3200" dirty="0"/>
              <a:t>b. Adult Protective Services</a:t>
            </a:r>
          </a:p>
          <a:p>
            <a:pPr marL="274637" lvl="1" indent="0">
              <a:buNone/>
            </a:pPr>
            <a:r>
              <a:rPr lang="en-US" sz="3200" dirty="0"/>
              <a:t>c. Medicaid Fraud Control Unit</a:t>
            </a:r>
          </a:p>
          <a:p>
            <a:pPr marL="274637" lvl="1" indent="0">
              <a:buNone/>
            </a:pPr>
            <a:r>
              <a:rPr lang="en-US" sz="3200" dirty="0"/>
              <a:t>d. Local law enforcement</a:t>
            </a:r>
          </a:p>
          <a:p>
            <a:pPr marL="274637" lvl="1" indent="0">
              <a:buNone/>
            </a:pPr>
            <a:r>
              <a:rPr lang="en-US" sz="3200" dirty="0"/>
              <a:t>e. MFP</a:t>
            </a:r>
          </a:p>
          <a:p>
            <a:pPr marL="274637" lvl="1" indent="0">
              <a:buNone/>
            </a:pPr>
            <a:r>
              <a:rPr lang="en-US" sz="3200" dirty="0"/>
              <a:t>f. Other</a:t>
            </a:r>
          </a:p>
        </p:txBody>
      </p:sp>
    </p:spTree>
    <p:extLst>
      <p:ext uri="{BB962C8B-B14F-4D97-AF65-F5344CB8AC3E}">
        <p14:creationId xmlns:p14="http://schemas.microsoft.com/office/powerpoint/2010/main" val="320808535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517C6E-8599-49C1-8429-31666B2966F7}"/>
              </a:ext>
            </a:extLst>
          </p:cNvPr>
          <p:cNvSpPr>
            <a:spLocks noGrp="1"/>
          </p:cNvSpPr>
          <p:nvPr>
            <p:ph type="body" sz="quarter" idx="14"/>
          </p:nvPr>
        </p:nvSpPr>
        <p:spPr>
          <a:xfrm>
            <a:off x="457198" y="990600"/>
            <a:ext cx="10515600" cy="4533900"/>
          </a:xfrm>
        </p:spPr>
        <p:txBody>
          <a:bodyPr>
            <a:normAutofit fontScale="92500" lnSpcReduction="10000"/>
          </a:bodyPr>
          <a:lstStyle/>
          <a:p>
            <a:pPr marL="0" indent="0">
              <a:buNone/>
            </a:pPr>
            <a:r>
              <a:rPr lang="en-US" sz="3600" dirty="0"/>
              <a:t>5. What agency/entity could you make a referral to if the resident wants to move outside of long-term care?</a:t>
            </a:r>
          </a:p>
          <a:p>
            <a:pPr marL="274637" lvl="1" indent="0">
              <a:buNone/>
            </a:pPr>
            <a:r>
              <a:rPr lang="en-US" sz="3200" dirty="0"/>
              <a:t>a. Money Follows the Person</a:t>
            </a:r>
          </a:p>
          <a:p>
            <a:pPr marL="274637" lvl="1" indent="0">
              <a:buNone/>
            </a:pPr>
            <a:r>
              <a:rPr lang="en-US" sz="3200" dirty="0"/>
              <a:t>b. Centers for Independent Living</a:t>
            </a:r>
          </a:p>
          <a:p>
            <a:pPr marL="274637" lvl="1" indent="0">
              <a:buNone/>
            </a:pPr>
            <a:r>
              <a:rPr lang="en-US" sz="3200" dirty="0"/>
              <a:t>c. Home and Community Based Services</a:t>
            </a:r>
          </a:p>
          <a:p>
            <a:pPr marL="274637" lvl="1" indent="0">
              <a:buNone/>
            </a:pPr>
            <a:r>
              <a:rPr lang="en-US" sz="3200" dirty="0"/>
              <a:t>d. Aging and Disability Resource Centers</a:t>
            </a:r>
          </a:p>
          <a:p>
            <a:endParaRPr lang="en-US" dirty="0"/>
          </a:p>
        </p:txBody>
      </p:sp>
    </p:spTree>
    <p:extLst>
      <p:ext uri="{BB962C8B-B14F-4D97-AF65-F5344CB8AC3E}">
        <p14:creationId xmlns:p14="http://schemas.microsoft.com/office/powerpoint/2010/main" val="234852757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5400" b="1" dirty="0"/>
              <a:t>Questions?</a:t>
            </a:r>
          </a:p>
        </p:txBody>
      </p:sp>
      <p:sp>
        <p:nvSpPr>
          <p:cNvPr id="3" name="Text Placeholder 2">
            <a:extLst>
              <a:ext uri="{FF2B5EF4-FFF2-40B4-BE49-F238E27FC236}">
                <a16:creationId xmlns:a16="http://schemas.microsoft.com/office/drawing/2014/main" id="{704DA0DB-C0B0-8FE3-0195-B73D6831DB7A}"/>
              </a:ext>
            </a:extLst>
          </p:cNvPr>
          <p:cNvSpPr>
            <a:spLocks noGrp="1"/>
          </p:cNvSpPr>
          <p:nvPr>
            <p:ph type="body" sz="quarter" idx="14"/>
          </p:nvPr>
        </p:nvSpPr>
        <p:spPr/>
        <p:txBody>
          <a:bodyPr/>
          <a:lstStyle/>
          <a:p>
            <a:endParaRPr lang="en-US"/>
          </a:p>
        </p:txBody>
      </p:sp>
      <p:sp>
        <p:nvSpPr>
          <p:cNvPr id="2" name="Text Placeholder 1">
            <a:extLst>
              <a:ext uri="{FF2B5EF4-FFF2-40B4-BE49-F238E27FC236}">
                <a16:creationId xmlns:a16="http://schemas.microsoft.com/office/drawing/2014/main" id="{CD331ABE-26DF-8F69-0E2A-7F9492595406}"/>
              </a:ext>
            </a:extLst>
          </p:cNvPr>
          <p:cNvSpPr>
            <a:spLocks noGrp="1"/>
          </p:cNvSpPr>
          <p:nvPr>
            <p:ph type="body" sz="quarter" idx="13"/>
          </p:nvPr>
        </p:nvSpPr>
        <p:spPr/>
        <p:txBody>
          <a:bodyPr>
            <a:normAutofit fontScale="92500" lnSpcReduction="20000"/>
          </a:bodyPr>
          <a:lstStyle/>
          <a:p>
            <a:endParaRPr lang="en-US"/>
          </a:p>
        </p:txBody>
      </p:sp>
    </p:spTree>
    <p:extLst>
      <p:ext uri="{BB962C8B-B14F-4D97-AF65-F5344CB8AC3E}">
        <p14:creationId xmlns:p14="http://schemas.microsoft.com/office/powerpoint/2010/main" val="35921866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B87AA9-0BA1-4133-BA44-25AFC86B792E}"/>
              </a:ext>
            </a:extLst>
          </p:cNvPr>
          <p:cNvSpPr>
            <a:spLocks noGrp="1"/>
          </p:cNvSpPr>
          <p:nvPr>
            <p:ph type="title"/>
          </p:nvPr>
        </p:nvSpPr>
        <p:spPr/>
        <p:txBody>
          <a:bodyPr/>
          <a:lstStyle/>
          <a:p>
            <a:r>
              <a:rPr lang="en-US" b="1" dirty="0"/>
              <a:t>Challenging Complaints</a:t>
            </a:r>
          </a:p>
        </p:txBody>
      </p:sp>
      <p:sp>
        <p:nvSpPr>
          <p:cNvPr id="4" name="Text Placeholder 3">
            <a:extLst>
              <a:ext uri="{FF2B5EF4-FFF2-40B4-BE49-F238E27FC236}">
                <a16:creationId xmlns:a16="http://schemas.microsoft.com/office/drawing/2014/main" id="{DCD39740-B0C2-AA42-7C40-99E34A4D3B79}"/>
              </a:ext>
            </a:extLst>
          </p:cNvPr>
          <p:cNvSpPr>
            <a:spLocks noGrp="1"/>
          </p:cNvSpPr>
          <p:nvPr>
            <p:ph type="body" sz="quarter" idx="14"/>
          </p:nvPr>
        </p:nvSpPr>
        <p:spPr/>
        <p:txBody>
          <a:bodyPr/>
          <a:lstStyle/>
          <a:p>
            <a:r>
              <a:rPr lang="en-US" dirty="0">
                <a:solidFill>
                  <a:srgbClr val="191998"/>
                </a:solidFill>
              </a:rPr>
              <a:t>Section 2</a:t>
            </a:r>
          </a:p>
          <a:p>
            <a:endParaRPr lang="en-US" dirty="0">
              <a:solidFill>
                <a:srgbClr val="191998"/>
              </a:solidFill>
            </a:endParaRPr>
          </a:p>
        </p:txBody>
      </p:sp>
      <p:sp>
        <p:nvSpPr>
          <p:cNvPr id="3" name="Text Placeholder 2">
            <a:extLst>
              <a:ext uri="{FF2B5EF4-FFF2-40B4-BE49-F238E27FC236}">
                <a16:creationId xmlns:a16="http://schemas.microsoft.com/office/drawing/2014/main" id="{8BD41FB8-03E7-4AB7-8D0C-78FC5D344E80}"/>
              </a:ext>
            </a:extLst>
          </p:cNvPr>
          <p:cNvSpPr>
            <a:spLocks noGrp="1"/>
          </p:cNvSpPr>
          <p:nvPr>
            <p:ph type="body" sz="quarter" idx="13"/>
          </p:nvPr>
        </p:nvSpPr>
        <p:spPr/>
        <p:txBody>
          <a:bodyPr>
            <a:normAutofit fontScale="92500" lnSpcReduction="20000"/>
          </a:bodyPr>
          <a:lstStyle/>
          <a:p>
            <a:endParaRPr lang="en-US" dirty="0"/>
          </a:p>
        </p:txBody>
      </p:sp>
    </p:spTree>
    <p:extLst>
      <p:ext uri="{BB962C8B-B14F-4D97-AF65-F5344CB8AC3E}">
        <p14:creationId xmlns:p14="http://schemas.microsoft.com/office/powerpoint/2010/main" val="306672969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a:t>Additional resources</a:t>
            </a:r>
          </a:p>
        </p:txBody>
      </p:sp>
      <p:sp>
        <p:nvSpPr>
          <p:cNvPr id="5" name="Text Placeholder 4">
            <a:extLst>
              <a:ext uri="{FF2B5EF4-FFF2-40B4-BE49-F238E27FC236}">
                <a16:creationId xmlns:a16="http://schemas.microsoft.com/office/drawing/2014/main" id="{B0EA67D9-6EDB-053D-5C2A-BBBBCBAD9356}"/>
              </a:ext>
            </a:extLst>
          </p:cNvPr>
          <p:cNvSpPr>
            <a:spLocks noGrp="1"/>
          </p:cNvSpPr>
          <p:nvPr>
            <p:ph type="body" sz="quarter" idx="14"/>
          </p:nvPr>
        </p:nvSpPr>
        <p:spPr/>
        <p:txBody>
          <a:bodyPr/>
          <a:lstStyle/>
          <a:p>
            <a:r>
              <a:rPr lang="en-US" dirty="0">
                <a:solidFill>
                  <a:srgbClr val="191998"/>
                </a:solidFill>
              </a:rPr>
              <a:t>Refer to your trainee manual for other sources of information related to topics discussed in this module. </a:t>
            </a:r>
          </a:p>
        </p:txBody>
      </p:sp>
      <p:sp>
        <p:nvSpPr>
          <p:cNvPr id="4" name="Text Placeholder 3">
            <a:extLst>
              <a:ext uri="{FF2B5EF4-FFF2-40B4-BE49-F238E27FC236}">
                <a16:creationId xmlns:a16="http://schemas.microsoft.com/office/drawing/2014/main" id="{F155C783-694A-F7BD-40F4-EF9F69FA8617}"/>
              </a:ext>
            </a:extLst>
          </p:cNvPr>
          <p:cNvSpPr>
            <a:spLocks noGrp="1"/>
          </p:cNvSpPr>
          <p:nvPr>
            <p:ph type="body" sz="quarter" idx="13"/>
          </p:nvPr>
        </p:nvSpPr>
        <p:spPr/>
        <p:txBody>
          <a:bodyPr>
            <a:normAutofit fontScale="92500" lnSpcReduction="20000"/>
          </a:bodyPr>
          <a:lstStyle/>
          <a:p>
            <a:endParaRPr lang="en-US"/>
          </a:p>
        </p:txBody>
      </p:sp>
      <p:sp>
        <p:nvSpPr>
          <p:cNvPr id="3" name="Content Placeholder 2">
            <a:extLst>
              <a:ext uri="{FF2B5EF4-FFF2-40B4-BE49-F238E27FC236}">
                <a16:creationId xmlns:a16="http://schemas.microsoft.com/office/drawing/2014/main" id="{FF33CA99-DD58-4132-822E-5729EE4EFDE8}"/>
              </a:ext>
            </a:extLst>
          </p:cNvPr>
          <p:cNvSpPr txBox="1">
            <a:spLocks/>
          </p:cNvSpPr>
          <p:nvPr/>
        </p:nvSpPr>
        <p:spPr bwMode="auto">
          <a:xfrm>
            <a:off x="963084" y="4914900"/>
            <a:ext cx="10619316" cy="15621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0" indent="0" algn="l" rtl="0" fontAlgn="base">
              <a:spcBef>
                <a:spcPct val="20000"/>
              </a:spcBef>
              <a:spcAft>
                <a:spcPct val="0"/>
              </a:spcAft>
              <a:buClr>
                <a:schemeClr val="accent1"/>
              </a:buClr>
              <a:buSzPct val="85000"/>
              <a:buFont typeface="Arial" pitchFamily="127" charset="0"/>
              <a:buNone/>
              <a:defRPr sz="2400" kern="1200">
                <a:solidFill>
                  <a:schemeClr val="tx2"/>
                </a:solidFill>
                <a:latin typeface="+mn-lt"/>
                <a:ea typeface="ＭＳ Ｐゴシック" pitchFamily="127" charset="-128"/>
                <a:cs typeface="ＭＳ Ｐゴシック" pitchFamily="127" charset="-128"/>
              </a:defRPr>
            </a:lvl1pPr>
            <a:lvl2pPr marL="457200" indent="0" algn="l" rtl="0" fontAlgn="base">
              <a:spcBef>
                <a:spcPct val="20000"/>
              </a:spcBef>
              <a:spcAft>
                <a:spcPct val="0"/>
              </a:spcAft>
              <a:buClr>
                <a:schemeClr val="accent1"/>
              </a:buClr>
              <a:buSzPct val="85000"/>
              <a:buFont typeface="Arial" pitchFamily="127" charset="0"/>
              <a:buNone/>
              <a:defRPr sz="1800" kern="1200">
                <a:solidFill>
                  <a:schemeClr val="tx1">
                    <a:tint val="75000"/>
                  </a:schemeClr>
                </a:solidFill>
                <a:latin typeface="+mn-lt"/>
                <a:ea typeface="ＭＳ Ｐゴシック" pitchFamily="127" charset="-128"/>
                <a:cs typeface="+mn-cs"/>
              </a:defRPr>
            </a:lvl2pPr>
            <a:lvl3pPr marL="914400" indent="0" algn="l" rtl="0" fontAlgn="base">
              <a:spcBef>
                <a:spcPct val="20000"/>
              </a:spcBef>
              <a:spcAft>
                <a:spcPct val="0"/>
              </a:spcAft>
              <a:buClr>
                <a:schemeClr val="accent1"/>
              </a:buClr>
              <a:buSzPct val="90000"/>
              <a:buFont typeface="Arial" pitchFamily="127" charset="0"/>
              <a:buNone/>
              <a:defRPr sz="1600" kern="1200">
                <a:solidFill>
                  <a:schemeClr val="tx1">
                    <a:tint val="75000"/>
                  </a:schemeClr>
                </a:solidFill>
                <a:latin typeface="+mn-lt"/>
                <a:ea typeface="ＭＳ Ｐゴシック" pitchFamily="127" charset="-128"/>
                <a:cs typeface="+mn-cs"/>
              </a:defRPr>
            </a:lvl3pPr>
            <a:lvl4pPr marL="1371600" indent="0" algn="l" rtl="0" fontAlgn="base">
              <a:spcBef>
                <a:spcPct val="20000"/>
              </a:spcBef>
              <a:spcAft>
                <a:spcPct val="0"/>
              </a:spcAft>
              <a:buClr>
                <a:schemeClr val="accent1"/>
              </a:buClr>
              <a:buFont typeface="Arial" pitchFamily="127" charset="0"/>
              <a:buNone/>
              <a:defRPr sz="1400" kern="1200">
                <a:solidFill>
                  <a:schemeClr val="tx1">
                    <a:tint val="75000"/>
                  </a:schemeClr>
                </a:solidFill>
                <a:latin typeface="+mn-lt"/>
                <a:ea typeface="ＭＳ Ｐゴシック" pitchFamily="127" charset="-128"/>
                <a:cs typeface="+mn-cs"/>
              </a:defRPr>
            </a:lvl4pPr>
            <a:lvl5pPr marL="1828800" indent="0" algn="l" rtl="0" fontAlgn="base">
              <a:spcBef>
                <a:spcPct val="20000"/>
              </a:spcBef>
              <a:spcAft>
                <a:spcPct val="0"/>
              </a:spcAft>
              <a:buClr>
                <a:schemeClr val="accent1"/>
              </a:buClr>
              <a:buSzPct val="100000"/>
              <a:buFont typeface="Arial" pitchFamily="127" charset="0"/>
              <a:buNone/>
              <a:defRPr sz="1400" kern="1200">
                <a:solidFill>
                  <a:schemeClr val="tx1">
                    <a:tint val="75000"/>
                  </a:schemeClr>
                </a:solidFill>
                <a:latin typeface="+mn-lt"/>
                <a:ea typeface="ＭＳ Ｐゴシック" pitchFamily="127" charset="-128"/>
                <a:cs typeface="+mn-cs"/>
              </a:defRPr>
            </a:lvl5pPr>
            <a:lvl6pPr marL="22860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Clr>
                <a:schemeClr val="accent1"/>
              </a:buClr>
              <a:buFont typeface="Arial" pitchFamily="34" charset="0"/>
              <a:buNone/>
              <a:defRPr sz="1400" kern="1200">
                <a:solidFill>
                  <a:schemeClr val="tx1">
                    <a:tint val="75000"/>
                  </a:schemeClr>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
                <a:srgbClr val="8AB833"/>
              </a:buClr>
              <a:buSzPct val="85000"/>
              <a:buFont typeface="Arial" pitchFamily="127" charset="0"/>
              <a:buNone/>
              <a:tabLst/>
              <a:defRPr/>
            </a:pPr>
            <a:endParaRPr kumimoji="0" lang="en-US" sz="2400" b="0" i="0" u="none" strike="noStrike" kern="1200" cap="none" spc="0" normalizeH="0" baseline="0" noProof="0" dirty="0">
              <a:ln>
                <a:noFill/>
              </a:ln>
              <a:solidFill>
                <a:srgbClr val="E3DED1"/>
              </a:solidFill>
              <a:effectLst/>
              <a:uLnTx/>
              <a:uFillTx/>
              <a:latin typeface="Arial"/>
              <a:ea typeface="ＭＳ Ｐゴシック" pitchFamily="127" charset="-128"/>
            </a:endParaRPr>
          </a:p>
        </p:txBody>
      </p:sp>
    </p:spTree>
    <p:extLst>
      <p:ext uri="{BB962C8B-B14F-4D97-AF65-F5344CB8AC3E}">
        <p14:creationId xmlns:p14="http://schemas.microsoft.com/office/powerpoint/2010/main" val="20767603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Contact Information</a:t>
            </a:r>
          </a:p>
        </p:txBody>
      </p:sp>
      <p:sp>
        <p:nvSpPr>
          <p:cNvPr id="3" name="Content Placeholder 2"/>
          <p:cNvSpPr>
            <a:spLocks noGrp="1"/>
          </p:cNvSpPr>
          <p:nvPr>
            <p:ph type="body" sz="quarter" idx="14"/>
          </p:nvPr>
        </p:nvSpPr>
        <p:spPr/>
        <p:txBody>
          <a:bodyPr>
            <a:normAutofit lnSpcReduction="10000"/>
          </a:bodyPr>
          <a:lstStyle/>
          <a:p>
            <a:r>
              <a:rPr lang="en-US" dirty="0"/>
              <a:t>INSERT PRESENTER CONTACT INFORMATION</a:t>
            </a:r>
          </a:p>
        </p:txBody>
      </p:sp>
      <p:sp>
        <p:nvSpPr>
          <p:cNvPr id="4" name="Text Placeholder 3">
            <a:extLst>
              <a:ext uri="{FF2B5EF4-FFF2-40B4-BE49-F238E27FC236}">
                <a16:creationId xmlns:a16="http://schemas.microsoft.com/office/drawing/2014/main" id="{A6621019-121A-915D-8DBC-2FE80A2D8CC5}"/>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392099736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A2557B-2FAF-6357-21A2-836D5EC8077C}"/>
              </a:ext>
            </a:extLst>
          </p:cNvPr>
          <p:cNvSpPr>
            <a:spLocks noGrp="1"/>
          </p:cNvSpPr>
          <p:nvPr>
            <p:ph type="title"/>
          </p:nvPr>
        </p:nvSpPr>
        <p:spPr/>
        <p:txBody>
          <a:bodyPr/>
          <a:lstStyle/>
          <a:p>
            <a:r>
              <a:rPr lang="en-US" dirty="0"/>
              <a:t>Connect with us!</a:t>
            </a:r>
          </a:p>
        </p:txBody>
      </p:sp>
      <p:sp>
        <p:nvSpPr>
          <p:cNvPr id="14" name="Google Shape;2224;p34">
            <a:extLst>
              <a:ext uri="{FF2B5EF4-FFF2-40B4-BE49-F238E27FC236}">
                <a16:creationId xmlns:a16="http://schemas.microsoft.com/office/drawing/2014/main" id="{444088FC-0B71-2FA3-4399-679D1799E4B8}"/>
              </a:ext>
            </a:extLst>
          </p:cNvPr>
          <p:cNvSpPr txBox="1">
            <a:spLocks/>
          </p:cNvSpPr>
          <p:nvPr/>
        </p:nvSpPr>
        <p:spPr>
          <a:xfrm>
            <a:off x="2973705" y="4058298"/>
            <a:ext cx="7050024" cy="2199576"/>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1pPr>
            <a:lvl2pPr marL="914400" marR="0" lvl="1"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2pPr>
            <a:lvl3pPr marL="1371600" marR="0" lvl="2" indent="-342900" algn="l" rtl="0">
              <a:lnSpc>
                <a:spcPct val="110000"/>
              </a:lnSpc>
              <a:spcBef>
                <a:spcPts val="600"/>
              </a:spcBef>
              <a:spcAft>
                <a:spcPts val="0"/>
              </a:spcAft>
              <a:buClr>
                <a:schemeClr val="accent1"/>
              </a:buClr>
              <a:buSzPts val="1800"/>
              <a:buFont typeface="Barlow Light"/>
              <a:buChar char="▹"/>
              <a:defRPr sz="2000" b="0" i="0" u="none" strike="noStrike" cap="none">
                <a:solidFill>
                  <a:schemeClr val="dk1"/>
                </a:solidFill>
                <a:latin typeface="Barlow Light"/>
                <a:ea typeface="Barlow Light"/>
                <a:cs typeface="Barlow Light"/>
                <a:sym typeface="Barlow Light"/>
              </a:defRPr>
            </a:lvl3pPr>
            <a:lvl4pPr marL="1828800" marR="0" lvl="3"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4pPr>
            <a:lvl5pPr marL="2286000" marR="0" lvl="4"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5pPr>
            <a:lvl6pPr marL="2743200" marR="0" lvl="5"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6pPr>
            <a:lvl7pPr marL="3200400" marR="0" lvl="6"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7pPr>
            <a:lvl8pPr marL="3657600" marR="0" lvl="7"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8pPr>
            <a:lvl9pPr marL="4114800" marR="0" lvl="8" indent="-355600" algn="l" rtl="0">
              <a:lnSpc>
                <a:spcPct val="110000"/>
              </a:lnSpc>
              <a:spcBef>
                <a:spcPts val="600"/>
              </a:spcBef>
              <a:spcAft>
                <a:spcPts val="0"/>
              </a:spcAft>
              <a:buClr>
                <a:schemeClr val="dk1"/>
              </a:buClr>
              <a:buSzPts val="2000"/>
              <a:buFont typeface="Barlow Light"/>
              <a:buChar char="▹"/>
              <a:defRPr sz="2000" b="0" i="0" u="none" strike="noStrike" cap="none">
                <a:solidFill>
                  <a:schemeClr val="dk1"/>
                </a:solidFill>
                <a:latin typeface="Barlow Light"/>
                <a:ea typeface="Barlow Light"/>
                <a:cs typeface="Barlow Light"/>
                <a:sym typeface="Barlow Light"/>
              </a:defRPr>
            </a:lvl9pPr>
          </a:lstStyle>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ltcombudsman.org</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ombudcenter@theconsumervoice.org</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The National LTC Ombudsman Resource Center</a:t>
            </a:r>
          </a:p>
          <a:p>
            <a:pPr marL="0" marR="0" lvl="0" indent="0" algn="l" defTabSz="914400" rtl="0" eaLnBrk="1" fontAlgn="auto" latinLnBrk="0" hangingPunct="1">
              <a:lnSpc>
                <a:spcPct val="110000"/>
              </a:lnSpc>
              <a:spcBef>
                <a:spcPts val="600"/>
              </a:spcBef>
              <a:spcAft>
                <a:spcPts val="0"/>
              </a:spcAft>
              <a:buClr>
                <a:sysClr val="windowText" lastClr="000000"/>
              </a:buClr>
              <a:buSzPts val="1100"/>
              <a:buFont typeface="Arial"/>
              <a:buNone/>
              <a:tabLst/>
              <a:defRPr/>
            </a:pPr>
            <a:r>
              <a:rPr kumimoji="0" lang="en-US" sz="2000" b="0" i="0" u="none" strike="noStrike" kern="0" cap="none" spc="0" normalizeH="0" baseline="0" noProof="0" dirty="0">
                <a:ln>
                  <a:noFill/>
                </a:ln>
                <a:solidFill>
                  <a:srgbClr val="191998"/>
                </a:solidFill>
                <a:effectLst/>
                <a:uLnTx/>
                <a:uFillTx/>
                <a:latin typeface="Open Sans"/>
                <a:sym typeface="Barlow Light"/>
              </a:rPr>
              <a:t>@LTCombudcenter</a:t>
            </a:r>
          </a:p>
        </p:txBody>
      </p:sp>
      <p:pic>
        <p:nvPicPr>
          <p:cNvPr id="15" name="Picture 14" descr="Shape&#10;&#10;Description automatically generated with low confidence">
            <a:extLst>
              <a:ext uri="{FF2B5EF4-FFF2-40B4-BE49-F238E27FC236}">
                <a16:creationId xmlns:a16="http://schemas.microsoft.com/office/drawing/2014/main" id="{05909E17-BBFF-2DDB-3017-0A293EF24DB0}"/>
              </a:ext>
            </a:extLst>
          </p:cNvPr>
          <p:cNvPicPr>
            <a:picLocks noChangeAspect="1"/>
          </p:cNvPicPr>
          <p:nvPr/>
        </p:nvPicPr>
        <p:blipFill>
          <a:blip r:embed="rId3">
            <a:duotone>
              <a:srgbClr val="191998">
                <a:shade val="45000"/>
                <a:satMod val="135000"/>
              </a:srgbClr>
              <a:prstClr val="white"/>
            </a:duotone>
          </a:blip>
          <a:stretch>
            <a:fillRect/>
          </a:stretch>
        </p:blipFill>
        <p:spPr>
          <a:xfrm>
            <a:off x="2566070" y="4987894"/>
            <a:ext cx="280111" cy="280111"/>
          </a:xfrm>
          <a:prstGeom prst="rect">
            <a:avLst/>
          </a:prstGeom>
        </p:spPr>
      </p:pic>
      <p:pic>
        <p:nvPicPr>
          <p:cNvPr id="16" name="Picture 15" descr="Shape&#10;&#10;Description automatically generated with low confidence">
            <a:extLst>
              <a:ext uri="{FF2B5EF4-FFF2-40B4-BE49-F238E27FC236}">
                <a16:creationId xmlns:a16="http://schemas.microsoft.com/office/drawing/2014/main" id="{804A3D64-8E52-4DF1-7856-953949566566}"/>
              </a:ext>
            </a:extLst>
          </p:cNvPr>
          <p:cNvPicPr>
            <a:picLocks noChangeAspect="1"/>
          </p:cNvPicPr>
          <p:nvPr/>
        </p:nvPicPr>
        <p:blipFill>
          <a:blip r:embed="rId4">
            <a:duotone>
              <a:srgbClr val="191998">
                <a:shade val="45000"/>
                <a:satMod val="135000"/>
              </a:srgbClr>
              <a:prstClr val="white"/>
            </a:duotone>
          </a:blip>
          <a:stretch>
            <a:fillRect/>
          </a:stretch>
        </p:blipFill>
        <p:spPr>
          <a:xfrm>
            <a:off x="2566072" y="4552769"/>
            <a:ext cx="280111" cy="280111"/>
          </a:xfrm>
          <a:prstGeom prst="rect">
            <a:avLst/>
          </a:prstGeom>
        </p:spPr>
      </p:pic>
      <p:pic>
        <p:nvPicPr>
          <p:cNvPr id="17" name="Picture 16">
            <a:extLst>
              <a:ext uri="{FF2B5EF4-FFF2-40B4-BE49-F238E27FC236}">
                <a16:creationId xmlns:a16="http://schemas.microsoft.com/office/drawing/2014/main" id="{F3B44A53-FE08-D7B1-28C7-C6590268E82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566793" y="5423019"/>
            <a:ext cx="278667" cy="280111"/>
          </a:xfrm>
          <a:prstGeom prst="rect">
            <a:avLst/>
          </a:prstGeom>
        </p:spPr>
      </p:pic>
      <p:pic>
        <p:nvPicPr>
          <p:cNvPr id="18" name="Picture 17" descr="Shape&#10;&#10;Description automatically generated with low confidence">
            <a:extLst>
              <a:ext uri="{FF2B5EF4-FFF2-40B4-BE49-F238E27FC236}">
                <a16:creationId xmlns:a16="http://schemas.microsoft.com/office/drawing/2014/main" id="{512593F6-FD42-F2C3-A5D5-9327E5A4DE32}"/>
              </a:ext>
            </a:extLst>
          </p:cNvPr>
          <p:cNvPicPr>
            <a:picLocks noChangeAspect="1"/>
          </p:cNvPicPr>
          <p:nvPr/>
        </p:nvPicPr>
        <p:blipFill>
          <a:blip r:embed="rId6">
            <a:duotone>
              <a:srgbClr val="191998">
                <a:shade val="45000"/>
                <a:satMod val="135000"/>
              </a:srgbClr>
              <a:prstClr val="white"/>
            </a:duotone>
          </a:blip>
          <a:stretch>
            <a:fillRect/>
          </a:stretch>
        </p:blipFill>
        <p:spPr>
          <a:xfrm>
            <a:off x="2566070" y="4167236"/>
            <a:ext cx="280111" cy="280111"/>
          </a:xfrm>
          <a:prstGeom prst="rect">
            <a:avLst/>
          </a:prstGeom>
        </p:spPr>
      </p:pic>
      <p:sp>
        <p:nvSpPr>
          <p:cNvPr id="8" name="TextBox 7">
            <a:extLst>
              <a:ext uri="{FF2B5EF4-FFF2-40B4-BE49-F238E27FC236}">
                <a16:creationId xmlns:a16="http://schemas.microsoft.com/office/drawing/2014/main" id="{296DE412-86BD-AA26-DAB2-3656CBBC1C7A}"/>
              </a:ext>
            </a:extLst>
          </p:cNvPr>
          <p:cNvSpPr txBox="1"/>
          <p:nvPr/>
        </p:nvSpPr>
        <p:spPr>
          <a:xfrm>
            <a:off x="2209557" y="6245062"/>
            <a:ext cx="7772885" cy="461665"/>
          </a:xfrm>
          <a:prstGeom prst="rect">
            <a:avLst/>
          </a:prstGeom>
          <a:noFill/>
        </p:spPr>
        <p:txBody>
          <a:bodyPr wrap="square" rtlCol="0">
            <a:spAutoFit/>
          </a:bodyPr>
          <a:lstStyle/>
          <a:p>
            <a:pPr algn="ctr"/>
            <a:r>
              <a:rPr kumimoji="0" lang="en-US" sz="800" b="0" i="1" u="none" strike="noStrike" kern="1200" cap="none" spc="0" normalizeH="0" baseline="0" noProof="0" dirty="0">
                <a:ln>
                  <a:noFill/>
                </a:ln>
                <a:solidFill>
                  <a:schemeClr val="tx2"/>
                </a:solidFill>
                <a:effectLst/>
                <a:uLnTx/>
                <a:uFillTx/>
                <a:ea typeface="ＭＳ Ｐゴシック" pitchFamily="127" charset="-128"/>
              </a:rPr>
              <a:t>This project was supported by the Administration for Community Living (ACL), U.S. Department of Health and Human Services (HHS) as part of a financial assistance award totaling $516,407 with 100 percent funding by ACL/HHS. The contents are those of the author(s) and do not necessarily represent the official views of, nor an endorsement, by ACL/HHS or the U.S. Government.</a:t>
            </a:r>
          </a:p>
        </p:txBody>
      </p:sp>
    </p:spTree>
    <p:extLst>
      <p:ext uri="{BB962C8B-B14F-4D97-AF65-F5344CB8AC3E}">
        <p14:creationId xmlns:p14="http://schemas.microsoft.com/office/powerpoint/2010/main" val="1194592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C808D-6331-1D28-BDAD-3705A78EE2F6}"/>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D12E5562-8E00-4040-A652-16A7183F83A5}"/>
              </a:ext>
            </a:extLst>
          </p:cNvPr>
          <p:cNvSpPr>
            <a:spLocks noGrp="1"/>
          </p:cNvSpPr>
          <p:nvPr>
            <p:ph type="body" sz="quarter" idx="14"/>
          </p:nvPr>
        </p:nvSpPr>
        <p:spPr/>
        <p:txBody>
          <a:bodyPr>
            <a:normAutofit fontScale="47500" lnSpcReduction="20000"/>
          </a:bodyPr>
          <a:lstStyle/>
          <a:p>
            <a:endParaRPr lang="en-US" sz="4400" dirty="0"/>
          </a:p>
        </p:txBody>
      </p:sp>
      <p:sp>
        <p:nvSpPr>
          <p:cNvPr id="3" name="Text Placeholder 2">
            <a:extLst>
              <a:ext uri="{FF2B5EF4-FFF2-40B4-BE49-F238E27FC236}">
                <a16:creationId xmlns:a16="http://schemas.microsoft.com/office/drawing/2014/main" id="{A30F3424-8037-ABF1-D8B1-497FD5459690}"/>
              </a:ext>
            </a:extLst>
          </p:cNvPr>
          <p:cNvSpPr>
            <a:spLocks noGrp="1"/>
          </p:cNvSpPr>
          <p:nvPr>
            <p:ph type="body" sz="quarter" idx="15"/>
          </p:nvPr>
        </p:nvSpPr>
        <p:spPr/>
        <p:txBody>
          <a:bodyPr/>
          <a:lstStyle/>
          <a:p>
            <a:r>
              <a:rPr lang="en-US" sz="1800" dirty="0"/>
              <a:t> Discharge</a:t>
            </a:r>
          </a:p>
          <a:p>
            <a:r>
              <a:rPr lang="en-US" sz="1800" dirty="0"/>
              <a:t> Allegations of abuse, neglect, and exploitation (ANE)</a:t>
            </a:r>
          </a:p>
        </p:txBody>
      </p:sp>
      <p:pic>
        <p:nvPicPr>
          <p:cNvPr id="7" name="Picture 6" descr="A picture containing text, road, blackboard&#10;&#10;Description automatically generated">
            <a:extLst>
              <a:ext uri="{FF2B5EF4-FFF2-40B4-BE49-F238E27FC236}">
                <a16:creationId xmlns:a16="http://schemas.microsoft.com/office/drawing/2014/main" id="{E4AB9BB1-643F-48E1-86C0-65C68CD6E65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620785" y="1219200"/>
            <a:ext cx="5114905" cy="4248912"/>
          </a:xfrm>
          <a:prstGeom prst="rect">
            <a:avLst/>
          </a:prstGeom>
        </p:spPr>
      </p:pic>
      <p:sp>
        <p:nvSpPr>
          <p:cNvPr id="8" name="TextBox 7">
            <a:extLst>
              <a:ext uri="{FF2B5EF4-FFF2-40B4-BE49-F238E27FC236}">
                <a16:creationId xmlns:a16="http://schemas.microsoft.com/office/drawing/2014/main" id="{EC20D69B-0653-435E-8669-D5A6059B534E}"/>
              </a:ext>
            </a:extLst>
          </p:cNvPr>
          <p:cNvSpPr txBox="1"/>
          <p:nvPr/>
        </p:nvSpPr>
        <p:spPr>
          <a:xfrm>
            <a:off x="6681216" y="6642556"/>
            <a:ext cx="5054474" cy="215444"/>
          </a:xfrm>
          <a:prstGeom prst="rect">
            <a:avLst/>
          </a:prstGeom>
          <a:noFill/>
        </p:spPr>
        <p:txBody>
          <a:bodyPr wrap="square" rtlCol="0">
            <a:spAutoFit/>
          </a:bodyPr>
          <a:lstStyle/>
          <a:p>
            <a:r>
              <a:rPr lang="en-US" sz="800" dirty="0">
                <a:hlinkClick r:id="rId4" tooltip="https://commons.wikimedia.org/wiki/File:Serious-and-hard-decisions.png"/>
              </a:rPr>
              <a:t>This Photo</a:t>
            </a:r>
            <a:r>
              <a:rPr lang="en-US" sz="800" dirty="0"/>
              <a:t> by Unknown Author is licensed under </a:t>
            </a:r>
            <a:r>
              <a:rPr lang="en-US" sz="800" dirty="0">
                <a:hlinkClick r:id="rId5" tooltip="https://creativecommons.org/licenses/by-sa/3.0/"/>
              </a:rPr>
              <a:t>CC BY-SA</a:t>
            </a:r>
            <a:endParaRPr lang="en-US" sz="800" dirty="0"/>
          </a:p>
        </p:txBody>
      </p:sp>
    </p:spTree>
    <p:extLst>
      <p:ext uri="{BB962C8B-B14F-4D97-AF65-F5344CB8AC3E}">
        <p14:creationId xmlns:p14="http://schemas.microsoft.com/office/powerpoint/2010/main" val="673917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5A608-519D-4CD7-87CB-0436D049951A}"/>
              </a:ext>
            </a:extLst>
          </p:cNvPr>
          <p:cNvSpPr>
            <a:spLocks noGrp="1"/>
          </p:cNvSpPr>
          <p:nvPr>
            <p:ph type="title"/>
          </p:nvPr>
        </p:nvSpPr>
        <p:spPr/>
        <p:txBody>
          <a:bodyPr/>
          <a:lstStyle/>
          <a:p>
            <a:r>
              <a:rPr lang="en-US" b="1" dirty="0"/>
              <a:t>Discharge Complaints</a:t>
            </a:r>
          </a:p>
        </p:txBody>
      </p:sp>
      <p:sp>
        <p:nvSpPr>
          <p:cNvPr id="3" name="Content Placeholder 2">
            <a:extLst>
              <a:ext uri="{FF2B5EF4-FFF2-40B4-BE49-F238E27FC236}">
                <a16:creationId xmlns:a16="http://schemas.microsoft.com/office/drawing/2014/main" id="{1C7767AC-C5AA-4494-9FB2-E62816D42C92}"/>
              </a:ext>
            </a:extLst>
          </p:cNvPr>
          <p:cNvSpPr>
            <a:spLocks noGrp="1"/>
          </p:cNvSpPr>
          <p:nvPr>
            <p:ph type="body" sz="quarter" idx="14"/>
          </p:nvPr>
        </p:nvSpPr>
        <p:spPr/>
        <p:txBody>
          <a:bodyPr>
            <a:normAutofit fontScale="70000" lnSpcReduction="20000"/>
          </a:bodyPr>
          <a:lstStyle/>
          <a:p>
            <a:endParaRPr lang="en-US" sz="2800" dirty="0"/>
          </a:p>
        </p:txBody>
      </p:sp>
      <p:sp>
        <p:nvSpPr>
          <p:cNvPr id="4" name="Text Placeholder 3">
            <a:extLst>
              <a:ext uri="{FF2B5EF4-FFF2-40B4-BE49-F238E27FC236}">
                <a16:creationId xmlns:a16="http://schemas.microsoft.com/office/drawing/2014/main" id="{80829D16-BFB4-74B0-F57E-EB4DA5652CC5}"/>
              </a:ext>
            </a:extLst>
          </p:cNvPr>
          <p:cNvSpPr>
            <a:spLocks noGrp="1"/>
          </p:cNvSpPr>
          <p:nvPr>
            <p:ph type="body" sz="quarter" idx="15"/>
          </p:nvPr>
        </p:nvSpPr>
        <p:spPr/>
        <p:txBody>
          <a:bodyPr/>
          <a:lstStyle/>
          <a:p>
            <a:r>
              <a:rPr lang="en-US" sz="3200" dirty="0"/>
              <a:t>What’s the difference?</a:t>
            </a:r>
            <a:endParaRPr lang="en-US" dirty="0"/>
          </a:p>
          <a:p>
            <a:pPr lvl="1"/>
            <a:r>
              <a:rPr lang="en-US" sz="2800" dirty="0"/>
              <a:t>Transfer</a:t>
            </a:r>
          </a:p>
          <a:p>
            <a:pPr lvl="1"/>
            <a:r>
              <a:rPr lang="en-US" sz="2800" dirty="0"/>
              <a:t>Discharge</a:t>
            </a:r>
          </a:p>
          <a:p>
            <a:endParaRPr lang="en-US" dirty="0"/>
          </a:p>
        </p:txBody>
      </p:sp>
      <p:pic>
        <p:nvPicPr>
          <p:cNvPr id="5" name="Picture 4" descr="A picture containing clipart&#10;&#10;Description automatically generated">
            <a:extLst>
              <a:ext uri="{FF2B5EF4-FFF2-40B4-BE49-F238E27FC236}">
                <a16:creationId xmlns:a16="http://schemas.microsoft.com/office/drawing/2014/main" id="{9CEBDB61-A232-4229-9CD7-7A5D7448729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961058" y="3242662"/>
            <a:ext cx="8320589" cy="3615338"/>
          </a:xfrm>
          <a:prstGeom prst="rect">
            <a:avLst/>
          </a:prstGeom>
        </p:spPr>
      </p:pic>
    </p:spTree>
    <p:extLst>
      <p:ext uri="{BB962C8B-B14F-4D97-AF65-F5344CB8AC3E}">
        <p14:creationId xmlns:p14="http://schemas.microsoft.com/office/powerpoint/2010/main" val="1066790276"/>
      </p:ext>
    </p:extLst>
  </p:cSld>
  <p:clrMapOvr>
    <a:masterClrMapping/>
  </p:clrMapOvr>
</p:sld>
</file>

<file path=ppt/theme/theme1.xml><?xml version="1.0" encoding="utf-8"?>
<a:theme xmlns:a="http://schemas.openxmlformats.org/drawingml/2006/main" name="NORC PowerPoint Template 2022">
  <a:themeElements>
    <a:clrScheme name="CV 2022">
      <a:dk1>
        <a:sysClr val="windowText" lastClr="000000"/>
      </a:dk1>
      <a:lt1>
        <a:sysClr val="window" lastClr="FFFFFF"/>
      </a:lt1>
      <a:dk2>
        <a:srgbClr val="191998"/>
      </a:dk2>
      <a:lt2>
        <a:srgbClr val="FFFFFF"/>
      </a:lt2>
      <a:accent1>
        <a:srgbClr val="A4D65E"/>
      </a:accent1>
      <a:accent2>
        <a:srgbClr val="191998"/>
      </a:accent2>
      <a:accent3>
        <a:srgbClr val="0046B4"/>
      </a:accent3>
      <a:accent4>
        <a:srgbClr val="7ECFF5"/>
      </a:accent4>
      <a:accent5>
        <a:srgbClr val="483698"/>
      </a:accent5>
      <a:accent6>
        <a:srgbClr val="007A28"/>
      </a:accent6>
      <a:hlink>
        <a:srgbClr val="0046B4"/>
      </a:hlink>
      <a:folHlink>
        <a:srgbClr val="800080"/>
      </a:folHlink>
    </a:clrScheme>
    <a:fontScheme name="CV 2022 Fonts">
      <a:majorFont>
        <a:latin typeface="Poppi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ORC PowerPoint Template 2022" id="{BEF36627-42B8-4B72-BA1D-195ED1A1733C}" vid="{D8A94CB8-8B4C-4AEF-B470-ECCC07D49E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c35a713-1803-478c-8f83-023c5882b006">
      <Terms xmlns="http://schemas.microsoft.com/office/infopath/2007/PartnerControls"/>
    </lcf76f155ced4ddcb4097134ff3c332f>
    <TaxCatchAll xmlns="3188d611-75c6-427f-a9e3-a7e8bc53749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1D4D4944F0030439FC06C08A0D92079" ma:contentTypeVersion="16" ma:contentTypeDescription="Create a new document." ma:contentTypeScope="" ma:versionID="aaf5a1f958965f244a4d29cfc2dc2321">
  <xsd:schema xmlns:xsd="http://www.w3.org/2001/XMLSchema" xmlns:xs="http://www.w3.org/2001/XMLSchema" xmlns:p="http://schemas.microsoft.com/office/2006/metadata/properties" xmlns:ns2="5c35a713-1803-478c-8f83-023c5882b006" xmlns:ns3="3188d611-75c6-427f-a9e3-a7e8bc53749e" targetNamespace="http://schemas.microsoft.com/office/2006/metadata/properties" ma:root="true" ma:fieldsID="a7b71d8360bc8c68177025c25b54ac15" ns2:_="" ns3:_="">
    <xsd:import namespace="5c35a713-1803-478c-8f83-023c5882b006"/>
    <xsd:import namespace="3188d611-75c6-427f-a9e3-a7e8bc53749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SearchPropertie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35a713-1803-478c-8f83-023c5882b00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ebea1fc-f7d4-4933-b7ef-3a1abf085d98"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188d611-75c6-427f-a9e3-a7e8bc53749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d2f07bc6-6b73-4eee-9ebb-b5483ff6a1a4}" ma:internalName="TaxCatchAll" ma:showField="CatchAllData" ma:web="3188d611-75c6-427f-a9e3-a7e8bc53749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C979D4-9A7E-40EC-843C-8465C310DAF4}">
  <ds:schemaRefs>
    <ds:schemaRef ds:uri="http://schemas.microsoft.com/sharepoint/v3/contenttype/forms"/>
  </ds:schemaRefs>
</ds:datastoreItem>
</file>

<file path=customXml/itemProps2.xml><?xml version="1.0" encoding="utf-8"?>
<ds:datastoreItem xmlns:ds="http://schemas.openxmlformats.org/officeDocument/2006/customXml" ds:itemID="{8FDC99CC-0455-4A7B-BC4C-A60D538E51EA}">
  <ds:schemaRefs>
    <ds:schemaRef ds:uri="http://purl.org/dc/dcmitype/"/>
    <ds:schemaRef ds:uri="http://schemas.microsoft.com/office/2006/documentManagement/types"/>
    <ds:schemaRef ds:uri="5c35a713-1803-478c-8f83-023c5882b006"/>
    <ds:schemaRef ds:uri="http://purl.org/dc/terms/"/>
    <ds:schemaRef ds:uri="http://purl.org/dc/elements/1.1/"/>
    <ds:schemaRef ds:uri="http://schemas.microsoft.com/office/infopath/2007/PartnerControls"/>
    <ds:schemaRef ds:uri="http://schemas.openxmlformats.org/package/2006/metadata/core-properties"/>
    <ds:schemaRef ds:uri="3188d611-75c6-427f-a9e3-a7e8bc53749e"/>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5B4755F9-A9B3-4AD9-A384-8E315167AB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35a713-1803-478c-8f83-023c5882b006"/>
    <ds:schemaRef ds:uri="3188d611-75c6-427f-a9e3-a7e8bc5374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19160</TotalTime>
  <Words>10767</Words>
  <Application>Microsoft Office PowerPoint</Application>
  <PresentationFormat>Widescreen</PresentationFormat>
  <Paragraphs>701</Paragraphs>
  <Slides>72</Slides>
  <Notes>68</Notes>
  <HiddenSlides>0</HiddenSlides>
  <MMClips>0</MMClips>
  <ScaleCrop>false</ScaleCrop>
  <HeadingPairs>
    <vt:vector size="6" baseType="variant">
      <vt:variant>
        <vt:lpstr>Fonts Used</vt:lpstr>
      </vt:variant>
      <vt:variant>
        <vt:i4>16</vt:i4>
      </vt:variant>
      <vt:variant>
        <vt:lpstr>Theme</vt:lpstr>
      </vt:variant>
      <vt:variant>
        <vt:i4>1</vt:i4>
      </vt:variant>
      <vt:variant>
        <vt:lpstr>Slide Titles</vt:lpstr>
      </vt:variant>
      <vt:variant>
        <vt:i4>72</vt:i4>
      </vt:variant>
    </vt:vector>
  </HeadingPairs>
  <TitlesOfParts>
    <vt:vector size="89" baseType="lpstr">
      <vt:lpstr>ＭＳ Ｐゴシック</vt:lpstr>
      <vt:lpstr>Arial</vt:lpstr>
      <vt:lpstr>Arial Unicode MS</vt:lpstr>
      <vt:lpstr>Barlow Light</vt:lpstr>
      <vt:lpstr>Bree Serif</vt:lpstr>
      <vt:lpstr>Calibri</vt:lpstr>
      <vt:lpstr>Courier New</vt:lpstr>
      <vt:lpstr>Helvetica</vt:lpstr>
      <vt:lpstr>Open Sans</vt:lpstr>
      <vt:lpstr>Poppins</vt:lpstr>
      <vt:lpstr>Raleway</vt:lpstr>
      <vt:lpstr>Raleway Thin</vt:lpstr>
      <vt:lpstr>Symbol</vt:lpstr>
      <vt:lpstr>Times New Roman</vt:lpstr>
      <vt:lpstr>Wingdings</vt:lpstr>
      <vt:lpstr>Wingdings 3</vt:lpstr>
      <vt:lpstr>NORC PowerPoint Template 2022</vt:lpstr>
      <vt:lpstr>INITIAL CERTIFICATION TRAINING CURRICULUM FOR LONG-TERM CARE OMBUDSMAN PROGRAMS</vt:lpstr>
      <vt:lpstr>Welcome and Introduction</vt:lpstr>
      <vt:lpstr>Welcome</vt:lpstr>
      <vt:lpstr>PowerPoint Presentation</vt:lpstr>
      <vt:lpstr>Today’s Agenda</vt:lpstr>
      <vt:lpstr>Module 9 Learning Objectives</vt:lpstr>
      <vt:lpstr>Challenging Complaints</vt:lpstr>
      <vt:lpstr>PowerPoint Presentation</vt:lpstr>
      <vt:lpstr>Discharge Complaints</vt:lpstr>
      <vt:lpstr>Discharge Challenges Regarding Residential Care Communities (RCCs)</vt:lpstr>
      <vt:lpstr>Nursing Facility Definitions</vt:lpstr>
      <vt:lpstr>Six Reasons</vt:lpstr>
      <vt:lpstr>What Makes Discharge Cases Difficult?</vt:lpstr>
      <vt:lpstr>Valid Reason?</vt:lpstr>
      <vt:lpstr>Transfers and Discharges</vt:lpstr>
      <vt:lpstr>PowerPoint Presentation</vt:lpstr>
      <vt:lpstr>Allegations of Abuse, Neglect, and Exploitation (ANE)</vt:lpstr>
      <vt:lpstr>Recognizing Abuse</vt:lpstr>
      <vt:lpstr>Neglect (Gross Neglect)</vt:lpstr>
      <vt:lpstr>PowerPoint Presentation</vt:lpstr>
      <vt:lpstr>Exploitation (Financial Exploitation)</vt:lpstr>
      <vt:lpstr>The Ombudsman Program and Complaints about ANE</vt:lpstr>
      <vt:lpstr>PowerPoint Presentation</vt:lpstr>
      <vt:lpstr>PowerPoint Presentation</vt:lpstr>
      <vt:lpstr>PowerPoint Presentation</vt:lpstr>
      <vt:lpstr>Reporting Requirements</vt:lpstr>
      <vt:lpstr>PowerPoint Presentation</vt:lpstr>
      <vt:lpstr>Witness to Abuse, Neglect, or Exploitation</vt:lpstr>
      <vt:lpstr>PowerPoint Presentation</vt:lpstr>
      <vt:lpstr>When a Resident is Unable to Communicate Informed Consent to Reporting  Alleged Abuse, Neglect, or Exploitation</vt:lpstr>
      <vt:lpstr>PowerPoint Presentation</vt:lpstr>
      <vt:lpstr>Resident who cannot communicate informed consent and has a resident representative.   </vt:lpstr>
      <vt:lpstr>PowerPoint Presentation</vt:lpstr>
      <vt:lpstr>Who Investigates Allegations of Abuse, Neglect, and Exploitation?</vt:lpstr>
      <vt:lpstr>The Facility</vt:lpstr>
      <vt:lpstr> RCC ANE Reporting Requirements</vt:lpstr>
      <vt:lpstr> State Survey Agencies</vt:lpstr>
      <vt:lpstr> Adult Protective Services</vt:lpstr>
      <vt:lpstr> Law Enforcement</vt:lpstr>
      <vt:lpstr>Additional Referral Agencies</vt:lpstr>
      <vt:lpstr>Referrals</vt:lpstr>
      <vt:lpstr>Samantha</vt:lpstr>
      <vt:lpstr>Outside the Scope of Work</vt:lpstr>
      <vt:lpstr>Legal Services</vt:lpstr>
      <vt:lpstr>Legal Services for Older Americans Program</vt:lpstr>
      <vt:lpstr> Add State-Specific Information on Legal Services </vt:lpstr>
      <vt:lpstr>Protection and Advocacy (P&amp;A)</vt:lpstr>
      <vt:lpstr> Add State-Specific Information on P&amp;As</vt:lpstr>
      <vt:lpstr>Guardianship and Conservatorship Resources</vt:lpstr>
      <vt:lpstr> Add State-Specific Information on Guardianship/Conservatorship</vt:lpstr>
      <vt:lpstr>Aging and Disability Resource Centers (ADRCs) </vt:lpstr>
      <vt:lpstr> Add State-Specific Information on ADRCs</vt:lpstr>
      <vt:lpstr>Money Follows the Person (MFP)</vt:lpstr>
      <vt:lpstr> Add state-specific information about the Money Follows the Person program</vt:lpstr>
      <vt:lpstr>Medicaid Home and Community-Based Services (HCBS)</vt:lpstr>
      <vt:lpstr> Add State-Specific Information about HCBS</vt:lpstr>
      <vt:lpstr>Centers for Independent Living (CILs)</vt:lpstr>
      <vt:lpstr> Add State-Specific Information about CILs</vt:lpstr>
      <vt:lpstr>State Health Insurance Assistance Program (SHIP)</vt:lpstr>
      <vt:lpstr> Add State-Specific Information about SHIP</vt:lpstr>
      <vt:lpstr>Senior Medicare Patrol Program (SMP)</vt:lpstr>
      <vt:lpstr> Add State-Specific Information about SMP</vt:lpstr>
      <vt:lpstr>Conclusion</vt:lpstr>
      <vt:lpstr>Module 9 Questions</vt:lpstr>
      <vt:lpstr>PowerPoint Presentation</vt:lpstr>
      <vt:lpstr>PowerPoint Presentation</vt:lpstr>
      <vt:lpstr>PowerPoint Presentation</vt:lpstr>
      <vt:lpstr>PowerPoint Presentation</vt:lpstr>
      <vt:lpstr>Questions?</vt:lpstr>
      <vt:lpstr>Additional resources</vt:lpstr>
      <vt:lpstr>Contact Information</vt:lpstr>
      <vt:lpstr>Connect with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Amity Overall-Laib</dc:creator>
  <cp:lastModifiedBy>Katie O'Hearn</cp:lastModifiedBy>
  <cp:revision>455</cp:revision>
  <dcterms:created xsi:type="dcterms:W3CDTF">2017-08-16T20:53:38Z</dcterms:created>
  <dcterms:modified xsi:type="dcterms:W3CDTF">2025-01-29T16:45:48Z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0x01010021D4D4944F0030439FC06C08A0D92079</vt:lpwstr>
  </property>
</Properties>
</file>